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415" r:id="rId5"/>
    <p:sldId id="411" r:id="rId6"/>
    <p:sldId id="440" r:id="rId7"/>
    <p:sldId id="427" r:id="rId8"/>
    <p:sldId id="412" r:id="rId9"/>
    <p:sldId id="437" r:id="rId10"/>
  </p:sldIdLst>
  <p:sldSz cx="12192000" cy="6858000"/>
  <p:notesSz cx="6799263" cy="99298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E7E7E7"/>
    <a:srgbClr val="FF8001"/>
    <a:srgbClr val="FF1A0A"/>
    <a:srgbClr val="58A8EA"/>
    <a:srgbClr val="222268"/>
    <a:srgbClr val="2D2D8A"/>
    <a:srgbClr val="993300"/>
    <a:srgbClr val="FF6600"/>
    <a:srgbClr val="D0D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88023" autoAdjust="0"/>
  </p:normalViewPr>
  <p:slideViewPr>
    <p:cSldViewPr>
      <p:cViewPr varScale="1">
        <p:scale>
          <a:sx n="72" d="100"/>
          <a:sy n="72" d="100"/>
        </p:scale>
        <p:origin x="124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FLKŘ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List1!$J$2:$N$2</c:f>
              <c:numCache>
                <c:formatCode>General</c:formatCode>
                <c:ptCount val="5"/>
                <c:pt idx="0">
                  <c:v>29</c:v>
                </c:pt>
                <c:pt idx="1">
                  <c:v>30</c:v>
                </c:pt>
                <c:pt idx="2">
                  <c:v>21</c:v>
                </c:pt>
                <c:pt idx="3">
                  <c:v>27.91</c:v>
                </c:pt>
                <c:pt idx="4">
                  <c:v>24.88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09-4F9D-90B6-9866A89A6217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FAI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List1!$J$3:$N$3</c:f>
              <c:numCache>
                <c:formatCode>General</c:formatCode>
                <c:ptCount val="5"/>
                <c:pt idx="0">
                  <c:v>47</c:v>
                </c:pt>
                <c:pt idx="1">
                  <c:v>45</c:v>
                </c:pt>
                <c:pt idx="2">
                  <c:v>39.979999999999997</c:v>
                </c:pt>
                <c:pt idx="3">
                  <c:v>30.83</c:v>
                </c:pt>
                <c:pt idx="4">
                  <c:v>28.29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09-4F9D-90B6-9866A89A6217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FAME</c:v>
                </c:pt>
              </c:strCache>
            </c:strRef>
          </c:tx>
          <c:spPr>
            <a:ln w="28575" cap="rnd">
              <a:solidFill>
                <a:srgbClr val="58A8E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8A8EA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List1!$J$4:$N$4</c:f>
              <c:numCache>
                <c:formatCode>General</c:formatCode>
                <c:ptCount val="5"/>
                <c:pt idx="0">
                  <c:v>42</c:v>
                </c:pt>
                <c:pt idx="1">
                  <c:v>33</c:v>
                </c:pt>
                <c:pt idx="2">
                  <c:v>28.61</c:v>
                </c:pt>
                <c:pt idx="3">
                  <c:v>23.47</c:v>
                </c:pt>
                <c:pt idx="4">
                  <c:v>26.72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09-4F9D-90B6-9866A89A6217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FHS</c:v>
                </c:pt>
              </c:strCache>
            </c:strRef>
          </c:tx>
          <c:spPr>
            <a:ln w="28575" cap="rnd">
              <a:solidFill>
                <a:srgbClr val="9933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33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List1!$J$5:$N$5</c:f>
              <c:numCache>
                <c:formatCode>General</c:formatCode>
                <c:ptCount val="5"/>
                <c:pt idx="0">
                  <c:v>34</c:v>
                </c:pt>
                <c:pt idx="1">
                  <c:v>24</c:v>
                </c:pt>
                <c:pt idx="2">
                  <c:v>29.14</c:v>
                </c:pt>
                <c:pt idx="3">
                  <c:v>26.46</c:v>
                </c:pt>
                <c:pt idx="4">
                  <c:v>26.35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09-4F9D-90B6-9866A89A6217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FT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List1!$J$6:$N$6</c:f>
              <c:numCache>
                <c:formatCode>General</c:formatCode>
                <c:ptCount val="5"/>
                <c:pt idx="0">
                  <c:v>36</c:v>
                </c:pt>
                <c:pt idx="1">
                  <c:v>26</c:v>
                </c:pt>
                <c:pt idx="2">
                  <c:v>36.020000000000003</c:v>
                </c:pt>
                <c:pt idx="3">
                  <c:v>31.52</c:v>
                </c:pt>
                <c:pt idx="4">
                  <c:v>23.25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09-4F9D-90B6-9866A89A6217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FMK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List1!$J$7:$N$7</c:f>
              <c:numCache>
                <c:formatCode>General</c:formatCode>
                <c:ptCount val="5"/>
                <c:pt idx="0">
                  <c:v>38</c:v>
                </c:pt>
                <c:pt idx="1">
                  <c:v>40</c:v>
                </c:pt>
                <c:pt idx="2">
                  <c:v>38.869999999999997</c:v>
                </c:pt>
                <c:pt idx="3">
                  <c:v>38.42</c:v>
                </c:pt>
                <c:pt idx="4">
                  <c:v>29.47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D09-4F9D-90B6-9866A89A6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2818656"/>
        <c:axId val="1842824064"/>
      </c:lineChart>
      <c:catAx>
        <c:axId val="184281865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24064"/>
        <c:crosses val="autoZero"/>
        <c:auto val="1"/>
        <c:lblAlgn val="ctr"/>
        <c:lblOffset val="100"/>
        <c:noMultiLvlLbl val="0"/>
      </c:catAx>
      <c:valAx>
        <c:axId val="1842824064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18656"/>
        <c:crosses val="max"/>
        <c:crossBetween val="between"/>
      </c:valAx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6834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810" y="1"/>
            <a:ext cx="2946833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31183"/>
            <a:ext cx="2946834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810" y="9431183"/>
            <a:ext cx="2946833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6834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10" y="1"/>
            <a:ext cx="2946833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21463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13" y="4716388"/>
            <a:ext cx="5438438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31183"/>
            <a:ext cx="2946834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10" y="9431183"/>
            <a:ext cx="2946833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1063+1799+1098+1904+1364+1316= 8544</a:t>
            </a:r>
          </a:p>
          <a:p>
            <a:r>
              <a:rPr lang="cs-CZ" dirty="0" smtClean="0"/>
              <a:t>FT 4,45</a:t>
            </a:r>
          </a:p>
          <a:p>
            <a:r>
              <a:rPr lang="cs-CZ" dirty="0" smtClean="0"/>
              <a:t>FHS 4,502</a:t>
            </a:r>
          </a:p>
          <a:p>
            <a:r>
              <a:rPr lang="cs-CZ" dirty="0" smtClean="0"/>
              <a:t>FMK 4,46</a:t>
            </a:r>
          </a:p>
          <a:p>
            <a:r>
              <a:rPr lang="cs-CZ" dirty="0" smtClean="0"/>
              <a:t>FAI 4,435</a:t>
            </a:r>
          </a:p>
          <a:p>
            <a:r>
              <a:rPr lang="cs-CZ" dirty="0" smtClean="0"/>
              <a:t>FLKR 4,453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22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12192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6"/>
            <a:ext cx="12192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1"/>
            <a:ext cx="43688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7823200" y="2565401"/>
            <a:ext cx="43688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8800" y="2565400"/>
            <a:ext cx="345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14917" y="549276"/>
            <a:ext cx="103632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775884" y="3573463"/>
            <a:ext cx="85344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12192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94234" y="0"/>
            <a:ext cx="2963333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" y="0"/>
            <a:ext cx="8691033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1"/>
            <a:ext cx="8784167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239184" y="836614"/>
            <a:ext cx="5706533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48918" y="836614"/>
            <a:ext cx="5708649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1"/>
            <a:ext cx="8784167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239185" y="836614"/>
            <a:ext cx="11618383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39184" y="836614"/>
            <a:ext cx="5706533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48918" y="836614"/>
            <a:ext cx="5708649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1" y="1"/>
            <a:ext cx="8784167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6"/>
            <a:ext cx="12192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4"/>
            <a:ext cx="12192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784168" y="1"/>
            <a:ext cx="3407833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1"/>
            <a:ext cx="8784167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185" y="836614"/>
            <a:ext cx="11618383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" y="6534151"/>
            <a:ext cx="4699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667" y="6524626"/>
            <a:ext cx="1147233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847528" y="549276"/>
            <a:ext cx="8424936" cy="1470025"/>
          </a:xfrm>
        </p:spPr>
        <p:txBody>
          <a:bodyPr/>
          <a:lstStyle/>
          <a:p>
            <a:r>
              <a:rPr lang="cs-CZ" dirty="0" smtClean="0"/>
              <a:t>Hodnocení kvality výuky </a:t>
            </a:r>
            <a:r>
              <a:rPr lang="cs-CZ" dirty="0" smtClean="0"/>
              <a:t>LS 2021/2022</a:t>
            </a:r>
            <a:endParaRPr lang="cs-CZ" sz="28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Lubomír Beníček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8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kvality výuky </a:t>
            </a:r>
            <a:r>
              <a:rPr lang="cs-CZ" dirty="0"/>
              <a:t>L</a:t>
            </a:r>
            <a:r>
              <a:rPr lang="cs-CZ" dirty="0" smtClean="0"/>
              <a:t>S </a:t>
            </a:r>
            <a:r>
              <a:rPr lang="cs-CZ" dirty="0" smtClean="0"/>
              <a:t>2021/2022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006400"/>
              </p:ext>
            </p:extLst>
          </p:nvPr>
        </p:nvGraphicFramePr>
        <p:xfrm>
          <a:off x="623392" y="1196752"/>
          <a:ext cx="11017223" cy="345638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75727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1073602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371738">
                  <a:extLst>
                    <a:ext uri="{9D8B030D-6E8A-4147-A177-3AD203B41FA5}">
                      <a16:colId xmlns:a16="http://schemas.microsoft.com/office/drawing/2014/main" val="373335026"/>
                    </a:ext>
                  </a:extLst>
                </a:gridCol>
                <a:gridCol w="2479720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343532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970514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702390">
                  <a:extLst>
                    <a:ext uri="{9D8B030D-6E8A-4147-A177-3AD203B41FA5}">
                      <a16:colId xmlns:a16="http://schemas.microsoft.com/office/drawing/2014/main" val="3992598251"/>
                    </a:ext>
                  </a:extLst>
                </a:gridCol>
              </a:tblGrid>
              <a:tr h="831997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Fakulta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%</a:t>
                      </a:r>
                      <a:r>
                        <a:rPr lang="cs-CZ" sz="1600" baseline="0" dirty="0" smtClean="0"/>
                        <a:t> účast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hodnotitelů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</a:t>
                      </a:r>
                      <a:r>
                        <a:rPr lang="cs-CZ" sz="1600" dirty="0" smtClean="0"/>
                        <a:t>připomínek k předmětům</a:t>
                      </a:r>
                      <a:r>
                        <a:rPr lang="cs-CZ" sz="1600" dirty="0" smtClean="0"/>
                        <a:t/>
                      </a:r>
                      <a:br>
                        <a:rPr lang="cs-CZ" sz="1600" dirty="0" smtClean="0"/>
                      </a:br>
                      <a:r>
                        <a:rPr lang="cs-CZ" sz="1600" dirty="0" smtClean="0"/>
                        <a:t>anonymní + podepsané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Průměrné hodnocení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Průměrný počet připomínek na </a:t>
                      </a:r>
                      <a:r>
                        <a:rPr lang="cs-CZ" sz="1600" dirty="0" smtClean="0"/>
                        <a:t>studenta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Připomínky k semestru + technické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FLKŘ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410+90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29+11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FAI</a:t>
                      </a:r>
                      <a:endParaRPr lang="cs-CZ" sz="1800" dirty="0"/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710+122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84+55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FAME</a:t>
                      </a:r>
                      <a:endParaRPr lang="cs-CZ" sz="1800" dirty="0"/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868+96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104+63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FHS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567+65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69+20</a:t>
                      </a:r>
                      <a:endParaRPr lang="cs-CZ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FT</a:t>
                      </a:r>
                      <a:endParaRPr lang="cs-CZ" sz="1800" dirty="0"/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464+72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42+19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FMK</a:t>
                      </a:r>
                      <a:endParaRPr lang="cs-CZ" sz="1800" dirty="0"/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1029+67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118+56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</a:rPr>
                        <a:t>UTB</a:t>
                      </a:r>
                      <a:endParaRPr lang="cs-CZ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2854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4048+512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4,26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487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127448" y="5085184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ZS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2020/2021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účast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35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%, průměrné hodnocení 4,47</a:t>
            </a:r>
          </a:p>
          <a:p>
            <a:pPr>
              <a:spcAft>
                <a:spcPts val="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LS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2020/2021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účast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32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%, průměrné hodnocení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4,34</a:t>
            </a:r>
          </a:p>
          <a:p>
            <a:pPr>
              <a:spcAft>
                <a:spcPts val="0"/>
              </a:spcAft>
            </a:pPr>
            <a:r>
              <a:rPr lang="cs-CZ" sz="2000" dirty="0" smtClean="0">
                <a:latin typeface="Calibri" panose="020F0502020204030204" pitchFamily="34" charset="0"/>
              </a:rPr>
              <a:t>ZS 2021/2022 účast 45 %, průměrné hodnocení 4,45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352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dle fakult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339612"/>
              </p:ext>
            </p:extLst>
          </p:nvPr>
        </p:nvGraphicFramePr>
        <p:xfrm>
          <a:off x="1689725" y="772023"/>
          <a:ext cx="8713789" cy="222494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556">
                  <a:extLst>
                    <a:ext uri="{9D8B030D-6E8A-4147-A177-3AD203B41FA5}">
                      <a16:colId xmlns:a16="http://schemas.microsoft.com/office/drawing/2014/main" val="76807876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7265056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11944914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08570956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197808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63712329"/>
                    </a:ext>
                  </a:extLst>
                </a:gridCol>
                <a:gridCol w="720777">
                  <a:extLst>
                    <a:ext uri="{9D8B030D-6E8A-4147-A177-3AD203B41FA5}">
                      <a16:colId xmlns:a16="http://schemas.microsoft.com/office/drawing/2014/main" val="3515210197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r>
                        <a:rPr lang="cs-CZ" dirty="0" smtClean="0"/>
                        <a:t>Otázka – LS 2021/2022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FaME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FHS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61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přednášky?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4,12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4,20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204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semináře?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4,08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4,41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4,31</a:t>
                      </a:r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37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cvičení?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rgbClr val="FF0000"/>
                          </a:solidFill>
                        </a:rPr>
                        <a:t>3,87</a:t>
                      </a:r>
                      <a:endParaRPr lang="cs-CZ" sz="18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4,27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4,52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026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vyučujícího?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4,24</a:t>
                      </a:r>
                      <a:endParaRPr lang="cs-CZ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4,43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4,34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4,37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69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průměr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4,15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4,25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4,17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4,40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4,25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4,32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384062"/>
                  </a:ext>
                </a:extLst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598928"/>
              </p:ext>
            </p:extLst>
          </p:nvPr>
        </p:nvGraphicFramePr>
        <p:xfrm>
          <a:off x="1693376" y="3148273"/>
          <a:ext cx="8713791" cy="18541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1">
                  <a:extLst>
                    <a:ext uri="{9D8B030D-6E8A-4147-A177-3AD203B41FA5}">
                      <a16:colId xmlns:a16="http://schemas.microsoft.com/office/drawing/2014/main" val="2244269667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682149274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1522177360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445118144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4039974413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179555688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4115089889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Otázka – ZS 2021/2022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FLKŘ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FAI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err="1" smtClean="0"/>
                        <a:t>FaME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FHS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FT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FMK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24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přednášky?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4,27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2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semináře?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4,23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4,17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4,38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38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cvičení?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3,95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4,37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4,59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4,38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414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vyučujícího?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708457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360004"/>
              </p:ext>
            </p:extLst>
          </p:nvPr>
        </p:nvGraphicFramePr>
        <p:xfrm>
          <a:off x="1689725" y="5153683"/>
          <a:ext cx="8713791" cy="14832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1">
                  <a:extLst>
                    <a:ext uri="{9D8B030D-6E8A-4147-A177-3AD203B41FA5}">
                      <a16:colId xmlns:a16="http://schemas.microsoft.com/office/drawing/2014/main" val="686568426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2544581697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1745789219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826189723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905844640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817654732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1975429565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Otázka – </a:t>
                      </a:r>
                      <a:r>
                        <a:rPr lang="cs-CZ" sz="1600" dirty="0" smtClean="0"/>
                        <a:t>LS 2020/2021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FLKŘ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FAI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err="1" smtClean="0"/>
                        <a:t>FaME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FHS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FT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FMK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243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přednášky?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4,30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4,38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50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cvičení?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4,18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90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vyučujícího?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4,43</a:t>
                      </a:r>
                      <a:endParaRPr lang="cs-CZ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4,53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849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8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do hodnocení kvality výuky </a:t>
            </a:r>
            <a:r>
              <a:rPr lang="cs-CZ" dirty="0"/>
              <a:t>L</a:t>
            </a:r>
            <a:r>
              <a:rPr lang="cs-CZ" dirty="0" smtClean="0"/>
              <a:t>S </a:t>
            </a:r>
            <a:r>
              <a:rPr lang="cs-CZ" dirty="0" smtClean="0"/>
              <a:t>2021/2022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b="1" dirty="0"/>
              <a:t>1. Jak </a:t>
            </a:r>
            <a:r>
              <a:rPr lang="cs-CZ" sz="1600" b="1" dirty="0"/>
              <a:t>celkově hodnotíte vyučujícího? </a:t>
            </a:r>
          </a:p>
          <a:p>
            <a:pPr marL="0" indent="0">
              <a:buNone/>
            </a:pPr>
            <a:r>
              <a:rPr lang="cs-CZ" sz="1600" dirty="0"/>
              <a:t>	- Byl/a </a:t>
            </a:r>
            <a:r>
              <a:rPr lang="cs-CZ" sz="1600" dirty="0"/>
              <a:t>vyučující na výuku připraven/a?</a:t>
            </a:r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dirty="0"/>
              <a:t>- Vyvolával/a </a:t>
            </a:r>
            <a:r>
              <a:rPr lang="cs-CZ" sz="1600" dirty="0"/>
              <a:t>vyučující u studentů zájem o učivo a o samotný předmět?</a:t>
            </a:r>
          </a:p>
          <a:p>
            <a:pPr marL="0" indent="0">
              <a:buNone/>
            </a:pPr>
            <a:r>
              <a:rPr lang="cs-CZ" sz="1600" dirty="0"/>
              <a:t>	-</a:t>
            </a:r>
            <a:r>
              <a:rPr lang="cs-CZ" sz="1600" dirty="0"/>
              <a:t> Umožňoval/a </a:t>
            </a:r>
            <a:r>
              <a:rPr lang="cs-CZ" sz="1600" dirty="0"/>
              <a:t>vyučující studentům vyjadřovat jejich názory a diskutovat</a:t>
            </a:r>
            <a:r>
              <a:rPr lang="cs-CZ" sz="1600" dirty="0"/>
              <a:t>?</a:t>
            </a:r>
            <a:endParaRPr lang="cs-CZ" sz="1600" dirty="0"/>
          </a:p>
          <a:p>
            <a:pPr marL="0" indent="0">
              <a:buNone/>
            </a:pPr>
            <a:r>
              <a:rPr lang="cs-CZ" sz="1600" b="1" dirty="0">
                <a:solidFill>
                  <a:srgbClr val="FF1A0A"/>
                </a:solidFill>
              </a:rPr>
              <a:t>2. Kolika přednášek jste se zúčastnil/-a?</a:t>
            </a:r>
          </a:p>
          <a:p>
            <a:pPr marL="0" indent="0">
              <a:buNone/>
            </a:pPr>
            <a:r>
              <a:rPr lang="cs-CZ" sz="1600" b="1" dirty="0"/>
              <a:t>3</a:t>
            </a:r>
            <a:r>
              <a:rPr lang="cs-CZ" sz="1600" b="1" dirty="0"/>
              <a:t>. Jak </a:t>
            </a:r>
            <a:r>
              <a:rPr lang="cs-CZ" sz="1600" b="1" dirty="0"/>
              <a:t>celkově hodnotíte přednášky? (pouze u předmětů s přednáškami</a:t>
            </a:r>
            <a:r>
              <a:rPr lang="cs-CZ" sz="1600" b="1" dirty="0"/>
              <a:t>)</a:t>
            </a:r>
            <a:endParaRPr lang="cs-CZ" sz="1600" b="1" dirty="0"/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dirty="0"/>
              <a:t>- Přednášky </a:t>
            </a:r>
            <a:r>
              <a:rPr lang="cs-CZ" sz="1600" dirty="0"/>
              <a:t>byly zajímavé, srozumitelné a byly pro mne přínosem.</a:t>
            </a:r>
          </a:p>
          <a:p>
            <a:pPr marL="0" indent="0">
              <a:buNone/>
            </a:pPr>
            <a:r>
              <a:rPr lang="cs-CZ" sz="1600" dirty="0"/>
              <a:t>	- Vyučující </a:t>
            </a:r>
            <a:r>
              <a:rPr lang="cs-CZ" sz="1600" dirty="0"/>
              <a:t>studentům doporučil/-a (poskytl/a) vhodné studijní materiály.</a:t>
            </a:r>
          </a:p>
          <a:p>
            <a:pPr marL="0" indent="0">
              <a:buNone/>
            </a:pPr>
            <a:r>
              <a:rPr lang="cs-CZ" sz="1600" dirty="0"/>
              <a:t>	- Předmět </a:t>
            </a:r>
            <a:r>
              <a:rPr lang="cs-CZ" sz="1600" dirty="0"/>
              <a:t>měl jasnou a ucelenou koncepci přednášek?</a:t>
            </a:r>
          </a:p>
          <a:p>
            <a:pPr marL="0" indent="0">
              <a:buNone/>
            </a:pPr>
            <a:r>
              <a:rPr lang="cs-CZ" sz="1600" dirty="0"/>
              <a:t>	- Předmět </a:t>
            </a:r>
            <a:r>
              <a:rPr lang="cs-CZ" sz="1600" dirty="0"/>
              <a:t>mě obohatil o nové znalosti, dovednosti, postoje? </a:t>
            </a:r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4. Jak </a:t>
            </a:r>
            <a:r>
              <a:rPr lang="cs-CZ" sz="1600" b="1" dirty="0"/>
              <a:t>celkově hodnotíte </a:t>
            </a:r>
            <a:r>
              <a:rPr lang="cs-CZ" sz="1600" b="1" dirty="0"/>
              <a:t>semináře? </a:t>
            </a:r>
            <a:r>
              <a:rPr lang="cs-CZ" sz="1600" b="1" dirty="0"/>
              <a:t>(pouze u předmětů </a:t>
            </a:r>
            <a:r>
              <a:rPr lang="cs-CZ" sz="1600" b="1" dirty="0"/>
              <a:t>se semináři) </a:t>
            </a:r>
            <a:endParaRPr lang="cs-CZ" sz="1600" b="1" dirty="0"/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dirty="0"/>
              <a:t>- Seminář </a:t>
            </a:r>
            <a:r>
              <a:rPr lang="cs-CZ" sz="1600" dirty="0"/>
              <a:t>byl kvalitně vyučován.</a:t>
            </a:r>
          </a:p>
          <a:p>
            <a:pPr marL="0" indent="0">
              <a:buNone/>
            </a:pPr>
            <a:r>
              <a:rPr lang="cs-CZ" sz="1600" dirty="0"/>
              <a:t>	- Dovednosti </a:t>
            </a:r>
            <a:r>
              <a:rPr lang="cs-CZ" sz="1600" dirty="0"/>
              <a:t>a znalosti, které jsme si na semináři osvojil jsou pro mne užitečné.</a:t>
            </a:r>
          </a:p>
          <a:p>
            <a:pPr marL="0" indent="0">
              <a:buNone/>
            </a:pPr>
            <a:r>
              <a:rPr lang="cs-CZ" sz="1600" dirty="0"/>
              <a:t>	- Požadavky </a:t>
            </a:r>
            <a:r>
              <a:rPr lang="cs-CZ" sz="1600" dirty="0"/>
              <a:t>pro úspěšné splnění semináře byly jasně definovány.</a:t>
            </a:r>
          </a:p>
          <a:p>
            <a:pPr marL="0" indent="0">
              <a:buNone/>
            </a:pPr>
            <a:r>
              <a:rPr lang="cs-CZ" sz="1600" b="1" dirty="0"/>
              <a:t>5. Jak </a:t>
            </a:r>
            <a:r>
              <a:rPr lang="cs-CZ" sz="1600" b="1" dirty="0"/>
              <a:t>celkově hodnotíte cvičení? (pouze u předmětů s cvičeními) </a:t>
            </a:r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dirty="0"/>
              <a:t>- Cvičení bylo </a:t>
            </a:r>
            <a:r>
              <a:rPr lang="cs-CZ" sz="1600" dirty="0"/>
              <a:t>kvalitně </a:t>
            </a:r>
            <a:r>
              <a:rPr lang="cs-CZ" sz="1600" dirty="0"/>
              <a:t>vyučováno.</a:t>
            </a:r>
            <a:endParaRPr lang="cs-CZ" sz="1600" dirty="0"/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dirty="0"/>
              <a:t>- </a:t>
            </a:r>
            <a:r>
              <a:rPr lang="cs-CZ" sz="1600" dirty="0"/>
              <a:t>Dovednosti a znalosti, které jsme si na </a:t>
            </a:r>
            <a:r>
              <a:rPr lang="cs-CZ" sz="1600" dirty="0"/>
              <a:t>cvičení </a:t>
            </a:r>
            <a:r>
              <a:rPr lang="cs-CZ" sz="1600" dirty="0"/>
              <a:t>osvojil jsou pro mne užitečné.</a:t>
            </a:r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dirty="0"/>
              <a:t>- </a:t>
            </a:r>
            <a:r>
              <a:rPr lang="cs-CZ" sz="1600" dirty="0"/>
              <a:t>Požadavky pro úspěšné splnění </a:t>
            </a:r>
            <a:r>
              <a:rPr lang="cs-CZ" sz="1600" dirty="0"/>
              <a:t>cvičení </a:t>
            </a:r>
            <a:r>
              <a:rPr lang="cs-CZ" sz="1600" dirty="0"/>
              <a:t>byly jasně definovány.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07604" y="6237312"/>
            <a:ext cx="117064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rozsah hodnocení 1-5 odpovídá </a:t>
            </a: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odpovědím: </a:t>
            </a: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1-naprosto </a:t>
            </a: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nesouhlasím, 2-spíše nesouhlasím, 3-ani nesouhlasím ani souhlasím, </a:t>
            </a: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4-spíše </a:t>
            </a: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souhlasím, 5-naprosto </a:t>
            </a: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souhlasím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15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Zhodnocení % účasti v hodnocení v časové řadě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5412349"/>
              </p:ext>
            </p:extLst>
          </p:nvPr>
        </p:nvGraphicFramePr>
        <p:xfrm>
          <a:off x="623392" y="980728"/>
          <a:ext cx="10873205" cy="2865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6125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2765392253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4249196367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130162563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1527367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Fakulta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>
                    <a:solidFill>
                      <a:srgbClr val="2222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2019/2020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2019/2020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2020/2021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2020/2021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2021/2022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LS</a:t>
                      </a:r>
                    </a:p>
                    <a:p>
                      <a:r>
                        <a:rPr lang="cs-CZ" dirty="0" smtClean="0"/>
                        <a:t>2021/2022</a:t>
                      </a:r>
                      <a:endParaRPr lang="cs-CZ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55813078"/>
              </p:ext>
            </p:extLst>
          </p:nvPr>
        </p:nvGraphicFramePr>
        <p:xfrm>
          <a:off x="1703388" y="3701734"/>
          <a:ext cx="8713788" cy="275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47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Harmonogram hodnocení a vyhodnocení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</a:t>
            </a:r>
            <a:r>
              <a:rPr lang="cs-CZ" dirty="0"/>
              <a:t>10 dnů od ukončení rozeslání dat proděkanům pro studium (</a:t>
            </a:r>
            <a:r>
              <a:rPr lang="cs-CZ" dirty="0" err="1"/>
              <a:t>odpov</a:t>
            </a:r>
            <a:r>
              <a:rPr lang="cs-CZ" dirty="0"/>
              <a:t>. prorektor) </a:t>
            </a:r>
          </a:p>
          <a:p>
            <a:r>
              <a:rPr lang="cs-CZ" dirty="0" smtClean="0"/>
              <a:t>do </a:t>
            </a:r>
            <a:r>
              <a:rPr lang="cs-CZ" dirty="0"/>
              <a:t>30 dnů od ukončení seznámení s výsledky na poradě proděkanů, KR a AS UTB (</a:t>
            </a:r>
            <a:r>
              <a:rPr lang="cs-CZ" dirty="0" err="1"/>
              <a:t>odpov</a:t>
            </a:r>
            <a:r>
              <a:rPr lang="cs-CZ" dirty="0"/>
              <a:t>. prorektor) </a:t>
            </a:r>
          </a:p>
          <a:p>
            <a:r>
              <a:rPr lang="pl-PL" dirty="0" smtClean="0"/>
              <a:t>do </a:t>
            </a:r>
            <a:r>
              <a:rPr lang="pl-PL" dirty="0"/>
              <a:t>60 dnů od ukončení (odpov. fakulty): </a:t>
            </a:r>
          </a:p>
          <a:p>
            <a:pPr lvl="1"/>
            <a:r>
              <a:rPr lang="cs-CZ" dirty="0" smtClean="0"/>
              <a:t>vytvoření </a:t>
            </a:r>
            <a:r>
              <a:rPr lang="cs-CZ" dirty="0"/>
              <a:t>fakultní zprávy o výsledcích hodnocení - účast, připomínky, hlavní výsledky, další postup a realizace konkrétních opatření + poděkování (fakulty) </a:t>
            </a:r>
          </a:p>
          <a:p>
            <a:pPr lvl="1"/>
            <a:r>
              <a:rPr lang="pt-BR" dirty="0" smtClean="0"/>
              <a:t>představení </a:t>
            </a:r>
            <a:r>
              <a:rPr lang="pt-BR" dirty="0"/>
              <a:t>výsledků na AS fakulty </a:t>
            </a:r>
          </a:p>
          <a:p>
            <a:pPr lvl="1"/>
            <a:r>
              <a:rPr lang="cs-CZ" dirty="0" smtClean="0"/>
              <a:t>email </a:t>
            </a:r>
            <a:r>
              <a:rPr lang="cs-CZ" dirty="0"/>
              <a:t>studentům s výslednou zprávou (souhrnná/po SP) </a:t>
            </a:r>
          </a:p>
          <a:p>
            <a:pPr lvl="1"/>
            <a:r>
              <a:rPr lang="cs-CZ" dirty="0" smtClean="0"/>
              <a:t>tisková </a:t>
            </a:r>
            <a:r>
              <a:rPr lang="cs-CZ" dirty="0"/>
              <a:t>zpráva na webu fakulty + </a:t>
            </a:r>
            <a:r>
              <a:rPr lang="cs-CZ" dirty="0" err="1"/>
              <a:t>info</a:t>
            </a:r>
            <a:r>
              <a:rPr lang="cs-CZ" dirty="0"/>
              <a:t>/odkaz sociální sítě fakulty (umístění v sekci STUDENT/VÝUKA/Hodnocení výuky) </a:t>
            </a:r>
          </a:p>
          <a:p>
            <a:r>
              <a:rPr lang="cs-CZ" dirty="0" smtClean="0"/>
              <a:t>do </a:t>
            </a:r>
            <a:r>
              <a:rPr lang="cs-CZ" dirty="0"/>
              <a:t>90 dnů od ukončení uskutečnit setkání se studenty po jednotlivých SP, diskuze opatření pro zlepšení výuky (</a:t>
            </a:r>
            <a:r>
              <a:rPr lang="cs-CZ" dirty="0" err="1"/>
              <a:t>odpov</a:t>
            </a:r>
            <a:r>
              <a:rPr lang="cs-CZ" dirty="0"/>
              <a:t>. fakulty)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9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35239-DC7F-4F5E-9A0B-AC6C1EA0A31F}">
  <ds:schemaRefs>
    <ds:schemaRef ds:uri="http://purl.org/dc/terms/"/>
    <ds:schemaRef ds:uri="http://purl.org/dc/elements/1.1/"/>
    <ds:schemaRef ds:uri="fc4b360f-9c6e-4c32-a22a-07301f39663c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b8e1fae8-c9da-4f2e-9a78-1df90a178af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8EDA5C-B341-4AE1-9D44-DA6805E7D1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37775</TotalTime>
  <Words>736</Words>
  <Application>Microsoft Office PowerPoint</Application>
  <PresentationFormat>Širokoúhlá obrazovka</PresentationFormat>
  <Paragraphs>268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VZ - Personalní</vt:lpstr>
      <vt:lpstr>Hodnocení kvality výuky LS 2021/2022</vt:lpstr>
      <vt:lpstr>Hodnocení kvality výuky LS 2021/2022</vt:lpstr>
      <vt:lpstr>Otázky dle fakult</vt:lpstr>
      <vt:lpstr>Otázky do hodnocení kvality výuky LS 2021/2022</vt:lpstr>
      <vt:lpstr>Zhodnocení % účasti v hodnocení v časové řadě</vt:lpstr>
      <vt:lpstr>Harmonogram hodnocení a vyhodnocení výsledků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719</cp:revision>
  <cp:lastPrinted>2022-06-20T11:25:07Z</cp:lastPrinted>
  <dcterms:created xsi:type="dcterms:W3CDTF">2011-01-17T07:56:05Z</dcterms:created>
  <dcterms:modified xsi:type="dcterms:W3CDTF">2022-06-21T08:13:38Z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