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3" r:id="rId10"/>
    <p:sldId id="268" r:id="rId11"/>
    <p:sldId id="281" r:id="rId12"/>
    <p:sldId id="280" r:id="rId13"/>
    <p:sldId id="284" r:id="rId14"/>
    <p:sldId id="282" r:id="rId15"/>
    <p:sldId id="261" r:id="rId16"/>
  </p:sldIdLst>
  <p:sldSz cx="9144000" cy="6858000" type="screen4x3"/>
  <p:notesSz cx="6858000" cy="9144000"/>
  <p:embeddedFontLst>
    <p:embeddedFont>
      <p:font typeface="Berlin CE" panose="020B0604020202020204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ource Sans Pro Semibold" panose="020B0604020202020204" charset="-18"/>
      <p:bold r:id="rId25"/>
      <p:boldItalic r:id="rId26"/>
    </p:embeddedFont>
    <p:embeddedFont>
      <p:font typeface="Source sans Pro" panose="020B0604020202020204" charset="-18"/>
      <p:regular r:id="rId27"/>
      <p:bold r:id="rId28"/>
      <p:italic r:id="rId29"/>
      <p:boldItalic r:id="rId30"/>
    </p:embeddedFont>
    <p:embeddedFont>
      <p:font typeface="Source Sans Pro Bold" panose="020B0604020202020204" charset="-18"/>
      <p:bold r:id="rId31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Býmová" initials="JB" lastIdx="1" clrIdx="0">
    <p:extLst>
      <p:ext uri="{19B8F6BF-5375-455C-9EA6-DF929625EA0E}">
        <p15:presenceInfo xmlns:p15="http://schemas.microsoft.com/office/powerpoint/2012/main" userId="S-1-5-21-770070720-3945125243-2690725130-65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2222"/>
    <a:srgbClr val="E95B43"/>
    <a:srgbClr val="A95C28"/>
    <a:srgbClr val="642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04" autoAdjust="0"/>
  </p:normalViewPr>
  <p:slideViewPr>
    <p:cSldViewPr>
      <p:cViewPr varScale="1">
        <p:scale>
          <a:sx n="111" d="100"/>
          <a:sy n="111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9B9CC-48FD-46F0-BE95-57B0AFA539FB}" type="datetimeFigureOut">
              <a:rPr lang="cs-CZ" smtClean="0"/>
              <a:t>28.05.2018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BCD96-B447-4F8F-BF20-EC3D773D7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1192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19B4E-FAE7-4854-9018-49E74BACA333}" type="datetimeFigureOut">
              <a:rPr lang="cs-CZ" smtClean="0"/>
              <a:t>28.05.2018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94D59-967E-455B-94A7-AB61284CF9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751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6253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680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909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6550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9367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476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625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625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855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59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619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462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5863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3106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972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355D-FB70-4209-BBF3-701DEF0C5A03}" type="datetime1">
              <a:rPr lang="cs-CZ" smtClean="0"/>
              <a:t>28.05.2018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Jméno Příjmení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34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0886-F526-41B9-8632-A87451939D9A}" type="datetime1">
              <a:rPr lang="cs-CZ" smtClean="0"/>
              <a:t>28.05.2018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Jméno Příjmení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86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C1AF-C69D-47B1-9241-24D5BB189658}" type="datetime1">
              <a:rPr lang="cs-CZ" smtClean="0"/>
              <a:t>28.05.2018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Jméno Příjmení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25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9657-2C24-47FE-BA13-2CD813AF0315}" type="datetime1">
              <a:rPr lang="cs-CZ" smtClean="0"/>
              <a:t>28.05.2018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Jméno Příjmení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19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2DF6-2055-445C-9F85-B65BF970CE12}" type="datetime1">
              <a:rPr lang="cs-CZ" smtClean="0"/>
              <a:t>28.05.2018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Jméno Příjmení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59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40AE-CCE6-44D0-8680-FD318CB58FA3}" type="datetime1">
              <a:rPr lang="cs-CZ" smtClean="0"/>
              <a:t>28.05.2018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Jméno Příjmení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59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B13-B16E-4793-A5BB-B863E276EF90}" type="datetime1">
              <a:rPr lang="cs-CZ" smtClean="0"/>
              <a:t>28.05.2018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Jméno Příjmení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94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7E78-B7D8-45C9-8C56-E9886F1D5038}" type="datetime1">
              <a:rPr lang="cs-CZ" smtClean="0"/>
              <a:t>28.05.2018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Jméno Příjmení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72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D32D-7E49-42C1-B53C-B265A6D912DF}" type="datetime1">
              <a:rPr lang="cs-CZ" smtClean="0"/>
              <a:t>28.05.2018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Jméno Příjmení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97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031D-D346-482A-B258-EDB34C4758FC}" type="datetime1">
              <a:rPr lang="cs-CZ" smtClean="0"/>
              <a:t>28.05.2018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Jméno Příjmení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67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FB0B-310C-46E7-AD8F-21B9C027D8BF}" type="datetime1">
              <a:rPr lang="cs-CZ" smtClean="0"/>
              <a:t>28.05.2018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Jméno Příjmení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81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0B13A-2E16-4476-A4A5-E059A00D15C4}" type="datetime1">
              <a:rPr lang="cs-CZ" smtClean="0"/>
              <a:t>28.05.2018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Mgr. Jméno Příjmení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40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tb.cz/mdocs-posts/erasmus-sazby-pro-vyjizdejici-zamestnance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www.utb.cz/mdocs-posts/ucastnicka-smlouva-na-vyukovou-mobilitu-erasmus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www.utb.cz/mdocs-posts/potvrzeni-o-absolvovane-mobilit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tb.cz/mdocs-posts/smernice-rektora-c-2-2018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mailto:vnejsi-vztahy@fhs.utb.cz" TargetMode="External"/><Relationship Id="rId5" Type="http://schemas.openxmlformats.org/officeDocument/2006/relationships/image" Target="../media/image3.png"/><Relationship Id="rId10" Type="http://schemas.openxmlformats.org/officeDocument/2006/relationships/hyperlink" Target="mailto:prodekan-vnejsi-vztahy@fhs.utb.cz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www.mfcr.cz/cs/legislativ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tb.cz/mezinarodni-spoluprace/vyuka-a-skoleni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://www.utb.cz/fh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hs.utb.cz/o-fakulte/mezinarodni-vztahy/partnerske-instituce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tb.cz/mdocs-posts/erasmus-teaching-agreement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utb.cz/file/50788/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://www.cimo.fi/instancedata/prime_product_julkaisu/cimo/embeds/cimowwwstructure/28782_Erasmus_country_and_language_codes.pdf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fhs.utb.cz/o-fakulte/mezinarodni-vztahy/partnerske-instituce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utb.cz/mdocs-posts/training-agreemen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://ec.europa.eu/programmes/erasmus-plus/resources/distance-calculator_en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://ec.europa.eu/education/tools/distance_en.htm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utb.cz/mdocs-posts/pk_2_2018-pdf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tb.cz/mdocs-posts/erasmus-sazby-pro-vyjizdejici-zamestnance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utb.cz/mdocs-posts/pk_2_2018-pdf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hyperlink" Target="http://ec.europa.eu/programmes/erasmus-plus/resources/distance-calculator_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090" y="476672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rgbClr val="222222"/>
                </a:solidFill>
              </a:rPr>
              <a:t>PEDAGOGICKÁ MOBILITA</a:t>
            </a:r>
            <a:endParaRPr lang="cs-CZ" dirty="0">
              <a:solidFill>
                <a:srgbClr val="22222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4312" y="6093296"/>
            <a:ext cx="2319536" cy="504056"/>
          </a:xfrm>
        </p:spPr>
        <p:txBody>
          <a:bodyPr/>
          <a:lstStyle/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Jana Býmová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4" y="6231657"/>
            <a:ext cx="205819" cy="235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31656"/>
            <a:ext cx="235223" cy="235223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7236296" y="6097877"/>
            <a:ext cx="201622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fhs.utb.cz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191849"/>
            <a:ext cx="1934717" cy="28566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06" y="2500007"/>
            <a:ext cx="4559967" cy="303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942" y="399436"/>
            <a:ext cx="7702624" cy="576064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rgbClr val="222222"/>
                </a:solidFill>
              </a:rPr>
              <a:t>Mobilita ERASMUS +</a:t>
            </a:r>
            <a:endParaRPr lang="cs-CZ" sz="3200" dirty="0">
              <a:solidFill>
                <a:srgbClr val="22222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4312" y="6093296"/>
            <a:ext cx="2319536" cy="504056"/>
          </a:xfrm>
        </p:spPr>
        <p:txBody>
          <a:bodyPr/>
          <a:lstStyle/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Jana Býmová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4" y="6231657"/>
            <a:ext cx="205819" cy="235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31656"/>
            <a:ext cx="235223" cy="235223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7236296" y="6097877"/>
            <a:ext cx="201622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fhs.utb.cz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191849"/>
            <a:ext cx="1934717" cy="285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88" y="399436"/>
            <a:ext cx="813542" cy="81354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527" y="1434158"/>
            <a:ext cx="3312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Sazby:</a:t>
            </a:r>
          </a:p>
          <a:p>
            <a:pPr algn="just"/>
            <a:endParaRPr lang="cs-CZ" sz="1500" dirty="0"/>
          </a:p>
          <a:p>
            <a:pPr algn="just"/>
            <a:endParaRPr lang="en-AU" sz="15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679924"/>
              </p:ext>
            </p:extLst>
          </p:nvPr>
        </p:nvGraphicFramePr>
        <p:xfrm>
          <a:off x="1043606" y="1916832"/>
          <a:ext cx="7128791" cy="3890326"/>
        </p:xfrm>
        <a:graphic>
          <a:graphicData uri="http://schemas.openxmlformats.org/drawingml/2006/table">
            <a:tbl>
              <a:tblPr/>
              <a:tblGrid>
                <a:gridCol w="1813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9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9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9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15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POBYTOVÉ</a:t>
                      </a:r>
                      <a:r>
                        <a:rPr lang="cs-CZ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NÁKLADY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159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AU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Přijímající</a:t>
                      </a:r>
                      <a:r>
                        <a:rPr lang="en-A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AU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země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Mobility </a:t>
                      </a:r>
                      <a:r>
                        <a:rPr lang="en-A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zaměstnanců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044">
                <a:tc gridSpan="3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Částka  na 1.-14. den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Částka na 15.-60. den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50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Dánsko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Irsko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Švédsko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Spojené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království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07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Belgie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Bulharsko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Česká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republika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Řecko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Francie, </a:t>
                      </a:r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Itálie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Kypr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Lucembursko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Maďarsko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Rakousko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Polsko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Rumunsko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Finsko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Island, </a:t>
                      </a:r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Lichtenštejnsko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Norsko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Turecko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74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Německo, Španělsko, Lotyšsko, Malta, Portugalsko, Slovensko, Makedonská republika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Estonsko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Chorvatsko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Litva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A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Slovinsko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60 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2411760" y="1455520"/>
            <a:ext cx="6100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hlinkClick r:id="rId8"/>
              </a:rPr>
              <a:t>https://www.utb.cz/mdocs-posts/erasmus-sazby-pro-vyjizdejici-zamestnance/</a:t>
            </a: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3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4312" y="6093296"/>
            <a:ext cx="2319536" cy="504056"/>
          </a:xfrm>
        </p:spPr>
        <p:txBody>
          <a:bodyPr/>
          <a:lstStyle/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Jana Býmová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4" y="6231657"/>
            <a:ext cx="205819" cy="235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31656"/>
            <a:ext cx="235223" cy="235223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7236296" y="6097877"/>
            <a:ext cx="201622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fhs.utb.cz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191849"/>
            <a:ext cx="1934717" cy="28566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"/>
          <a:stretch/>
        </p:blipFill>
        <p:spPr>
          <a:xfrm>
            <a:off x="3491880" y="260648"/>
            <a:ext cx="4968552" cy="5688632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39552" y="332656"/>
            <a:ext cx="2808312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endParaRPr lang="cs-CZ" b="1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ctr"/>
            <a:r>
              <a:rPr lang="cs-CZ" b="1" dirty="0" smtClean="0">
                <a:solidFill>
                  <a:srgbClr val="222222"/>
                </a:solidFill>
                <a:latin typeface="Source Sans Pro Semibold" pitchFamily="34" charset="-18"/>
              </a:rPr>
              <a:t>Účastnická smlouva</a:t>
            </a:r>
          </a:p>
          <a:p>
            <a:pPr algn="ctr"/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(řešíte s mezinárodním oddělením)</a:t>
            </a:r>
          </a:p>
          <a:p>
            <a:pPr algn="ctr"/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ctr"/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ctr"/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8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Týden před odjezdem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8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Vyplníte osobní údaje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8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Přesná data pobytu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8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Finanční podpora</a:t>
            </a:r>
          </a:p>
          <a:p>
            <a:pPr marL="285750" indent="-285750">
              <a:buBlip>
                <a:blip r:embed="rId8"/>
              </a:buBlip>
            </a:pP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ctr"/>
            <a:r>
              <a:rPr lang="cs-CZ" sz="1500" dirty="0">
                <a:solidFill>
                  <a:srgbClr val="222222"/>
                </a:solidFill>
                <a:latin typeface="Source Sans Pro Semibold" pitchFamily="34" charset="-18"/>
                <a:hlinkClick r:id="rId9"/>
              </a:rPr>
              <a:t>https://www.utb.cz/mdocs-posts/ucastnicka-smlouva-na-vyukovou-mobilitu-erasmus</a:t>
            </a: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  <a:hlinkClick r:id="rId9"/>
              </a:rPr>
              <a:t>/</a:t>
            </a:r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ctr"/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222222"/>
              </a:solidFill>
              <a:latin typeface="Source Sans Pro Semi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406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4312" y="6093296"/>
            <a:ext cx="2319536" cy="504056"/>
          </a:xfrm>
        </p:spPr>
        <p:txBody>
          <a:bodyPr/>
          <a:lstStyle/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Jana Býmová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4" y="6231657"/>
            <a:ext cx="205819" cy="235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31656"/>
            <a:ext cx="235223" cy="235223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7236296" y="6097877"/>
            <a:ext cx="201622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fhs.utb.cz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191849"/>
            <a:ext cx="1934717" cy="28566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0581"/>
            <a:ext cx="4509073" cy="5634705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431540" y="310581"/>
            <a:ext cx="3420380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500" b="1" u="sng" dirty="0" smtClean="0">
                <a:solidFill>
                  <a:srgbClr val="222222"/>
                </a:solidFill>
                <a:latin typeface="Source Sans Pro Semibold" pitchFamily="34" charset="-18"/>
              </a:rPr>
              <a:t>Ze zahraničí přivezete</a:t>
            </a:r>
            <a:r>
              <a:rPr lang="cs-CZ" sz="1600" b="1" u="sng" dirty="0" smtClean="0">
                <a:solidFill>
                  <a:srgbClr val="222222"/>
                </a:solidFill>
                <a:latin typeface="Source Sans Pro Semibold" pitchFamily="34" charset="-18"/>
              </a:rPr>
              <a:t>:</a:t>
            </a:r>
          </a:p>
          <a:p>
            <a:pPr marL="285750" indent="-285750">
              <a:buBlip>
                <a:blip r:embed="rId8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Potvrzení o uskutečněné mobilitě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ctr"/>
            <a:r>
              <a:rPr lang="cs-CZ" sz="1400" dirty="0">
                <a:hlinkClick r:id="rId9"/>
              </a:rPr>
              <a:t>https://www.utb.cz/mdocs-posts/potvrzeni-o-absolvovane-mobilite</a:t>
            </a:r>
            <a:r>
              <a:rPr lang="cs-CZ" sz="1400" dirty="0" smtClean="0">
                <a:hlinkClick r:id="rId9"/>
              </a:rPr>
              <a:t>/</a:t>
            </a:r>
            <a:endParaRPr lang="cs-CZ" sz="1400" dirty="0" smtClean="0"/>
          </a:p>
          <a:p>
            <a:pPr algn="ctr"/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r>
              <a:rPr lang="cs-CZ" sz="1500" u="sng" dirty="0" smtClean="0">
                <a:solidFill>
                  <a:srgbClr val="222222"/>
                </a:solidFill>
                <a:latin typeface="Source Sans Pro Semibold" pitchFamily="34" charset="-18"/>
              </a:rPr>
              <a:t>Vyplníte: </a:t>
            </a:r>
            <a:endParaRPr lang="cs-CZ" sz="1500" u="sng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8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Osobní údaje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8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Odesílající instituci a fakultu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8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Přijímající instituci a fakultu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8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Data pobytu</a:t>
            </a:r>
          </a:p>
          <a:p>
            <a:pPr marL="285750" indent="-285750">
              <a:buBlip>
                <a:blip r:embed="rId8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Počet odučených hodin</a:t>
            </a:r>
          </a:p>
          <a:p>
            <a:pPr marL="285750" indent="-285750">
              <a:buBlip>
                <a:blip r:embed="rId8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Razítko a podpis přijímající instituce</a:t>
            </a:r>
          </a:p>
          <a:p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r>
              <a:rPr lang="cs-CZ" sz="1500" u="sng" dirty="0" smtClean="0">
                <a:solidFill>
                  <a:srgbClr val="222222"/>
                </a:solidFill>
                <a:latin typeface="Source Sans Pro Semibold" pitchFamily="34" charset="-18"/>
              </a:rPr>
              <a:t>Po návratu:</a:t>
            </a:r>
            <a:endParaRPr lang="cs-CZ" sz="1500" u="sng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8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Formulář na Závěrečnou zprávu obdržíte emailem</a:t>
            </a:r>
          </a:p>
          <a:p>
            <a:pPr marL="285750" indent="-285750">
              <a:buBlip>
                <a:blip r:embed="rId8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Potvrzení o uskutečněné mobilitě předáte na svém ústavu</a:t>
            </a:r>
          </a:p>
          <a:p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ctr"/>
            <a:r>
              <a:rPr lang="cs-CZ" sz="1400" dirty="0">
                <a:hlinkClick r:id="rId9"/>
              </a:rPr>
              <a:t>https://www.utb.cz/mdocs-posts/potvrzeni-o-absolvovane-mobilite</a:t>
            </a:r>
            <a:r>
              <a:rPr lang="cs-CZ" sz="1400" dirty="0" smtClean="0">
                <a:hlinkClick r:id="rId9"/>
              </a:rPr>
              <a:t>/</a:t>
            </a:r>
            <a:endParaRPr lang="cs-CZ" sz="1500" dirty="0"/>
          </a:p>
          <a:p>
            <a:endParaRPr lang="cs-CZ" sz="1400" dirty="0" smtClean="0"/>
          </a:p>
          <a:p>
            <a:r>
              <a:rPr lang="cs-CZ" sz="1400" dirty="0" smtClean="0"/>
              <a:t>Doložit </a:t>
            </a:r>
            <a:r>
              <a:rPr lang="cs-CZ" sz="1400" dirty="0"/>
              <a:t>doklady k pracovní cestě (letenky, jízdenky, vstupné na konferenci atd.)!!</a:t>
            </a:r>
          </a:p>
          <a:p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endParaRPr lang="cs-CZ" sz="1500" dirty="0" smtClean="0"/>
          </a:p>
          <a:p>
            <a:pPr algn="ctr"/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ctr"/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ctr"/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8"/>
              </a:buBlip>
            </a:pPr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222222"/>
              </a:solidFill>
              <a:latin typeface="Source Sans Pro Semi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942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4312" y="6093296"/>
            <a:ext cx="2319536" cy="504056"/>
          </a:xfrm>
        </p:spPr>
        <p:txBody>
          <a:bodyPr/>
          <a:lstStyle/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Jana Býmová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4" y="6231657"/>
            <a:ext cx="205819" cy="235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31656"/>
            <a:ext cx="235223" cy="235223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7236296" y="6097877"/>
            <a:ext cx="201622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fhs.utb.cz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191849"/>
            <a:ext cx="1934717" cy="285663"/>
          </a:xfrm>
          <a:prstGeom prst="rect">
            <a:avLst/>
          </a:prstGeom>
        </p:spPr>
      </p:pic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820472" cy="7488832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SHRNUTÍ ČASOVÉ SOUSLEDNOSTI FORMULÁŘŮ</a:t>
            </a:r>
          </a:p>
          <a:p>
            <a:pPr algn="l"/>
            <a:endParaRPr lang="cs-CZ" sz="1500" u="sng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r>
              <a:rPr lang="cs-CZ" sz="1500" u="sng" dirty="0" smtClean="0">
                <a:solidFill>
                  <a:srgbClr val="222222"/>
                </a:solidFill>
                <a:latin typeface="Source Sans Pro Semibold" pitchFamily="34" charset="-18"/>
              </a:rPr>
              <a:t>Před výjezdem: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6 MĚSÍCŮ 	Kontaktovat zahraniční instituce a zjištění možnosti výukového pobytu či školení</a:t>
            </a:r>
            <a:endParaRPr lang="cs-CZ" sz="1500" b="1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r>
              <a:rPr lang="cs-CZ" sz="1500" b="1" dirty="0">
                <a:solidFill>
                  <a:srgbClr val="222222"/>
                </a:solidFill>
                <a:latin typeface="Source Sans Pro Semibold" pitchFamily="34" charset="-18"/>
              </a:rPr>
              <a:t>3</a:t>
            </a:r>
            <a:r>
              <a:rPr lang="cs-CZ" sz="1500" b="1" dirty="0" smtClean="0">
                <a:solidFill>
                  <a:srgbClr val="222222"/>
                </a:solidFill>
                <a:latin typeface="Source Sans Pro Semibold" pitchFamily="34" charset="-18"/>
              </a:rPr>
              <a:t> MĚSÍCE	Předat řediteli ústavu Žádost o povolení pracovní cesty</a:t>
            </a:r>
          </a:p>
          <a:p>
            <a:pPr algn="l"/>
            <a:r>
              <a:rPr lang="cs-CZ" sz="1500" b="1" dirty="0">
                <a:solidFill>
                  <a:srgbClr val="222222"/>
                </a:solidFill>
                <a:latin typeface="Source Sans Pro Semibold" pitchFamily="34" charset="-18"/>
              </a:rPr>
              <a:t>2</a:t>
            </a:r>
            <a:r>
              <a:rPr lang="cs-CZ" sz="1500" b="1" dirty="0" smtClean="0">
                <a:solidFill>
                  <a:srgbClr val="222222"/>
                </a:solidFill>
                <a:latin typeface="Source Sans Pro Semibold" pitchFamily="34" charset="-18"/>
              </a:rPr>
              <a:t> MĚSÍCE	Vyplnit Teaching/</a:t>
            </a:r>
            <a:r>
              <a:rPr lang="cs-CZ" sz="1500" b="1" dirty="0" err="1" smtClean="0">
                <a:solidFill>
                  <a:srgbClr val="222222"/>
                </a:solidFill>
                <a:latin typeface="Source Sans Pro Semibold" pitchFamily="34" charset="-18"/>
              </a:rPr>
              <a:t>Training</a:t>
            </a:r>
            <a:r>
              <a:rPr lang="cs-CZ" sz="1500" b="1" dirty="0" smtClean="0">
                <a:solidFill>
                  <a:srgbClr val="222222"/>
                </a:solidFill>
                <a:latin typeface="Source Sans Pro Semibold" pitchFamily="34" charset="-18"/>
              </a:rPr>
              <a:t> </a:t>
            </a:r>
            <a:r>
              <a:rPr lang="cs-CZ" sz="1500" b="1" dirty="0" err="1" smtClean="0">
                <a:solidFill>
                  <a:srgbClr val="222222"/>
                </a:solidFill>
                <a:latin typeface="Source Sans Pro Semibold" pitchFamily="34" charset="-18"/>
              </a:rPr>
              <a:t>Agreement</a:t>
            </a:r>
            <a:endParaRPr lang="cs-CZ" sz="1500" b="1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r>
              <a:rPr lang="cs-CZ" sz="1500" b="1" dirty="0" smtClean="0">
                <a:solidFill>
                  <a:srgbClr val="222222"/>
                </a:solidFill>
                <a:latin typeface="Source Sans Pro Semibold" pitchFamily="34" charset="-18"/>
              </a:rPr>
              <a:t>2 TÝDNY	Vypracovat Žádost o financování nákladů</a:t>
            </a:r>
          </a:p>
          <a:p>
            <a:pPr algn="l"/>
            <a:r>
              <a:rPr lang="cs-CZ" sz="1500" b="1" dirty="0" smtClean="0">
                <a:solidFill>
                  <a:srgbClr val="222222"/>
                </a:solidFill>
                <a:latin typeface="Source Sans Pro Semibold" pitchFamily="34" charset="-18"/>
              </a:rPr>
              <a:t>1 TÝDEN</a:t>
            </a:r>
            <a:r>
              <a:rPr lang="cs-CZ" sz="1500" b="1" dirty="0">
                <a:solidFill>
                  <a:srgbClr val="222222"/>
                </a:solidFill>
                <a:latin typeface="Source Sans Pro Semibold" pitchFamily="34" charset="-18"/>
              </a:rPr>
              <a:t>	</a:t>
            </a:r>
            <a:r>
              <a:rPr lang="cs-CZ" sz="1500" b="1" dirty="0" smtClean="0">
                <a:solidFill>
                  <a:srgbClr val="222222"/>
                </a:solidFill>
                <a:latin typeface="Source Sans Pro Semibold" pitchFamily="34" charset="-18"/>
              </a:rPr>
              <a:t>Podepsat Účastnickou smlouvu</a:t>
            </a:r>
          </a:p>
          <a:p>
            <a:pPr algn="l"/>
            <a:r>
              <a:rPr lang="cs-CZ" sz="1500" b="1" dirty="0">
                <a:solidFill>
                  <a:srgbClr val="222222"/>
                </a:solidFill>
                <a:latin typeface="Source Sans Pro Semibold" pitchFamily="34" charset="-18"/>
              </a:rPr>
              <a:t>	</a:t>
            </a:r>
            <a:r>
              <a:rPr lang="cs-CZ" sz="1500" b="1" dirty="0" smtClean="0">
                <a:solidFill>
                  <a:srgbClr val="222222"/>
                </a:solidFill>
                <a:latin typeface="Source Sans Pro Semibold" pitchFamily="34" charset="-18"/>
              </a:rPr>
              <a:t>Zajistit si pojištění</a:t>
            </a:r>
          </a:p>
          <a:p>
            <a:pPr algn="l"/>
            <a:endParaRPr lang="cs-CZ" sz="1500" b="1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r>
              <a:rPr lang="cs-CZ" sz="1500" b="1" dirty="0" smtClean="0">
                <a:solidFill>
                  <a:srgbClr val="FF0000"/>
                </a:solidFill>
                <a:latin typeface="Source Sans Pro Semibold" pitchFamily="34" charset="-18"/>
              </a:rPr>
              <a:t>DEN D	VEZMEME KUFR A ODJÍŽDÍME VSTŘÍCT NOVÝM ZKUŠENOSTEM</a:t>
            </a:r>
          </a:p>
          <a:p>
            <a:pPr algn="l"/>
            <a:endParaRPr lang="cs-CZ" sz="1500" b="1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r>
              <a:rPr lang="cs-CZ" sz="1500" b="1" u="sng" dirty="0" smtClean="0">
                <a:solidFill>
                  <a:srgbClr val="222222"/>
                </a:solidFill>
                <a:latin typeface="Source Sans Pro Semibold" pitchFamily="34" charset="-18"/>
              </a:rPr>
              <a:t>V zahraničí:</a:t>
            </a:r>
          </a:p>
          <a:p>
            <a:pPr algn="l"/>
            <a:r>
              <a:rPr lang="cs-CZ" sz="1500" b="1" dirty="0" smtClean="0">
                <a:solidFill>
                  <a:srgbClr val="222222"/>
                </a:solidFill>
                <a:latin typeface="Source Sans Pro Semibold" pitchFamily="34" charset="-18"/>
              </a:rPr>
              <a:t>BĚHEM	Nechat si vystavit Potvrzení o uskutečněné mobilitě</a:t>
            </a:r>
          </a:p>
          <a:p>
            <a:pPr algn="l"/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r>
              <a:rPr lang="cs-CZ" sz="1500" u="sng" dirty="0" smtClean="0">
                <a:solidFill>
                  <a:srgbClr val="222222"/>
                </a:solidFill>
                <a:latin typeface="Source Sans Pro Semibold" pitchFamily="34" charset="-18"/>
              </a:rPr>
              <a:t>Po návratu:</a:t>
            </a:r>
          </a:p>
          <a:p>
            <a:pPr algn="l"/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TÝDEN	Vyplnit a odevzdat Závěrečnou zprávu</a:t>
            </a:r>
          </a:p>
          <a:p>
            <a:pPr algn="l"/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	Předat Potvrzení o uskutečněné mobilitě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546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4312" y="6093296"/>
            <a:ext cx="2319536" cy="504056"/>
          </a:xfrm>
        </p:spPr>
        <p:txBody>
          <a:bodyPr/>
          <a:lstStyle/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Jana Býmová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4" y="6231657"/>
            <a:ext cx="205819" cy="235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31656"/>
            <a:ext cx="235223" cy="235223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7236296" y="6097877"/>
            <a:ext cx="201622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fhs.utb.cz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191849"/>
            <a:ext cx="1934717" cy="28566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88758" y="271449"/>
            <a:ext cx="5230179" cy="1008112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>
                <a:solidFill>
                  <a:srgbClr val="222222"/>
                </a:solidFill>
              </a:rPr>
              <a:t>Důležité odkazy a zdroje:</a:t>
            </a:r>
            <a:endParaRPr lang="cs-CZ" sz="3200" dirty="0">
              <a:solidFill>
                <a:srgbClr val="222222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30208" y="1196752"/>
            <a:ext cx="5028750" cy="4680520"/>
          </a:xfrm>
        </p:spPr>
        <p:txBody>
          <a:bodyPr>
            <a:noAutofit/>
          </a:bodyPr>
          <a:lstStyle/>
          <a:p>
            <a:pPr algn="l"/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342900" indent="-342900" algn="l">
              <a:buBlip>
                <a:blip r:embed="rId7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Směrnice rektora </a:t>
            </a: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SR/2/2018 </a:t>
            </a: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Mobility zaměstnanců UTB v rámci programu Erasmus +</a:t>
            </a:r>
          </a:p>
          <a:p>
            <a:pPr marL="342900" indent="-342900" algn="l">
              <a:buBlip>
                <a:blip r:embed="rId7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Webové stránky</a:t>
            </a:r>
            <a:r>
              <a:rPr lang="cs-CZ" sz="1500" dirty="0">
                <a:solidFill>
                  <a:srgbClr val="222222"/>
                </a:solidFill>
                <a:latin typeface="Source Sans Pro Semibold" pitchFamily="34" charset="-18"/>
              </a:rPr>
              <a:t>: </a:t>
            </a:r>
            <a:r>
              <a:rPr lang="cs-CZ" sz="1500" dirty="0">
                <a:solidFill>
                  <a:srgbClr val="222222"/>
                </a:solidFill>
                <a:latin typeface="Source Sans Pro Semibold" pitchFamily="34" charset="-18"/>
                <a:hlinkClick r:id="rId8"/>
              </a:rPr>
              <a:t>https://www.utb.cz/mdocs-posts/smernice-rektora-c-2-2018</a:t>
            </a: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  <a:hlinkClick r:id="rId8"/>
              </a:rPr>
              <a:t>/</a:t>
            </a:r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342900" indent="-342900" algn="l">
              <a:buBlip>
                <a:blip r:embed="rId7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Pokyny kvestora 2/2017</a:t>
            </a:r>
          </a:p>
          <a:p>
            <a:pPr marL="342900" indent="-342900" algn="l">
              <a:buBlip>
                <a:blip r:embed="rId7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  <a:hlinkClick r:id="rId9"/>
              </a:rPr>
              <a:t>www.mfcr.cz/cs/legislativa</a:t>
            </a: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 vyhláška č. 366/2016 Sb. – zahraniční stravné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342900" indent="-342900" algn="l">
              <a:buBlip>
                <a:blip r:embed="rId7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Na koho se můžete obrátit:</a:t>
            </a:r>
          </a:p>
          <a:p>
            <a:pPr algn="l"/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Proděkanka pro vnější vztahy </a:t>
            </a:r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Email</a:t>
            </a: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: </a:t>
            </a: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  <a:hlinkClick r:id="rId10"/>
              </a:rPr>
              <a:t>prodekan-vnejsi-vztahy@fhs.utb.cz</a:t>
            </a:r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Telefon: 2030</a:t>
            </a:r>
          </a:p>
          <a:p>
            <a:pPr algn="l"/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Koordinátorka pro vnější </a:t>
            </a: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vztahy</a:t>
            </a:r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Email: </a:t>
            </a: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  <a:hlinkClick r:id="rId11"/>
              </a:rPr>
              <a:t>vnejsi-vztahy</a:t>
            </a: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  <a:hlinkClick r:id="rId11"/>
              </a:rPr>
              <a:t>@fhs.utb.cz</a:t>
            </a:r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Telefon</a:t>
            </a: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: 2027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Mezinárodní oddělení: </a:t>
            </a: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Telefon</a:t>
            </a: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: 2201</a:t>
            </a:r>
          </a:p>
          <a:p>
            <a:pPr algn="l"/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342900" indent="-342900" algn="l">
              <a:buBlip>
                <a:blip r:embed="rId7"/>
              </a:buBlip>
            </a:pPr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342900" indent="-342900" algn="l">
              <a:buBlip>
                <a:blip r:embed="rId7"/>
              </a:buBlip>
            </a:pPr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5" t="10997" r="22564" b="10254"/>
          <a:stretch/>
        </p:blipFill>
        <p:spPr>
          <a:xfrm>
            <a:off x="6156176" y="476671"/>
            <a:ext cx="2520280" cy="54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787" y="1463669"/>
            <a:ext cx="3456384" cy="3456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rgbClr val="222222"/>
                </a:solidFill>
              </a:rPr>
              <a:t>Děkuji za pozornost</a:t>
            </a:r>
            <a:endParaRPr lang="cs-CZ" dirty="0">
              <a:solidFill>
                <a:srgbClr val="22222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4312" y="6093296"/>
            <a:ext cx="2319536" cy="504056"/>
          </a:xfrm>
        </p:spPr>
        <p:txBody>
          <a:bodyPr/>
          <a:lstStyle/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Jana Býmová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4" y="6231657"/>
            <a:ext cx="205819" cy="235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31656"/>
            <a:ext cx="235223" cy="235223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7236296" y="6097877"/>
            <a:ext cx="201622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fhs.utb.cz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191849"/>
            <a:ext cx="1934717" cy="28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638774"/>
            <a:ext cx="7702624" cy="576064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rgbClr val="222222"/>
                </a:solidFill>
              </a:rPr>
              <a:t>Kde najdu důležité informace?</a:t>
            </a:r>
            <a:endParaRPr lang="cs-CZ" sz="3200" dirty="0">
              <a:solidFill>
                <a:srgbClr val="22222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4312" y="6093296"/>
            <a:ext cx="2319536" cy="504056"/>
          </a:xfrm>
        </p:spPr>
        <p:txBody>
          <a:bodyPr/>
          <a:lstStyle/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Jana Býmová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4" y="6231657"/>
            <a:ext cx="205819" cy="235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31656"/>
            <a:ext cx="235223" cy="235223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7236296" y="6097877"/>
            <a:ext cx="201622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fhs.utb.cz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191849"/>
            <a:ext cx="1934717" cy="285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88" y="534160"/>
            <a:ext cx="813542" cy="81354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50826" y="450912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hlinkClick r:id="rId8"/>
              </a:rPr>
              <a:t>http</a:t>
            </a:r>
            <a:r>
              <a:rPr lang="cs-CZ" dirty="0">
                <a:hlinkClick r:id="rId8"/>
              </a:rPr>
              <a:t>://</a:t>
            </a:r>
            <a:r>
              <a:rPr lang="cs-CZ" dirty="0" smtClean="0">
                <a:hlinkClick r:id="rId8"/>
              </a:rPr>
              <a:t>www.utb.cz/mezinarodni-spoluprace/vyuka-a-skoleni</a:t>
            </a:r>
            <a:endParaRPr lang="cs-CZ" dirty="0" smtClean="0"/>
          </a:p>
        </p:txBody>
      </p:sp>
      <p:sp>
        <p:nvSpPr>
          <p:cNvPr id="12" name="TextovéPole 11"/>
          <p:cNvSpPr txBox="1"/>
          <p:nvPr/>
        </p:nvSpPr>
        <p:spPr>
          <a:xfrm>
            <a:off x="1659531" y="1988840"/>
            <a:ext cx="5832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Postup:</a:t>
            </a:r>
          </a:p>
          <a:p>
            <a:endParaRPr lang="cs-CZ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Webové stránky FHS </a:t>
            </a:r>
            <a:r>
              <a:rPr lang="cs-CZ" dirty="0" smtClean="0">
                <a:hlinkClick r:id="rId9"/>
              </a:rPr>
              <a:t>www.utb.cz/fhs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Mezinárodní spolupráce</a:t>
            </a:r>
          </a:p>
          <a:p>
            <a:pPr marL="342900" indent="-342900">
              <a:buAutoNum type="arabicPeriod"/>
            </a:pPr>
            <a:r>
              <a:rPr lang="cs-CZ" dirty="0" smtClean="0"/>
              <a:t>Erasmus +</a:t>
            </a:r>
          </a:p>
          <a:p>
            <a:pPr marL="342900" indent="-342900">
              <a:buAutoNum type="arabicPeriod"/>
            </a:pPr>
            <a:r>
              <a:rPr lang="cs-CZ" dirty="0" smtClean="0"/>
              <a:t>Výuka a školení</a:t>
            </a:r>
          </a:p>
          <a:p>
            <a:pPr marL="342900" indent="-342900">
              <a:buAutoNum type="arabicPeriod"/>
            </a:pPr>
            <a:endParaRPr lang="cs-CZ" dirty="0"/>
          </a:p>
          <a:p>
            <a:r>
              <a:rPr lang="cs-CZ" b="1" dirty="0" smtClean="0"/>
              <a:t>Link: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81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942" y="399436"/>
            <a:ext cx="7702624" cy="576064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rgbClr val="222222"/>
                </a:solidFill>
              </a:rPr>
              <a:t>PODMÍNKY</a:t>
            </a:r>
            <a:endParaRPr lang="cs-CZ" sz="3200" dirty="0">
              <a:solidFill>
                <a:srgbClr val="22222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4312" y="6093296"/>
            <a:ext cx="2319536" cy="504056"/>
          </a:xfrm>
        </p:spPr>
        <p:txBody>
          <a:bodyPr/>
          <a:lstStyle/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Jana Býmová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4" y="6231657"/>
            <a:ext cx="205819" cy="235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31656"/>
            <a:ext cx="235223" cy="235223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7236296" y="6097877"/>
            <a:ext cx="201622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fhs.utb.cz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191849"/>
            <a:ext cx="1934717" cy="285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88" y="399436"/>
            <a:ext cx="813542" cy="81354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5536" y="134049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b="1" dirty="0" smtClean="0"/>
              <a:t>	</a:t>
            </a:r>
            <a:r>
              <a:rPr lang="cs-CZ" b="1" dirty="0" smtClean="0"/>
              <a:t>Výukový pobyt				Školení</a:t>
            </a:r>
            <a:endParaRPr lang="cs-CZ" b="1" dirty="0"/>
          </a:p>
          <a:p>
            <a:pPr algn="just"/>
            <a:endParaRPr lang="cs-CZ" sz="1500" b="1" dirty="0"/>
          </a:p>
          <a:p>
            <a:pPr algn="just"/>
            <a:endParaRPr lang="en-AU" sz="1500" b="1" dirty="0"/>
          </a:p>
        </p:txBody>
      </p:sp>
      <p:sp>
        <p:nvSpPr>
          <p:cNvPr id="11" name="Obdélník 10"/>
          <p:cNvSpPr/>
          <p:nvPr/>
        </p:nvSpPr>
        <p:spPr>
          <a:xfrm>
            <a:off x="971600" y="1766228"/>
            <a:ext cx="28083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8"/>
              </a:buBlip>
            </a:pPr>
            <a:r>
              <a:rPr lang="cs-CZ" b="1" dirty="0" smtClean="0">
                <a:solidFill>
                  <a:srgbClr val="222222"/>
                </a:solidFill>
                <a:latin typeface="Source Sans Pro Semibold" pitchFamily="34" charset="-18"/>
              </a:rPr>
              <a:t>Standardní délka: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5 pracovních dní</a:t>
            </a:r>
          </a:p>
          <a:p>
            <a:endParaRPr lang="cs-CZ" b="1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8"/>
              </a:buBlip>
            </a:pP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Minimální délka: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2 pracovní dny</a:t>
            </a:r>
          </a:p>
          <a:p>
            <a:endParaRPr lang="cs-CZ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8"/>
              </a:buBlip>
            </a:pP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Délka výuky:</a:t>
            </a:r>
          </a:p>
          <a:p>
            <a:r>
              <a:rPr lang="cs-CZ" dirty="0">
                <a:solidFill>
                  <a:srgbClr val="222222"/>
                </a:solidFill>
                <a:latin typeface="Source Sans Pro Semibold" pitchFamily="34" charset="-18"/>
              </a:rPr>
              <a:t>- </a:t>
            </a: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    8 </a:t>
            </a:r>
            <a:r>
              <a:rPr lang="cs-CZ" dirty="0">
                <a:solidFill>
                  <a:srgbClr val="222222"/>
                </a:solidFill>
                <a:latin typeface="Source Sans Pro Semibold" pitchFamily="34" charset="-18"/>
              </a:rPr>
              <a:t>vyučovacích hodin</a:t>
            </a:r>
          </a:p>
          <a:p>
            <a:pPr marL="285750" indent="-285750">
              <a:buBlip>
                <a:blip r:embed="rId8"/>
              </a:buBlip>
            </a:pPr>
            <a:endParaRPr lang="cs-CZ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8"/>
              </a:buBlip>
            </a:pP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Počet výjezdů:</a:t>
            </a:r>
          </a:p>
          <a:p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-    1 za semestr</a:t>
            </a:r>
          </a:p>
          <a:p>
            <a:pPr marL="285750" indent="-285750">
              <a:buBlip>
                <a:blip r:embed="rId8"/>
              </a:buBlip>
            </a:pPr>
            <a:endParaRPr lang="cs-CZ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endParaRPr lang="cs-CZ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8"/>
              </a:buBlip>
            </a:pPr>
            <a:endParaRPr lang="cs-CZ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222222"/>
              </a:solidFill>
              <a:latin typeface="Source Sans Pro Semibold" pitchFamily="34" charset="-18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220072" y="1755990"/>
            <a:ext cx="280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8"/>
              </a:buBlip>
            </a:pPr>
            <a:r>
              <a:rPr lang="cs-CZ" b="1" dirty="0" smtClean="0">
                <a:solidFill>
                  <a:srgbClr val="222222"/>
                </a:solidFill>
                <a:latin typeface="Source Sans Pro Semibold" pitchFamily="34" charset="-18"/>
              </a:rPr>
              <a:t>Standardní délka: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5 pracovních dní</a:t>
            </a:r>
          </a:p>
          <a:p>
            <a:endParaRPr lang="cs-CZ" b="1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8"/>
              </a:buBlip>
            </a:pP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Minimální délka: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2 pracovní dny</a:t>
            </a:r>
          </a:p>
          <a:p>
            <a:endParaRPr lang="cs-CZ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8"/>
              </a:buBlip>
            </a:pP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Počet výjezdů:</a:t>
            </a:r>
          </a:p>
          <a:p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-    1 za akademický rok</a:t>
            </a:r>
          </a:p>
          <a:p>
            <a:pPr marL="285750" indent="-285750">
              <a:buBlip>
                <a:blip r:embed="rId8"/>
              </a:buBlip>
            </a:pPr>
            <a:endParaRPr lang="cs-CZ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endParaRPr lang="cs-CZ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8"/>
              </a:buBlip>
            </a:pPr>
            <a:endParaRPr lang="cs-CZ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222222"/>
              </a:solidFill>
              <a:latin typeface="Source Sans Pro Semi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107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541226"/>
            <a:ext cx="7702624" cy="576064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rgbClr val="222222"/>
                </a:solidFill>
              </a:rPr>
              <a:t>Bilaterální smlouvy</a:t>
            </a:r>
            <a:endParaRPr lang="cs-CZ" sz="3200" dirty="0">
              <a:solidFill>
                <a:srgbClr val="22222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4312" y="6093296"/>
            <a:ext cx="2319536" cy="504056"/>
          </a:xfrm>
        </p:spPr>
        <p:txBody>
          <a:bodyPr/>
          <a:lstStyle/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Jana Býmová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4" y="6231657"/>
            <a:ext cx="205819" cy="235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31656"/>
            <a:ext cx="235223" cy="235223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7236296" y="6097877"/>
            <a:ext cx="201622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fhs.utb.cz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191849"/>
            <a:ext cx="1934717" cy="285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88" y="541226"/>
            <a:ext cx="813542" cy="81354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884312" y="1642572"/>
            <a:ext cx="73600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 rozhodnutí o mobilitě si vybíráte instituci a destinaci dle bilaterálních smluv jednotlivých ústavů. </a:t>
            </a:r>
          </a:p>
          <a:p>
            <a:endParaRPr lang="cs-CZ" b="1" dirty="0"/>
          </a:p>
          <a:p>
            <a:r>
              <a:rPr lang="cs-CZ" dirty="0">
                <a:solidFill>
                  <a:srgbClr val="222222"/>
                </a:solidFill>
                <a:latin typeface="Source Sans Pro Semibold" pitchFamily="34" charset="-18"/>
              </a:rPr>
              <a:t>Seznam bilaterálních smluv jednotlivých ústavů FHS:</a:t>
            </a:r>
          </a:p>
          <a:p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ÚMJL a CJV: </a:t>
            </a:r>
            <a:r>
              <a:rPr lang="cs-CZ" dirty="0">
                <a:solidFill>
                  <a:srgbClr val="222222"/>
                </a:solidFill>
                <a:latin typeface="Source Sans Pro Semibold" pitchFamily="34" charset="-18"/>
              </a:rPr>
              <a:t>	</a:t>
            </a: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25 </a:t>
            </a:r>
            <a:r>
              <a:rPr lang="cs-CZ" dirty="0">
                <a:solidFill>
                  <a:srgbClr val="222222"/>
                </a:solidFill>
                <a:latin typeface="Source Sans Pro Semibold" pitchFamily="34" charset="-18"/>
              </a:rPr>
              <a:t>smluv</a:t>
            </a:r>
          </a:p>
          <a:p>
            <a:r>
              <a:rPr lang="cs-CZ" dirty="0">
                <a:solidFill>
                  <a:srgbClr val="222222"/>
                </a:solidFill>
                <a:latin typeface="Source Sans Pro Semibold" pitchFamily="34" charset="-18"/>
              </a:rPr>
              <a:t>ÚŠP a ÚPV: 	</a:t>
            </a: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28 </a:t>
            </a:r>
            <a:r>
              <a:rPr lang="cs-CZ" dirty="0">
                <a:solidFill>
                  <a:srgbClr val="222222"/>
                </a:solidFill>
                <a:latin typeface="Source Sans Pro Semibold" pitchFamily="34" charset="-18"/>
              </a:rPr>
              <a:t>smluv</a:t>
            </a:r>
          </a:p>
          <a:p>
            <a:r>
              <a:rPr lang="cs-CZ" dirty="0">
                <a:solidFill>
                  <a:srgbClr val="222222"/>
                </a:solidFill>
                <a:latin typeface="Source Sans Pro Semibold" pitchFamily="34" charset="-18"/>
              </a:rPr>
              <a:t>ÚZV:		</a:t>
            </a: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24 smluv</a:t>
            </a:r>
          </a:p>
          <a:p>
            <a:endParaRPr lang="cs-CZ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r>
              <a:rPr lang="cs-CZ" dirty="0" smtClean="0"/>
              <a:t>Některé bilaterální smlouvy umožňují pouze výukové pobyty nebo školení. </a:t>
            </a:r>
            <a:endParaRPr lang="cs-CZ" dirty="0">
              <a:solidFill>
                <a:srgbClr val="222222"/>
              </a:solidFill>
              <a:latin typeface="Source Sans Pro Semibold" pitchFamily="34" charset="-1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472514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hlinkClick r:id="rId8"/>
              </a:rPr>
              <a:t>https://fhs.utb.cz/o-fakulte/mezinarodni-vztahy/partnerske-instituce</a:t>
            </a:r>
            <a:r>
              <a:rPr lang="cs-CZ" dirty="0" smtClean="0">
                <a:hlinkClick r:id="rId8"/>
              </a:rPr>
              <a:t>/</a:t>
            </a:r>
            <a:endParaRPr lang="cs-CZ" dirty="0" smtClean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76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4312" y="6093296"/>
            <a:ext cx="2319536" cy="504056"/>
          </a:xfrm>
        </p:spPr>
        <p:txBody>
          <a:bodyPr/>
          <a:lstStyle/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Jana Býmová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4" y="6231657"/>
            <a:ext cx="205819" cy="235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31656"/>
            <a:ext cx="235223" cy="235223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7236296" y="6097877"/>
            <a:ext cx="201622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fhs.utb.cz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191849"/>
            <a:ext cx="1934717" cy="285663"/>
          </a:xfrm>
          <a:prstGeom prst="rect">
            <a:avLst/>
          </a:prstGeom>
        </p:spPr>
      </p:pic>
      <p:pic>
        <p:nvPicPr>
          <p:cNvPr id="13" name="Picture 2" descr="Výsledek obrázku pro obrázek administrativ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" t="22789" r="287"/>
          <a:stretch/>
        </p:blipFill>
        <p:spPr bwMode="auto">
          <a:xfrm>
            <a:off x="360040" y="513184"/>
            <a:ext cx="2843808" cy="21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419872" y="548680"/>
            <a:ext cx="5028750" cy="5270128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DOKUMENTY</a:t>
            </a:r>
          </a:p>
          <a:p>
            <a:pPr algn="l"/>
            <a:endParaRPr lang="cs-CZ" sz="1500" u="sng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r>
              <a:rPr lang="cs-CZ" sz="1500" u="sng" dirty="0" smtClean="0">
                <a:solidFill>
                  <a:srgbClr val="222222"/>
                </a:solidFill>
                <a:latin typeface="Source Sans Pro Semibold" pitchFamily="34" charset="-18"/>
              </a:rPr>
              <a:t>Před výjezdem: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 algn="l">
              <a:buBlip>
                <a:blip r:embed="rId8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Teaching </a:t>
            </a:r>
            <a:r>
              <a:rPr lang="cs-CZ" sz="1500" dirty="0" err="1" smtClean="0">
                <a:solidFill>
                  <a:srgbClr val="222222"/>
                </a:solidFill>
                <a:latin typeface="Source Sans Pro Semibold" pitchFamily="34" charset="-18"/>
              </a:rPr>
              <a:t>agreement</a:t>
            </a:r>
            <a:r>
              <a:rPr lang="cs-CZ" sz="1500" b="1" dirty="0" smtClean="0">
                <a:solidFill>
                  <a:srgbClr val="222222"/>
                </a:solidFill>
                <a:latin typeface="Source Sans Pro Semibold" pitchFamily="34" charset="-18"/>
              </a:rPr>
              <a:t>– pro výukový pobyt cíle mobility a obsah přednášek</a:t>
            </a:r>
          </a:p>
          <a:p>
            <a:pPr marL="285750" indent="-285750" algn="l">
              <a:buBlip>
                <a:blip r:embed="rId8"/>
              </a:buBlip>
            </a:pPr>
            <a:r>
              <a:rPr lang="cs-CZ" sz="1500" b="1" dirty="0" err="1" smtClean="0">
                <a:solidFill>
                  <a:srgbClr val="222222"/>
                </a:solidFill>
                <a:latin typeface="Source Sans Pro Semibold" pitchFamily="34" charset="-18"/>
              </a:rPr>
              <a:t>Training</a:t>
            </a:r>
            <a:r>
              <a:rPr lang="cs-CZ" sz="1500" b="1" dirty="0" smtClean="0">
                <a:solidFill>
                  <a:srgbClr val="222222"/>
                </a:solidFill>
                <a:latin typeface="Source Sans Pro Semibold" pitchFamily="34" charset="-18"/>
              </a:rPr>
              <a:t> </a:t>
            </a:r>
            <a:r>
              <a:rPr lang="cs-CZ" sz="1500" b="1" dirty="0" err="1" smtClean="0">
                <a:solidFill>
                  <a:srgbClr val="222222"/>
                </a:solidFill>
                <a:latin typeface="Source Sans Pro Semibold" pitchFamily="34" charset="-18"/>
              </a:rPr>
              <a:t>agreement</a:t>
            </a:r>
            <a:r>
              <a:rPr lang="cs-CZ" sz="1500" b="1" dirty="0" smtClean="0">
                <a:solidFill>
                  <a:srgbClr val="222222"/>
                </a:solidFill>
                <a:latin typeface="Source Sans Pro Semibold" pitchFamily="34" charset="-18"/>
              </a:rPr>
              <a:t> – pro školení</a:t>
            </a:r>
          </a:p>
          <a:p>
            <a:pPr algn="l"/>
            <a:endParaRPr lang="cs-CZ" sz="1500" b="1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 algn="l">
              <a:buBlip>
                <a:blip r:embed="rId8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Žádost o financování nákladů – předběžný rozpočet </a:t>
            </a:r>
            <a:b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</a:b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na mobilitu</a:t>
            </a:r>
          </a:p>
          <a:p>
            <a:pPr algn="l"/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 algn="l">
              <a:buBlip>
                <a:blip r:embed="rId8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Účastnická smlouva – uvedená přesná data pobytu </a:t>
            </a:r>
            <a:b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</a:b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a jaká finanční podpora byla z programu Erasmus přiznána</a:t>
            </a:r>
          </a:p>
          <a:p>
            <a:pPr marL="285750" indent="-285750" algn="l">
              <a:buBlip>
                <a:blip r:embed="rId8"/>
              </a:buBlip>
            </a:pPr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 algn="l">
              <a:buBlip>
                <a:blip r:embed="rId8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Schválená Žádost o povolení pracovní cesty</a:t>
            </a:r>
          </a:p>
          <a:p>
            <a:pPr algn="l"/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r>
              <a:rPr lang="cs-CZ" sz="1500" u="sng" dirty="0" smtClean="0">
                <a:solidFill>
                  <a:srgbClr val="222222"/>
                </a:solidFill>
                <a:latin typeface="Source Sans Pro Semibold" pitchFamily="34" charset="-18"/>
              </a:rPr>
              <a:t>Po návratu:</a:t>
            </a:r>
          </a:p>
          <a:p>
            <a:pPr marL="285750" indent="-285750" algn="l">
              <a:buBlip>
                <a:blip r:embed="rId8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Závěrečná zpráva</a:t>
            </a:r>
          </a:p>
          <a:p>
            <a:pPr marL="285750" indent="-285750" algn="l">
              <a:buBlip>
                <a:blip r:embed="rId8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Potvrzení o uskutečněné mobilitě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</p:txBody>
      </p:sp>
      <p:pic>
        <p:nvPicPr>
          <p:cNvPr id="15" name="Picture 6" descr="Související obráze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8" y="270892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4312" y="6093296"/>
            <a:ext cx="2319536" cy="504056"/>
          </a:xfrm>
        </p:spPr>
        <p:txBody>
          <a:bodyPr/>
          <a:lstStyle/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Jana Býmová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4" y="6231657"/>
            <a:ext cx="205819" cy="235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31656"/>
            <a:ext cx="235223" cy="235223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7236296" y="6097877"/>
            <a:ext cx="201622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fhs.utb.cz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191849"/>
            <a:ext cx="1934717" cy="285663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4499992" y="260648"/>
            <a:ext cx="439248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 smtClean="0"/>
              <a:t>Odkaz na stažení Teaching </a:t>
            </a:r>
            <a:r>
              <a:rPr lang="cs-CZ" sz="1500" b="1" dirty="0" err="1" smtClean="0"/>
              <a:t>agreement</a:t>
            </a:r>
            <a:r>
              <a:rPr lang="cs-CZ" sz="1500" b="1" dirty="0" smtClean="0"/>
              <a:t>:</a:t>
            </a:r>
            <a:endParaRPr lang="cs-CZ" sz="1500" b="1" dirty="0" smtClean="0">
              <a:hlinkClick r:id="rId7"/>
            </a:endParaRPr>
          </a:p>
          <a:p>
            <a:r>
              <a:rPr lang="cs-CZ" sz="1500" b="1" dirty="0">
                <a:hlinkClick r:id="rId8"/>
              </a:rPr>
              <a:t>https://www.utb.cz/mdocs-posts/erasmus-teaching-agreement</a:t>
            </a:r>
            <a:r>
              <a:rPr lang="cs-CZ" sz="1500" b="1" dirty="0" smtClean="0">
                <a:hlinkClick r:id="rId8"/>
              </a:rPr>
              <a:t>/</a:t>
            </a:r>
            <a:endParaRPr lang="cs-CZ" sz="1500" b="1" dirty="0" smtClean="0"/>
          </a:p>
          <a:p>
            <a:r>
              <a:rPr lang="cs-CZ" sz="1500" b="1" dirty="0" smtClean="0"/>
              <a:t>Odkaz na stažení </a:t>
            </a:r>
            <a:r>
              <a:rPr lang="cs-CZ" sz="1500" b="1" dirty="0" err="1" smtClean="0"/>
              <a:t>Training</a:t>
            </a:r>
            <a:r>
              <a:rPr lang="cs-CZ" sz="1500" b="1" dirty="0" smtClean="0"/>
              <a:t> </a:t>
            </a:r>
            <a:r>
              <a:rPr lang="cs-CZ" sz="1500" b="1" dirty="0" err="1" smtClean="0"/>
              <a:t>agreement</a:t>
            </a:r>
            <a:r>
              <a:rPr lang="cs-CZ" sz="1500" b="1" dirty="0" smtClean="0"/>
              <a:t>:</a:t>
            </a:r>
          </a:p>
          <a:p>
            <a:r>
              <a:rPr lang="cs-CZ" sz="1500" b="1" dirty="0" smtClean="0">
                <a:hlinkClick r:id="rId9"/>
              </a:rPr>
              <a:t>https</a:t>
            </a:r>
            <a:r>
              <a:rPr lang="cs-CZ" sz="1500" b="1" dirty="0">
                <a:hlinkClick r:id="rId9"/>
              </a:rPr>
              <a:t>://www.utb.cz/mdocs-posts/training-agreement</a:t>
            </a:r>
            <a:r>
              <a:rPr lang="cs-CZ" sz="1500" b="1" dirty="0" smtClean="0">
                <a:hlinkClick r:id="rId9"/>
              </a:rPr>
              <a:t>/</a:t>
            </a:r>
            <a:endParaRPr lang="cs-CZ" sz="1500" b="1" dirty="0" smtClean="0"/>
          </a:p>
          <a:p>
            <a:endParaRPr lang="cs-CZ" sz="1500" b="1" dirty="0"/>
          </a:p>
          <a:p>
            <a:r>
              <a:rPr lang="cs-CZ" sz="1500" b="1" dirty="0" smtClean="0"/>
              <a:t>Jak na to?</a:t>
            </a:r>
          </a:p>
          <a:p>
            <a:r>
              <a:rPr lang="cs-CZ" sz="1500" dirty="0" smtClean="0"/>
              <a:t>Seniority: návod viz poslední strana TA</a:t>
            </a:r>
          </a:p>
          <a:p>
            <a:r>
              <a:rPr lang="cs-CZ" sz="1500" dirty="0" smtClean="0"/>
              <a:t>Erasmus </a:t>
            </a:r>
            <a:r>
              <a:rPr lang="cs-CZ" sz="1500" dirty="0" err="1" smtClean="0"/>
              <a:t>code</a:t>
            </a:r>
            <a:r>
              <a:rPr lang="cs-CZ" sz="1500" dirty="0" smtClean="0"/>
              <a:t>: najdete v Seznamu bilaterálních smluv jednotlivých fakult na odkaze:</a:t>
            </a:r>
          </a:p>
          <a:p>
            <a:endParaRPr lang="cs-CZ" sz="1500" dirty="0"/>
          </a:p>
          <a:p>
            <a:r>
              <a:rPr lang="cs-CZ" sz="1500" dirty="0">
                <a:hlinkClick r:id="rId10"/>
              </a:rPr>
              <a:t>https://fhs.utb.cz/o-fakulte/mezinarodni-vztahy/partnerske-instituce</a:t>
            </a:r>
            <a:r>
              <a:rPr lang="cs-CZ" sz="1500" dirty="0" smtClean="0">
                <a:hlinkClick r:id="rId10"/>
              </a:rPr>
              <a:t>/</a:t>
            </a:r>
            <a:endParaRPr lang="cs-CZ" sz="1500" dirty="0" smtClean="0"/>
          </a:p>
          <a:p>
            <a:endParaRPr lang="cs-CZ" sz="1500" dirty="0"/>
          </a:p>
          <a:p>
            <a:r>
              <a:rPr lang="cs-CZ" sz="1500" b="1" dirty="0" smtClean="0"/>
              <a:t>Country </a:t>
            </a:r>
            <a:r>
              <a:rPr lang="cs-CZ" sz="1500" b="1" dirty="0" err="1" smtClean="0"/>
              <a:t>code</a:t>
            </a:r>
            <a:r>
              <a:rPr lang="cs-CZ" sz="1500" b="1" dirty="0" smtClean="0"/>
              <a:t>:</a:t>
            </a:r>
            <a:r>
              <a:rPr lang="cs-CZ" sz="1500" dirty="0" smtClean="0"/>
              <a:t> kódy zemí</a:t>
            </a:r>
          </a:p>
          <a:p>
            <a:endParaRPr lang="cs-CZ" sz="1500" dirty="0" smtClean="0"/>
          </a:p>
          <a:p>
            <a:r>
              <a:rPr lang="cs-CZ" sz="1500" dirty="0">
                <a:hlinkClick r:id="rId11"/>
              </a:rPr>
              <a:t>http://</a:t>
            </a:r>
            <a:r>
              <a:rPr lang="cs-CZ" sz="1500" dirty="0" smtClean="0">
                <a:hlinkClick r:id="rId11"/>
              </a:rPr>
              <a:t>www.cimo.fi/instancedata/prime_product_julkaisu/cimo/embeds/cimowwwstructure/28782_Erasmus_country_and_language_codes.pdf</a:t>
            </a:r>
            <a:endParaRPr lang="cs-CZ" sz="1500" dirty="0" smtClean="0"/>
          </a:p>
          <a:p>
            <a:endParaRPr lang="cs-CZ" sz="1500" dirty="0" smtClean="0"/>
          </a:p>
          <a:p>
            <a:endParaRPr lang="cs-CZ" dirty="0" smtClean="0"/>
          </a:p>
          <a:p>
            <a:endParaRPr lang="en-AU" dirty="0"/>
          </a:p>
        </p:txBody>
      </p:sp>
      <p:sp>
        <p:nvSpPr>
          <p:cNvPr id="15" name="Ovál 14"/>
          <p:cNvSpPr/>
          <p:nvPr/>
        </p:nvSpPr>
        <p:spPr>
          <a:xfrm>
            <a:off x="4752020" y="5016048"/>
            <a:ext cx="3888432" cy="110891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 smtClean="0"/>
              <a:t>Na výše uvedeném odkaze si stáhněte Teaching </a:t>
            </a:r>
            <a:r>
              <a:rPr lang="cs-CZ" sz="1500" dirty="0" err="1" smtClean="0"/>
              <a:t>Agreement</a:t>
            </a:r>
            <a:r>
              <a:rPr lang="cs-CZ" sz="1500" dirty="0" smtClean="0"/>
              <a:t> a můžete si vyplnit svoji vlastní mobilitu</a:t>
            </a:r>
            <a:endParaRPr lang="cs-CZ" sz="15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35" y="260648"/>
            <a:ext cx="4263653" cy="577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4312" y="6093296"/>
            <a:ext cx="2319536" cy="504056"/>
          </a:xfrm>
        </p:spPr>
        <p:txBody>
          <a:bodyPr/>
          <a:lstStyle/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Jana Býmová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4" y="6231657"/>
            <a:ext cx="205819" cy="235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31656"/>
            <a:ext cx="235223" cy="235223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7236296" y="6097877"/>
            <a:ext cx="201622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fhs.utb.cz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191849"/>
            <a:ext cx="1934717" cy="28566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339930"/>
            <a:ext cx="4120852" cy="5321675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7660360" y="2014050"/>
            <a:ext cx="1736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solidFill>
                  <a:srgbClr val="FF0000"/>
                </a:solidFill>
              </a:rPr>
              <a:t>Celkové cíle</a:t>
            </a:r>
            <a:endParaRPr lang="en-AU" sz="1600" i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641494" y="2667016"/>
            <a:ext cx="1427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solidFill>
                  <a:srgbClr val="FF0000"/>
                </a:solidFill>
              </a:rPr>
              <a:t>Přidaná hodnota</a:t>
            </a:r>
            <a:endParaRPr lang="en-AU" sz="1600" i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669091" y="3761533"/>
            <a:ext cx="1638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solidFill>
                  <a:srgbClr val="FF0000"/>
                </a:solidFill>
              </a:rPr>
              <a:t>Obsah </a:t>
            </a:r>
            <a:br>
              <a:rPr lang="cs-CZ" sz="1600" i="1" dirty="0" smtClean="0">
                <a:solidFill>
                  <a:srgbClr val="FF0000"/>
                </a:solidFill>
              </a:rPr>
            </a:br>
            <a:r>
              <a:rPr lang="cs-CZ" sz="1600" i="1" dirty="0" smtClean="0">
                <a:solidFill>
                  <a:srgbClr val="FF0000"/>
                </a:solidFill>
              </a:rPr>
              <a:t>výukového programu</a:t>
            </a:r>
            <a:endParaRPr lang="en-AU" sz="1600" i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650489" y="4970427"/>
            <a:ext cx="1562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solidFill>
                  <a:srgbClr val="FF0000"/>
                </a:solidFill>
              </a:rPr>
              <a:t>Očekávané výstupy </a:t>
            </a:r>
            <a:br>
              <a:rPr lang="cs-CZ" sz="1600" i="1" dirty="0" smtClean="0">
                <a:solidFill>
                  <a:srgbClr val="FF0000"/>
                </a:solidFill>
              </a:rPr>
            </a:br>
            <a:r>
              <a:rPr lang="cs-CZ" sz="1600" i="1" dirty="0" smtClean="0">
                <a:solidFill>
                  <a:srgbClr val="FF0000"/>
                </a:solidFill>
              </a:rPr>
              <a:t>a dopad</a:t>
            </a:r>
            <a:endParaRPr lang="en-AU" sz="1600" i="1" dirty="0">
              <a:solidFill>
                <a:srgbClr val="FF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89636" y="505945"/>
            <a:ext cx="32022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err="1"/>
              <a:t>Main</a:t>
            </a:r>
            <a:r>
              <a:rPr lang="cs-CZ" sz="1400" dirty="0"/>
              <a:t> </a:t>
            </a:r>
            <a:r>
              <a:rPr lang="cs-CZ" sz="1400" dirty="0" err="1"/>
              <a:t>subject</a:t>
            </a:r>
            <a:r>
              <a:rPr lang="cs-CZ" sz="1400" dirty="0"/>
              <a:t> </a:t>
            </a:r>
            <a:r>
              <a:rPr lang="cs-CZ" sz="1400" dirty="0" err="1"/>
              <a:t>field</a:t>
            </a:r>
            <a:r>
              <a:rPr lang="cs-CZ" sz="1400" dirty="0"/>
              <a:t>: </a:t>
            </a:r>
          </a:p>
          <a:p>
            <a:r>
              <a:rPr lang="cs-CZ" sz="1400" b="1" dirty="0">
                <a:solidFill>
                  <a:schemeClr val="accent6"/>
                </a:solidFill>
              </a:rPr>
              <a:t>ÚPV, ÚŠP – </a:t>
            </a:r>
            <a:r>
              <a:rPr lang="cs-CZ" sz="1400" b="1" dirty="0" err="1">
                <a:solidFill>
                  <a:schemeClr val="accent6"/>
                </a:solidFill>
              </a:rPr>
              <a:t>F</a:t>
            </a:r>
            <a:r>
              <a:rPr lang="cs-CZ" sz="1400" b="1" dirty="0" err="1" smtClean="0">
                <a:solidFill>
                  <a:schemeClr val="accent6"/>
                </a:solidFill>
              </a:rPr>
              <a:t>ield</a:t>
            </a:r>
            <a:r>
              <a:rPr lang="cs-CZ" sz="1400" b="1" dirty="0" smtClean="0">
                <a:solidFill>
                  <a:schemeClr val="accent6"/>
                </a:solidFill>
              </a:rPr>
              <a:t> </a:t>
            </a:r>
            <a:r>
              <a:rPr lang="cs-CZ" sz="1400" b="1" dirty="0" err="1">
                <a:solidFill>
                  <a:schemeClr val="accent6"/>
                </a:solidFill>
              </a:rPr>
              <a:t>of</a:t>
            </a:r>
            <a:r>
              <a:rPr lang="cs-CZ" sz="1400" b="1" dirty="0">
                <a:solidFill>
                  <a:schemeClr val="accent6"/>
                </a:solidFill>
              </a:rPr>
              <a:t> </a:t>
            </a:r>
            <a:r>
              <a:rPr lang="cs-CZ" sz="1400" b="1" dirty="0" err="1">
                <a:solidFill>
                  <a:schemeClr val="accent6"/>
                </a:solidFill>
              </a:rPr>
              <a:t>education</a:t>
            </a:r>
            <a:r>
              <a:rPr lang="cs-CZ" sz="1400" b="1" dirty="0">
                <a:solidFill>
                  <a:schemeClr val="accent6"/>
                </a:solidFill>
              </a:rPr>
              <a:t>: 01</a:t>
            </a:r>
          </a:p>
          <a:p>
            <a:r>
              <a:rPr lang="cs-CZ" sz="1400" dirty="0">
                <a:solidFill>
                  <a:schemeClr val="accent6"/>
                </a:solidFill>
              </a:rPr>
              <a:t>0110: </a:t>
            </a:r>
            <a:r>
              <a:rPr lang="cs-CZ" sz="1400" dirty="0" err="1">
                <a:solidFill>
                  <a:schemeClr val="accent6"/>
                </a:solidFill>
              </a:rPr>
              <a:t>Education</a:t>
            </a:r>
            <a:r>
              <a:rPr lang="cs-CZ" sz="1400" dirty="0">
                <a:solidFill>
                  <a:schemeClr val="accent6"/>
                </a:solidFill>
              </a:rPr>
              <a:t>, not </a:t>
            </a:r>
            <a:r>
              <a:rPr lang="cs-CZ" sz="1400" dirty="0" err="1">
                <a:solidFill>
                  <a:schemeClr val="accent6"/>
                </a:solidFill>
              </a:rPr>
              <a:t>further</a:t>
            </a:r>
            <a:r>
              <a:rPr lang="cs-CZ" sz="1400" dirty="0">
                <a:solidFill>
                  <a:schemeClr val="accent6"/>
                </a:solidFill>
              </a:rPr>
              <a:t> </a:t>
            </a:r>
            <a:r>
              <a:rPr lang="cs-CZ" sz="1400" dirty="0" err="1">
                <a:solidFill>
                  <a:schemeClr val="accent6"/>
                </a:solidFill>
              </a:rPr>
              <a:t>defined</a:t>
            </a:r>
            <a:endParaRPr lang="cs-CZ" sz="1400" dirty="0">
              <a:solidFill>
                <a:schemeClr val="accent6"/>
              </a:solidFill>
            </a:endParaRPr>
          </a:p>
          <a:p>
            <a:r>
              <a:rPr lang="cs-CZ" sz="1400" dirty="0">
                <a:solidFill>
                  <a:schemeClr val="accent6"/>
                </a:solidFill>
              </a:rPr>
              <a:t>0112: </a:t>
            </a:r>
            <a:r>
              <a:rPr lang="cs-CZ" sz="1400" dirty="0" err="1">
                <a:solidFill>
                  <a:schemeClr val="accent6"/>
                </a:solidFill>
              </a:rPr>
              <a:t>training</a:t>
            </a:r>
            <a:r>
              <a:rPr lang="cs-CZ" sz="1400" dirty="0">
                <a:solidFill>
                  <a:schemeClr val="accent6"/>
                </a:solidFill>
              </a:rPr>
              <a:t> </a:t>
            </a:r>
            <a:r>
              <a:rPr lang="cs-CZ" sz="1400" dirty="0" err="1">
                <a:solidFill>
                  <a:schemeClr val="accent6"/>
                </a:solidFill>
              </a:rPr>
              <a:t>for</a:t>
            </a:r>
            <a:r>
              <a:rPr lang="cs-CZ" sz="1400" dirty="0">
                <a:solidFill>
                  <a:schemeClr val="accent6"/>
                </a:solidFill>
              </a:rPr>
              <a:t> </a:t>
            </a:r>
            <a:r>
              <a:rPr lang="cs-CZ" sz="1400" dirty="0" err="1">
                <a:solidFill>
                  <a:schemeClr val="accent6"/>
                </a:solidFill>
              </a:rPr>
              <a:t>pre-school</a:t>
            </a:r>
            <a:r>
              <a:rPr lang="cs-CZ" sz="1400" dirty="0">
                <a:solidFill>
                  <a:schemeClr val="accent6"/>
                </a:solidFill>
              </a:rPr>
              <a:t> </a:t>
            </a:r>
            <a:r>
              <a:rPr lang="cs-CZ" sz="1400" dirty="0" err="1">
                <a:solidFill>
                  <a:schemeClr val="accent6"/>
                </a:solidFill>
              </a:rPr>
              <a:t>teachers</a:t>
            </a:r>
            <a:endParaRPr lang="cs-CZ" sz="1400" dirty="0">
              <a:solidFill>
                <a:schemeClr val="accent6"/>
              </a:solidFill>
            </a:endParaRPr>
          </a:p>
          <a:p>
            <a:endParaRPr lang="cs-CZ" sz="1400" dirty="0"/>
          </a:p>
          <a:p>
            <a:r>
              <a:rPr lang="cs-CZ" sz="1400" b="1" dirty="0">
                <a:solidFill>
                  <a:srgbClr val="0070C0"/>
                </a:solidFill>
              </a:rPr>
              <a:t>ÚZV – </a:t>
            </a:r>
            <a:r>
              <a:rPr lang="cs-CZ" sz="1400" b="1" dirty="0" err="1">
                <a:solidFill>
                  <a:srgbClr val="0070C0"/>
                </a:solidFill>
              </a:rPr>
              <a:t>F</a:t>
            </a:r>
            <a:r>
              <a:rPr lang="cs-CZ" sz="1400" b="1" dirty="0" err="1" smtClean="0">
                <a:solidFill>
                  <a:srgbClr val="0070C0"/>
                </a:solidFill>
              </a:rPr>
              <a:t>ield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>
                <a:solidFill>
                  <a:srgbClr val="0070C0"/>
                </a:solidFill>
              </a:rPr>
              <a:t>of</a:t>
            </a:r>
            <a:r>
              <a:rPr lang="cs-CZ" sz="1400" b="1" dirty="0">
                <a:solidFill>
                  <a:srgbClr val="0070C0"/>
                </a:solidFill>
              </a:rPr>
              <a:t> </a:t>
            </a:r>
            <a:r>
              <a:rPr lang="cs-CZ" sz="1400" b="1" dirty="0" err="1">
                <a:solidFill>
                  <a:srgbClr val="0070C0"/>
                </a:solidFill>
              </a:rPr>
              <a:t>health</a:t>
            </a:r>
            <a:r>
              <a:rPr lang="cs-CZ" sz="1400" b="1" dirty="0">
                <a:solidFill>
                  <a:srgbClr val="0070C0"/>
                </a:solidFill>
              </a:rPr>
              <a:t>: 09</a:t>
            </a:r>
          </a:p>
          <a:p>
            <a:r>
              <a:rPr lang="cs-CZ" sz="1400" dirty="0">
                <a:solidFill>
                  <a:srgbClr val="0070C0"/>
                </a:solidFill>
              </a:rPr>
              <a:t>0913: </a:t>
            </a:r>
            <a:r>
              <a:rPr lang="cs-CZ" sz="1400" dirty="0" err="1">
                <a:solidFill>
                  <a:srgbClr val="0070C0"/>
                </a:solidFill>
              </a:rPr>
              <a:t>Nursing</a:t>
            </a:r>
            <a:r>
              <a:rPr lang="cs-CZ" sz="1400" dirty="0">
                <a:solidFill>
                  <a:srgbClr val="0070C0"/>
                </a:solidFill>
              </a:rPr>
              <a:t> and </a:t>
            </a:r>
            <a:r>
              <a:rPr lang="cs-CZ" sz="1400" dirty="0" err="1">
                <a:solidFill>
                  <a:srgbClr val="0070C0"/>
                </a:solidFill>
              </a:rPr>
              <a:t>midwifery</a:t>
            </a:r>
            <a:endParaRPr lang="cs-CZ" sz="1400" dirty="0">
              <a:solidFill>
                <a:srgbClr val="0070C0"/>
              </a:solidFill>
            </a:endParaRPr>
          </a:p>
          <a:p>
            <a:r>
              <a:rPr lang="cs-CZ" sz="1400" dirty="0">
                <a:solidFill>
                  <a:srgbClr val="0070C0"/>
                </a:solidFill>
              </a:rPr>
              <a:t>0910: </a:t>
            </a:r>
            <a:r>
              <a:rPr lang="cs-CZ" sz="1400" dirty="0" err="1">
                <a:solidFill>
                  <a:srgbClr val="0070C0"/>
                </a:solidFill>
              </a:rPr>
              <a:t>Health</a:t>
            </a:r>
            <a:r>
              <a:rPr lang="cs-CZ" sz="1400" dirty="0">
                <a:solidFill>
                  <a:srgbClr val="0070C0"/>
                </a:solidFill>
              </a:rPr>
              <a:t>, not </a:t>
            </a:r>
            <a:r>
              <a:rPr lang="cs-CZ" sz="1400" dirty="0" err="1">
                <a:solidFill>
                  <a:srgbClr val="0070C0"/>
                </a:solidFill>
              </a:rPr>
              <a:t>further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defined</a:t>
            </a:r>
            <a:endParaRPr lang="cs-CZ" sz="1400" dirty="0">
              <a:solidFill>
                <a:srgbClr val="0070C0"/>
              </a:solidFill>
            </a:endParaRPr>
          </a:p>
          <a:p>
            <a:endParaRPr lang="cs-CZ" sz="1400" dirty="0"/>
          </a:p>
          <a:p>
            <a:r>
              <a:rPr lang="cs-CZ" sz="1400" b="1" dirty="0" smtClean="0">
                <a:solidFill>
                  <a:srgbClr val="00B050"/>
                </a:solidFill>
              </a:rPr>
              <a:t>ÚMJL, CJV– </a:t>
            </a:r>
            <a:r>
              <a:rPr lang="cs-CZ" sz="1400" b="1" dirty="0" err="1">
                <a:solidFill>
                  <a:srgbClr val="00B050"/>
                </a:solidFill>
              </a:rPr>
              <a:t>Field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cs-CZ" sz="1400" b="1" dirty="0" err="1">
                <a:solidFill>
                  <a:srgbClr val="00B050"/>
                </a:solidFill>
              </a:rPr>
              <a:t>of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cs-CZ" sz="1400" b="1" dirty="0" err="1">
                <a:solidFill>
                  <a:srgbClr val="00B050"/>
                </a:solidFill>
              </a:rPr>
              <a:t>Linguistics</a:t>
            </a:r>
            <a:r>
              <a:rPr lang="cs-CZ" sz="1400" b="1" dirty="0">
                <a:solidFill>
                  <a:srgbClr val="00B050"/>
                </a:solidFill>
              </a:rPr>
              <a:t>/</a:t>
            </a:r>
            <a:r>
              <a:rPr lang="cs-CZ" sz="1400" b="1" dirty="0" err="1">
                <a:solidFill>
                  <a:srgbClr val="00B050"/>
                </a:solidFill>
              </a:rPr>
              <a:t>Language</a:t>
            </a:r>
            <a:r>
              <a:rPr lang="cs-CZ" sz="1400" b="1" dirty="0">
                <a:solidFill>
                  <a:srgbClr val="00B050"/>
                </a:solidFill>
              </a:rPr>
              <a:t>: 02</a:t>
            </a:r>
          </a:p>
          <a:p>
            <a:r>
              <a:rPr lang="cs-CZ" sz="1400" dirty="0">
                <a:solidFill>
                  <a:srgbClr val="00B050"/>
                </a:solidFill>
              </a:rPr>
              <a:t>0232: </a:t>
            </a:r>
            <a:r>
              <a:rPr lang="cs-CZ" sz="1400" dirty="0" err="1">
                <a:solidFill>
                  <a:srgbClr val="00B050"/>
                </a:solidFill>
              </a:rPr>
              <a:t>Literature</a:t>
            </a:r>
            <a:r>
              <a:rPr lang="cs-CZ" sz="1400" dirty="0">
                <a:solidFill>
                  <a:srgbClr val="00B050"/>
                </a:solidFill>
              </a:rPr>
              <a:t> and </a:t>
            </a:r>
            <a:r>
              <a:rPr lang="cs-CZ" sz="1400" dirty="0" err="1">
                <a:solidFill>
                  <a:srgbClr val="00B050"/>
                </a:solidFill>
              </a:rPr>
              <a:t>linguistics</a:t>
            </a:r>
            <a:endParaRPr lang="cs-CZ" sz="1400" dirty="0">
              <a:solidFill>
                <a:srgbClr val="00B050"/>
              </a:solidFill>
            </a:endParaRPr>
          </a:p>
          <a:p>
            <a:endParaRPr lang="cs-CZ" dirty="0"/>
          </a:p>
          <a:p>
            <a:endParaRPr lang="en-AU" dirty="0"/>
          </a:p>
        </p:txBody>
      </p:sp>
      <p:pic>
        <p:nvPicPr>
          <p:cNvPr id="20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60" y="3790037"/>
            <a:ext cx="1369796" cy="136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4312" y="6093296"/>
            <a:ext cx="2319536" cy="504056"/>
          </a:xfrm>
        </p:spPr>
        <p:txBody>
          <a:bodyPr/>
          <a:lstStyle/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Jana Býmová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4" y="6231657"/>
            <a:ext cx="205819" cy="235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31656"/>
            <a:ext cx="235223" cy="235223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7236296" y="6097877"/>
            <a:ext cx="201622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fhs.utb.cz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191849"/>
            <a:ext cx="1934717" cy="285663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323528" y="285581"/>
            <a:ext cx="3789539" cy="10551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 smtClean="0"/>
              <a:t>Vyplňte si podle svého TA</a:t>
            </a:r>
            <a:r>
              <a:rPr lang="cs-CZ" sz="1500" dirty="0"/>
              <a:t> </a:t>
            </a:r>
            <a:r>
              <a:rPr lang="cs-CZ" sz="1500" dirty="0" smtClean="0"/>
              <a:t>Žádost </a:t>
            </a:r>
            <a:br>
              <a:rPr lang="cs-CZ" sz="1500" dirty="0" smtClean="0"/>
            </a:br>
            <a:r>
              <a:rPr lang="cs-CZ" sz="1500" dirty="0" smtClean="0"/>
              <a:t>o </a:t>
            </a:r>
            <a:r>
              <a:rPr lang="cs-CZ" sz="1500" dirty="0"/>
              <a:t>financování </a:t>
            </a:r>
            <a:r>
              <a:rPr lang="cs-CZ" sz="1500" dirty="0" smtClean="0"/>
              <a:t>nákladů</a:t>
            </a:r>
            <a:endParaRPr lang="cs-CZ" sz="15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5581"/>
            <a:ext cx="4124918" cy="5625478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41864" y="1363419"/>
            <a:ext cx="3571203" cy="4547639"/>
          </a:xfrm>
        </p:spPr>
        <p:txBody>
          <a:bodyPr>
            <a:noAutofit/>
          </a:bodyPr>
          <a:lstStyle/>
          <a:p>
            <a:pPr algn="l"/>
            <a:endParaRPr lang="cs-CZ" sz="1500" u="sng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 algn="l">
              <a:buBlip>
                <a:blip r:embed="rId8"/>
              </a:buBlip>
            </a:pPr>
            <a:r>
              <a:rPr lang="cs-CZ" sz="1500" dirty="0" smtClean="0">
                <a:solidFill>
                  <a:schemeClr val="tx1"/>
                </a:solidFill>
                <a:latin typeface="Source Sans Pro Semibold" pitchFamily="34" charset="-18"/>
              </a:rPr>
              <a:t>Výpočet diety dle pokynů kvestora 2/2018</a:t>
            </a:r>
          </a:p>
          <a:p>
            <a:r>
              <a:rPr lang="cs-CZ" sz="1500" dirty="0">
                <a:hlinkClick r:id="rId9"/>
              </a:rPr>
              <a:t>https://www.utb.cz/mdocs-posts/pk_2_2018-pdf</a:t>
            </a:r>
            <a:r>
              <a:rPr lang="cs-CZ" sz="1500" dirty="0" smtClean="0">
                <a:hlinkClick r:id="rId9"/>
              </a:rPr>
              <a:t>/</a:t>
            </a:r>
            <a:endParaRPr lang="cs-CZ" sz="1500" dirty="0" smtClean="0"/>
          </a:p>
          <a:p>
            <a:pPr algn="l"/>
            <a:endParaRPr lang="cs-CZ" sz="1500" b="1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 algn="l">
              <a:buBlip>
                <a:blip r:embed="rId8"/>
              </a:buBlip>
            </a:pPr>
            <a:r>
              <a:rPr lang="cs-CZ" sz="1500" dirty="0">
                <a:solidFill>
                  <a:schemeClr val="tx1"/>
                </a:solidFill>
              </a:rPr>
              <a:t>Cestovní </a:t>
            </a:r>
            <a:r>
              <a:rPr lang="cs-CZ" sz="1500" dirty="0" smtClean="0">
                <a:solidFill>
                  <a:schemeClr val="tx1"/>
                </a:solidFill>
              </a:rPr>
              <a:t>náklady - </a:t>
            </a:r>
            <a:r>
              <a:rPr lang="en-AU" sz="1500" dirty="0" err="1" smtClean="0">
                <a:solidFill>
                  <a:schemeClr val="tx1"/>
                </a:solidFill>
              </a:rPr>
              <a:t>vychází</a:t>
            </a:r>
            <a:r>
              <a:rPr lang="en-AU" sz="1500" dirty="0" smtClean="0">
                <a:solidFill>
                  <a:schemeClr val="tx1"/>
                </a:solidFill>
              </a:rPr>
              <a:t> </a:t>
            </a:r>
            <a:r>
              <a:rPr lang="en-AU" sz="1500" dirty="0">
                <a:solidFill>
                  <a:schemeClr val="tx1"/>
                </a:solidFill>
              </a:rPr>
              <a:t>z </a:t>
            </a:r>
            <a:r>
              <a:rPr lang="en-AU" sz="1500" dirty="0" err="1">
                <a:solidFill>
                  <a:schemeClr val="tx1"/>
                </a:solidFill>
              </a:rPr>
              <a:t>kilometrové</a:t>
            </a:r>
            <a:r>
              <a:rPr lang="en-AU" sz="1500" dirty="0">
                <a:solidFill>
                  <a:schemeClr val="tx1"/>
                </a:solidFill>
              </a:rPr>
              <a:t> </a:t>
            </a:r>
            <a:r>
              <a:rPr lang="en-AU" sz="1500" dirty="0" err="1">
                <a:solidFill>
                  <a:schemeClr val="tx1"/>
                </a:solidFill>
              </a:rPr>
              <a:t>vzdálenosti</a:t>
            </a:r>
            <a:r>
              <a:rPr lang="en-AU" sz="1500" dirty="0">
                <a:solidFill>
                  <a:schemeClr val="tx1"/>
                </a:solidFill>
              </a:rPr>
              <a:t> </a:t>
            </a:r>
            <a:r>
              <a:rPr lang="en-AU" sz="1500" dirty="0" err="1" smtClean="0">
                <a:solidFill>
                  <a:schemeClr val="tx1"/>
                </a:solidFill>
              </a:rPr>
              <a:t>vypočtené</a:t>
            </a:r>
            <a:r>
              <a:rPr lang="cs-CZ" sz="1500" dirty="0" smtClean="0">
                <a:solidFill>
                  <a:schemeClr val="tx1"/>
                </a:solidFill>
              </a:rPr>
              <a:t> </a:t>
            </a:r>
            <a:r>
              <a:rPr lang="en-AU" sz="1500" dirty="0" err="1" smtClean="0">
                <a:solidFill>
                  <a:schemeClr val="tx1"/>
                </a:solidFill>
              </a:rPr>
              <a:t>pomocí</a:t>
            </a:r>
            <a:r>
              <a:rPr lang="en-AU" sz="1500" dirty="0">
                <a:solidFill>
                  <a:schemeClr val="tx1"/>
                </a:solidFill>
              </a:rPr>
              <a:t> </a:t>
            </a:r>
            <a:r>
              <a:rPr lang="cs-CZ" sz="1500" dirty="0">
                <a:solidFill>
                  <a:schemeClr val="tx1"/>
                </a:solidFill>
              </a:rPr>
              <a:t> </a:t>
            </a:r>
            <a:r>
              <a:rPr lang="en-AU" sz="1500" dirty="0">
                <a:solidFill>
                  <a:schemeClr val="tx1"/>
                </a:solidFill>
                <a:hlinkClick r:id="rId10"/>
              </a:rPr>
              <a:t>Distance Calculator </a:t>
            </a:r>
            <a:r>
              <a:rPr lang="en-AU" sz="1500" dirty="0" err="1">
                <a:solidFill>
                  <a:schemeClr val="tx1"/>
                </a:solidFill>
              </a:rPr>
              <a:t>Evropské</a:t>
            </a:r>
            <a:r>
              <a:rPr lang="en-AU" sz="1500" dirty="0">
                <a:solidFill>
                  <a:schemeClr val="tx1"/>
                </a:solidFill>
              </a:rPr>
              <a:t> </a:t>
            </a:r>
            <a:r>
              <a:rPr lang="en-AU" sz="1500" dirty="0" err="1" smtClean="0">
                <a:solidFill>
                  <a:schemeClr val="tx1"/>
                </a:solidFill>
              </a:rPr>
              <a:t>komise</a:t>
            </a:r>
            <a:endParaRPr lang="cs-CZ" sz="1500" dirty="0" smtClean="0">
              <a:solidFill>
                <a:schemeClr val="tx1"/>
              </a:solidFill>
            </a:endParaRPr>
          </a:p>
          <a:p>
            <a:pPr algn="l"/>
            <a:r>
              <a:rPr lang="cs-CZ" sz="1500" dirty="0">
                <a:hlinkClick r:id="rId11"/>
              </a:rPr>
              <a:t>http://</a:t>
            </a:r>
            <a:r>
              <a:rPr lang="cs-CZ" sz="1500" dirty="0" smtClean="0">
                <a:hlinkClick r:id="rId11"/>
              </a:rPr>
              <a:t>ec.europa.eu/programmes/erasmus-plus/resources/distance-calculator_en</a:t>
            </a:r>
            <a:endParaRPr lang="cs-CZ" sz="1500" dirty="0" smtClean="0"/>
          </a:p>
          <a:p>
            <a:pPr algn="l"/>
            <a:endParaRPr lang="cs-CZ" sz="1500" dirty="0" smtClean="0">
              <a:solidFill>
                <a:schemeClr val="tx1"/>
              </a:solidFill>
              <a:latin typeface="Source Sans Pro Semibold" pitchFamily="34" charset="-18"/>
            </a:endParaRPr>
          </a:p>
          <a:p>
            <a:pPr marL="285750" indent="-285750" algn="l">
              <a:buBlip>
                <a:blip r:embed="rId8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Pobytové náklady – řídí se sazbami dle jednotlivých zemí. Uvedené částky odpovídají maximální finanční podpoře na pracovní den pobytu v zahraničí. </a:t>
            </a:r>
          </a:p>
        </p:txBody>
      </p:sp>
    </p:spTree>
    <p:extLst>
      <p:ext uri="{BB962C8B-B14F-4D97-AF65-F5344CB8AC3E}">
        <p14:creationId xmlns:p14="http://schemas.microsoft.com/office/powerpoint/2010/main" val="16983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4312" y="6093296"/>
            <a:ext cx="2319536" cy="504056"/>
          </a:xfrm>
        </p:spPr>
        <p:txBody>
          <a:bodyPr/>
          <a:lstStyle/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Jana Býmová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4" y="6231657"/>
            <a:ext cx="205819" cy="235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31656"/>
            <a:ext cx="235223" cy="235223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7236296" y="6097877"/>
            <a:ext cx="201622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100" dirty="0" smtClean="0">
                <a:solidFill>
                  <a:srgbClr val="222222"/>
                </a:solidFill>
                <a:latin typeface="Berlin CE" pitchFamily="2" charset="0"/>
              </a:rPr>
              <a:t>fhs.utb.cz</a:t>
            </a:r>
            <a:endParaRPr lang="cs-CZ" sz="1100" dirty="0">
              <a:solidFill>
                <a:srgbClr val="222222"/>
              </a:solidFill>
              <a:latin typeface="Berlin CE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191849"/>
            <a:ext cx="1934717" cy="285663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282774" y="1844824"/>
            <a:ext cx="860970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Způsob výpočtu:</a:t>
            </a:r>
          </a:p>
          <a:p>
            <a:pPr marL="342900" indent="-342900" algn="just">
              <a:buAutoNum type="arabicPeriod"/>
            </a:pPr>
            <a:r>
              <a:rPr lang="cs-CZ" sz="1400" b="1" dirty="0" smtClean="0">
                <a:solidFill>
                  <a:srgbClr val="FF0000"/>
                </a:solidFill>
              </a:rPr>
              <a:t>Diety</a:t>
            </a:r>
            <a:r>
              <a:rPr lang="cs-CZ" sz="1400" dirty="0" smtClean="0"/>
              <a:t> -  v pokynech kvestora č. 2/2018 najdete příslušnou destinaci. Portugalsko má 40 EUR/den = 280 EUR/7 dní (12.-18.11.). </a:t>
            </a:r>
          </a:p>
          <a:p>
            <a:pPr marL="342900" indent="-342900" algn="just">
              <a:buAutoNum type="arabicPeriod"/>
            </a:pPr>
            <a:r>
              <a:rPr lang="cs-CZ" sz="1400" b="1" dirty="0">
                <a:solidFill>
                  <a:srgbClr val="FF0000"/>
                </a:solidFill>
              </a:rPr>
              <a:t>U</a:t>
            </a:r>
            <a:r>
              <a:rPr lang="cs-CZ" sz="1400" b="1" dirty="0" smtClean="0">
                <a:solidFill>
                  <a:srgbClr val="FF0000"/>
                </a:solidFill>
              </a:rPr>
              <a:t>bytování </a:t>
            </a:r>
            <a:r>
              <a:rPr lang="cs-CZ" sz="1400" dirty="0" smtClean="0"/>
              <a:t>– najdete přijatelnou cenu, kterou uvedete do celkové částky v 1. sloupci. </a:t>
            </a:r>
          </a:p>
          <a:p>
            <a:pPr marL="342900" indent="-342900" algn="just">
              <a:buAutoNum type="arabicPeriod"/>
            </a:pPr>
            <a:r>
              <a:rPr lang="cs-CZ" sz="1400" b="1" dirty="0" smtClean="0">
                <a:solidFill>
                  <a:srgbClr val="FF0000"/>
                </a:solidFill>
              </a:rPr>
              <a:t>Ostatní </a:t>
            </a:r>
            <a:r>
              <a:rPr lang="cs-CZ" sz="1400" b="1" dirty="0" smtClean="0"/>
              <a:t>– </a:t>
            </a:r>
            <a:r>
              <a:rPr lang="cs-CZ" sz="1400" dirty="0" smtClean="0"/>
              <a:t>náklady na MHD, metro, autobus atd. (taxi ne!)</a:t>
            </a:r>
            <a:endParaRPr lang="cs-CZ" sz="1400" dirty="0" smtClean="0">
              <a:solidFill>
                <a:srgbClr val="FF0000"/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cs-CZ" sz="1400" b="1" dirty="0" smtClean="0">
                <a:solidFill>
                  <a:srgbClr val="FF0000"/>
                </a:solidFill>
              </a:rPr>
              <a:t>Součet položek Diety, Ubytování, Ostatní  </a:t>
            </a:r>
            <a:r>
              <a:rPr lang="cs-CZ" sz="1400" b="1" dirty="0" smtClean="0"/>
              <a:t>- </a:t>
            </a:r>
            <a:r>
              <a:rPr lang="cs-CZ" sz="1400" dirty="0" smtClean="0"/>
              <a:t>v  </a:t>
            </a:r>
            <a:r>
              <a:rPr lang="cs-CZ" sz="1400" dirty="0"/>
              <a:t>tabulce pobytových nákladů je nárok na 102 EUR/den pro </a:t>
            </a:r>
            <a:r>
              <a:rPr lang="cs-CZ" sz="1400" dirty="0" smtClean="0"/>
              <a:t>Portugalsko, vynásobený </a:t>
            </a:r>
            <a:r>
              <a:rPr lang="cs-CZ" sz="1400" dirty="0"/>
              <a:t>pracovními dny </a:t>
            </a:r>
            <a:r>
              <a:rPr lang="cs-CZ" sz="1400" dirty="0" smtClean="0"/>
              <a:t>(12. – 18. 11. je 5 pracovních dnů, nepočítají </a:t>
            </a:r>
            <a:r>
              <a:rPr lang="cs-CZ" sz="1400" dirty="0"/>
              <a:t>se dny na </a:t>
            </a:r>
            <a:r>
              <a:rPr lang="cs-CZ" sz="1400" dirty="0" smtClean="0"/>
              <a:t>dopravu) </a:t>
            </a:r>
            <a:r>
              <a:rPr lang="cs-CZ" sz="1400" dirty="0"/>
              <a:t>tzn. 102 EUR x</a:t>
            </a:r>
            <a:r>
              <a:rPr lang="cs-CZ" sz="1400" dirty="0" smtClean="0"/>
              <a:t> 5 = </a:t>
            </a:r>
            <a:r>
              <a:rPr lang="cs-CZ" sz="1400" dirty="0"/>
              <a:t>510 EUR </a:t>
            </a:r>
            <a:r>
              <a:rPr lang="cs-CZ" sz="1400" dirty="0" smtClean="0"/>
              <a:t>celkem (ve sloupci Hradí ERASMUS). Diety jsou dané ze zákona, nemůžeme je pokrátit. Z částky 510 EUR odečteme 280 EUR = 230 EUR, které rozdělíme mezi zbývající náklady.</a:t>
            </a:r>
          </a:p>
          <a:p>
            <a:pPr marL="342900" indent="-342900" algn="just">
              <a:buAutoNum type="arabicPeriod"/>
            </a:pPr>
            <a:r>
              <a:rPr lang="cs-CZ" sz="1400" b="1" dirty="0" smtClean="0">
                <a:solidFill>
                  <a:srgbClr val="FF0000"/>
                </a:solidFill>
              </a:rPr>
              <a:t>Jízdné </a:t>
            </a:r>
            <a:r>
              <a:rPr lang="cs-CZ" sz="1400" dirty="0" smtClean="0"/>
              <a:t>– podle kalkulátoru a výpočtu vzdálenosti máme dané max. náklady na cestovné. V našem příkladu je vzdálenost do Portugalska 2232 km. Maximální částku, kterou uhradí ERASMUS je 360 EUR (cesta tam</a:t>
            </a:r>
            <a:br>
              <a:rPr lang="cs-CZ" sz="1400" dirty="0" smtClean="0"/>
            </a:br>
            <a:r>
              <a:rPr lang="cs-CZ" sz="1400" dirty="0" smtClean="0"/>
              <a:t>i zpět). Na základě </a:t>
            </a:r>
            <a:r>
              <a:rPr lang="cs-CZ" sz="1400" dirty="0" err="1" smtClean="0"/>
              <a:t>vysoutěžených</a:t>
            </a:r>
            <a:r>
              <a:rPr lang="cs-CZ" sz="1400" dirty="0" smtClean="0"/>
              <a:t> nejlevnějších letenek máme cenu 240 EUR za letenky. Erasmus proplatí </a:t>
            </a:r>
            <a:br>
              <a:rPr lang="cs-CZ" sz="1400" dirty="0" smtClean="0"/>
            </a:br>
            <a:r>
              <a:rPr lang="cs-CZ" sz="1400" dirty="0" smtClean="0"/>
              <a:t>240 EUR a ne více.</a:t>
            </a:r>
          </a:p>
          <a:p>
            <a:endParaRPr lang="cs-CZ" sz="1400" dirty="0" smtClean="0"/>
          </a:p>
          <a:p>
            <a:r>
              <a:rPr lang="cs-CZ" sz="1400" dirty="0" smtClean="0"/>
              <a:t>Diety: </a:t>
            </a:r>
            <a:r>
              <a:rPr lang="cs-CZ" sz="1400" dirty="0">
                <a:hlinkClick r:id="rId7"/>
              </a:rPr>
              <a:t>https://www.utb.cz/mdocs-posts/pk_2_2018-pdf</a:t>
            </a:r>
            <a:r>
              <a:rPr lang="cs-CZ" sz="1400" dirty="0" smtClean="0">
                <a:hlinkClick r:id="rId7"/>
              </a:rPr>
              <a:t>/</a:t>
            </a:r>
            <a:endParaRPr lang="cs-CZ" sz="1400" dirty="0" smtClean="0"/>
          </a:p>
          <a:p>
            <a:r>
              <a:rPr lang="cs-CZ" sz="1400" dirty="0" smtClean="0"/>
              <a:t>Cestovní a pobytové náklady: </a:t>
            </a:r>
            <a:r>
              <a:rPr lang="cs-CZ" sz="1400" dirty="0">
                <a:hlinkClick r:id="rId8"/>
              </a:rPr>
              <a:t>https://www.utb.cz/mdocs-posts/erasmus-sazby-pro-vyjizdejici-zamestnance</a:t>
            </a:r>
            <a:r>
              <a:rPr lang="cs-CZ" sz="1400" dirty="0" smtClean="0">
                <a:hlinkClick r:id="rId8"/>
              </a:rPr>
              <a:t>/</a:t>
            </a:r>
            <a:endParaRPr lang="cs-CZ" sz="1400" dirty="0" smtClean="0"/>
          </a:p>
          <a:p>
            <a:r>
              <a:rPr lang="cs-CZ" sz="1400" smtClean="0"/>
              <a:t>Kalkulátor </a:t>
            </a:r>
            <a:r>
              <a:rPr lang="cs-CZ" sz="1400" dirty="0" smtClean="0"/>
              <a:t>vzdálenosti: </a:t>
            </a:r>
            <a:r>
              <a:rPr lang="cs-CZ" sz="1400" dirty="0">
                <a:hlinkClick r:id="rId9"/>
              </a:rPr>
              <a:t>http://ec.europa.eu/programmes/erasmus-plus/resources/distance-calculator_en</a:t>
            </a:r>
            <a:endParaRPr lang="cs-CZ" sz="1400" dirty="0"/>
          </a:p>
          <a:p>
            <a:endParaRPr lang="cs-CZ" dirty="0" smtClean="0"/>
          </a:p>
          <a:p>
            <a:endParaRPr lang="en-AU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6893" y="316451"/>
            <a:ext cx="271892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i="1" dirty="0" smtClean="0">
                <a:solidFill>
                  <a:srgbClr val="FF0000"/>
                </a:solidFill>
              </a:rPr>
              <a:t>Začněte vpisovat do tabulky jen do sloupce </a:t>
            </a:r>
            <a:r>
              <a:rPr lang="cs-CZ" sz="1500" dirty="0" smtClean="0"/>
              <a:t>Hradí ERASMUS</a:t>
            </a:r>
            <a:r>
              <a:rPr lang="cs-CZ" sz="1500" i="1" dirty="0" smtClean="0">
                <a:solidFill>
                  <a:srgbClr val="FF0000"/>
                </a:solidFill>
              </a:rPr>
              <a:t>. Tabulka funguje jako kalkulačka a automaticky se přepočítají další sloupce!!</a:t>
            </a:r>
            <a:endParaRPr lang="cs-CZ" sz="1500" i="1" dirty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16" y="250028"/>
            <a:ext cx="5834483" cy="173432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740352" y="9820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510 EUR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632848" y="1537047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Max. 360 EUR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HS UTB">
      <a:majorFont>
        <a:latin typeface="Source Sans Pro 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Words>824</Words>
  <Application>Microsoft Office PowerPoint</Application>
  <PresentationFormat>Předvádění na obrazovce (4:3)</PresentationFormat>
  <Paragraphs>240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Berlin CE</vt:lpstr>
      <vt:lpstr>Calibri</vt:lpstr>
      <vt:lpstr>Source Sans Pro Semibold</vt:lpstr>
      <vt:lpstr>Source sans Pro</vt:lpstr>
      <vt:lpstr>Source Sans Pro Bold</vt:lpstr>
      <vt:lpstr>Arial</vt:lpstr>
      <vt:lpstr>Office Theme</vt:lpstr>
      <vt:lpstr>PEDAGOGICKÁ MOBILITA</vt:lpstr>
      <vt:lpstr>Kde najdu důležité informace?</vt:lpstr>
      <vt:lpstr>PODMÍNKY</vt:lpstr>
      <vt:lpstr>Bilaterální smlouvy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Mobilita ERASMUS +</vt:lpstr>
      <vt:lpstr>Prezentace aplikace PowerPoint</vt:lpstr>
      <vt:lpstr>Prezentace aplikace PowerPoint</vt:lpstr>
      <vt:lpstr>Prezentace aplikace PowerPoint</vt:lpstr>
      <vt:lpstr>Důležité odkazy a zdroje: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</dc:creator>
  <cp:lastModifiedBy>Jana Býmová</cp:lastModifiedBy>
  <cp:revision>143</cp:revision>
  <dcterms:created xsi:type="dcterms:W3CDTF">2016-01-28T21:16:43Z</dcterms:created>
  <dcterms:modified xsi:type="dcterms:W3CDTF">2018-05-28T06:45:19Z</dcterms:modified>
</cp:coreProperties>
</file>