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7" r:id="rId2"/>
    <p:sldId id="271" r:id="rId3"/>
    <p:sldId id="272" r:id="rId4"/>
    <p:sldId id="273" r:id="rId5"/>
    <p:sldId id="274" r:id="rId6"/>
    <p:sldId id="276" r:id="rId7"/>
    <p:sldId id="277" r:id="rId8"/>
    <p:sldId id="278" r:id="rId9"/>
    <p:sldId id="279" r:id="rId10"/>
    <p:sldId id="280" r:id="rId11"/>
    <p:sldId id="281" r:id="rId12"/>
    <p:sldId id="282" r:id="rId13"/>
    <p:sldId id="268" r:id="rId14"/>
    <p:sldId id="269" r:id="rId15"/>
    <p:sldId id="286" r:id="rId16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70" d="100"/>
          <a:sy n="70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92251CC-0369-49D2-8675-FD2DF87C4648}" type="doc">
      <dgm:prSet loTypeId="urn:microsoft.com/office/officeart/2005/8/layout/hierarchy2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49267828-103A-4AC4-AA68-9F7DC2EA4D4D}">
      <dgm:prSet phldrT="[Text]"/>
      <dgm:spPr/>
      <dgm:t>
        <a:bodyPr/>
        <a:lstStyle/>
        <a:p>
          <a:r>
            <a:rPr lang="cs-CZ" dirty="0" smtClean="0"/>
            <a:t>mise</a:t>
          </a:r>
          <a:endParaRPr lang="cs-CZ" dirty="0"/>
        </a:p>
      </dgm:t>
    </dgm:pt>
    <dgm:pt modelId="{229CF876-1C52-4740-8EE0-98599B5BB9FF}" type="parTrans" cxnId="{88E266B9-7FC7-477F-81EF-50DB977585AB}">
      <dgm:prSet/>
      <dgm:spPr/>
      <dgm:t>
        <a:bodyPr/>
        <a:lstStyle/>
        <a:p>
          <a:endParaRPr lang="cs-CZ"/>
        </a:p>
      </dgm:t>
    </dgm:pt>
    <dgm:pt modelId="{3DDF4F43-A12A-4601-B7F3-3A62F307DBE3}" type="sibTrans" cxnId="{88E266B9-7FC7-477F-81EF-50DB977585AB}">
      <dgm:prSet/>
      <dgm:spPr/>
      <dgm:t>
        <a:bodyPr/>
        <a:lstStyle/>
        <a:p>
          <a:endParaRPr lang="cs-CZ"/>
        </a:p>
      </dgm:t>
    </dgm:pt>
    <dgm:pt modelId="{A437D49F-D3A7-4792-839F-ACD5BA954455}">
      <dgm:prSet phldrT="[Text]"/>
      <dgm:spPr/>
      <dgm:t>
        <a:bodyPr/>
        <a:lstStyle/>
        <a:p>
          <a:r>
            <a:rPr lang="cs-CZ" dirty="0" smtClean="0"/>
            <a:t>vize</a:t>
          </a:r>
          <a:endParaRPr lang="cs-CZ" dirty="0"/>
        </a:p>
      </dgm:t>
    </dgm:pt>
    <dgm:pt modelId="{AF2829B8-5B32-4DFE-BFE7-44CAED9E002B}" type="parTrans" cxnId="{F920894F-754A-4334-A8F9-544185FB21D7}">
      <dgm:prSet/>
      <dgm:spPr/>
      <dgm:t>
        <a:bodyPr/>
        <a:lstStyle/>
        <a:p>
          <a:endParaRPr lang="cs-CZ"/>
        </a:p>
      </dgm:t>
    </dgm:pt>
    <dgm:pt modelId="{E9CDCF92-069C-4386-BFAF-42D3894F473C}" type="sibTrans" cxnId="{F920894F-754A-4334-A8F9-544185FB21D7}">
      <dgm:prSet/>
      <dgm:spPr/>
      <dgm:t>
        <a:bodyPr/>
        <a:lstStyle/>
        <a:p>
          <a:endParaRPr lang="cs-CZ"/>
        </a:p>
      </dgm:t>
    </dgm:pt>
    <dgm:pt modelId="{EB509F2A-1AB4-49AB-8CFF-1B2D1160D6AB}">
      <dgm:prSet phldrT="[Text]"/>
      <dgm:spPr/>
      <dgm:t>
        <a:bodyPr/>
        <a:lstStyle/>
        <a:p>
          <a:r>
            <a:rPr lang="cs-CZ" dirty="0" smtClean="0"/>
            <a:t>konkrétní cíl </a:t>
          </a:r>
          <a:endParaRPr lang="cs-CZ" dirty="0"/>
        </a:p>
      </dgm:t>
    </dgm:pt>
    <dgm:pt modelId="{40F348EF-3EA9-4062-8814-D3B578E18BA9}" type="parTrans" cxnId="{337A8A22-E6B0-4A52-A926-BBA6AB320418}">
      <dgm:prSet/>
      <dgm:spPr/>
      <dgm:t>
        <a:bodyPr/>
        <a:lstStyle/>
        <a:p>
          <a:endParaRPr lang="cs-CZ"/>
        </a:p>
      </dgm:t>
    </dgm:pt>
    <dgm:pt modelId="{F1B37433-35CC-4295-A0BA-0B6EFB8A9764}" type="sibTrans" cxnId="{337A8A22-E6B0-4A52-A926-BBA6AB320418}">
      <dgm:prSet/>
      <dgm:spPr/>
      <dgm:t>
        <a:bodyPr/>
        <a:lstStyle/>
        <a:p>
          <a:endParaRPr lang="cs-CZ"/>
        </a:p>
      </dgm:t>
    </dgm:pt>
    <dgm:pt modelId="{23A2BED3-31DF-4CB6-B2C7-29C075F8AD64}">
      <dgm:prSet phldrT="[Text]"/>
      <dgm:spPr/>
      <dgm:t>
        <a:bodyPr/>
        <a:lstStyle/>
        <a:p>
          <a:r>
            <a:rPr lang="cs-CZ" dirty="0" smtClean="0"/>
            <a:t>Obecný cíl</a:t>
          </a:r>
          <a:endParaRPr lang="cs-CZ" dirty="0"/>
        </a:p>
      </dgm:t>
    </dgm:pt>
    <dgm:pt modelId="{3B818EC9-8E18-4A0A-99B0-B7D37D4FEBBE}" type="parTrans" cxnId="{4FE5E045-49B6-4BA9-944E-8ECB48D398DA}">
      <dgm:prSet/>
      <dgm:spPr/>
      <dgm:t>
        <a:bodyPr/>
        <a:lstStyle/>
        <a:p>
          <a:endParaRPr lang="cs-CZ"/>
        </a:p>
      </dgm:t>
    </dgm:pt>
    <dgm:pt modelId="{3EAC8CC2-B8CC-4F60-89A7-925DBEDFBE77}" type="sibTrans" cxnId="{4FE5E045-49B6-4BA9-944E-8ECB48D398DA}">
      <dgm:prSet/>
      <dgm:spPr/>
      <dgm:t>
        <a:bodyPr/>
        <a:lstStyle/>
        <a:p>
          <a:endParaRPr lang="cs-CZ"/>
        </a:p>
      </dgm:t>
    </dgm:pt>
    <dgm:pt modelId="{05578608-779C-4331-A1A9-7FC9EF32EBEF}">
      <dgm:prSet/>
      <dgm:spPr/>
      <dgm:t>
        <a:bodyPr/>
        <a:lstStyle/>
        <a:p>
          <a:r>
            <a:rPr lang="cs-CZ" dirty="0" smtClean="0"/>
            <a:t>Obecný cíl</a:t>
          </a:r>
          <a:endParaRPr lang="cs-CZ" dirty="0"/>
        </a:p>
      </dgm:t>
    </dgm:pt>
    <dgm:pt modelId="{28EEC958-50A9-40EC-9EF1-5F804BF3649D}" type="parTrans" cxnId="{F6250481-42EC-4F9D-9DA2-F26EF0E346D4}">
      <dgm:prSet/>
      <dgm:spPr/>
      <dgm:t>
        <a:bodyPr/>
        <a:lstStyle/>
        <a:p>
          <a:endParaRPr lang="cs-CZ"/>
        </a:p>
      </dgm:t>
    </dgm:pt>
    <dgm:pt modelId="{828CA8F5-1894-4D07-8013-C7B0D474067B}" type="sibTrans" cxnId="{F6250481-42EC-4F9D-9DA2-F26EF0E346D4}">
      <dgm:prSet/>
      <dgm:spPr/>
      <dgm:t>
        <a:bodyPr/>
        <a:lstStyle/>
        <a:p>
          <a:endParaRPr lang="cs-CZ"/>
        </a:p>
      </dgm:t>
    </dgm:pt>
    <dgm:pt modelId="{9C8A5DAB-64DB-4992-AEE5-51E205815C25}">
      <dgm:prSet phldrT="[Text]"/>
      <dgm:spPr/>
      <dgm:t>
        <a:bodyPr/>
        <a:lstStyle/>
        <a:p>
          <a:r>
            <a:rPr lang="cs-CZ" smtClean="0"/>
            <a:t>konkrétní </a:t>
          </a:r>
          <a:r>
            <a:rPr lang="cs-CZ" dirty="0" smtClean="0"/>
            <a:t>cíl </a:t>
          </a:r>
          <a:endParaRPr lang="cs-CZ" dirty="0"/>
        </a:p>
      </dgm:t>
    </dgm:pt>
    <dgm:pt modelId="{D45AB527-1F68-437B-8490-A01159375B9C}" type="parTrans" cxnId="{891B6532-3C09-4822-8B00-07263F278967}">
      <dgm:prSet/>
      <dgm:spPr/>
      <dgm:t>
        <a:bodyPr/>
        <a:lstStyle/>
        <a:p>
          <a:endParaRPr lang="cs-CZ"/>
        </a:p>
      </dgm:t>
    </dgm:pt>
    <dgm:pt modelId="{9E2AB36C-4EAD-41BD-BD84-7B0974AD0977}" type="sibTrans" cxnId="{891B6532-3C09-4822-8B00-07263F278967}">
      <dgm:prSet/>
      <dgm:spPr/>
      <dgm:t>
        <a:bodyPr/>
        <a:lstStyle/>
        <a:p>
          <a:endParaRPr lang="cs-CZ"/>
        </a:p>
      </dgm:t>
    </dgm:pt>
    <dgm:pt modelId="{3BC57A64-4B86-4E70-9C0D-6671A9643E3A}">
      <dgm:prSet phldrT="[Text]"/>
      <dgm:spPr/>
      <dgm:t>
        <a:bodyPr/>
        <a:lstStyle/>
        <a:p>
          <a:r>
            <a:rPr lang="cs-CZ" smtClean="0"/>
            <a:t>konkrétní </a:t>
          </a:r>
          <a:r>
            <a:rPr lang="cs-CZ" dirty="0" smtClean="0"/>
            <a:t>cíl </a:t>
          </a:r>
          <a:endParaRPr lang="cs-CZ" dirty="0"/>
        </a:p>
      </dgm:t>
    </dgm:pt>
    <dgm:pt modelId="{91373E38-410C-4ACA-AC21-84073ED54D1F}" type="parTrans" cxnId="{1C6E78BD-F7EB-4D1C-B256-05663883BF43}">
      <dgm:prSet/>
      <dgm:spPr/>
      <dgm:t>
        <a:bodyPr/>
        <a:lstStyle/>
        <a:p>
          <a:endParaRPr lang="cs-CZ"/>
        </a:p>
      </dgm:t>
    </dgm:pt>
    <dgm:pt modelId="{770DADBF-6259-42C9-8975-ED71BF348A35}" type="sibTrans" cxnId="{1C6E78BD-F7EB-4D1C-B256-05663883BF43}">
      <dgm:prSet/>
      <dgm:spPr/>
      <dgm:t>
        <a:bodyPr/>
        <a:lstStyle/>
        <a:p>
          <a:endParaRPr lang="cs-CZ"/>
        </a:p>
      </dgm:t>
    </dgm:pt>
    <dgm:pt modelId="{50878508-9B2A-44A3-A2B8-940CD66A1EC1}" type="pres">
      <dgm:prSet presAssocID="{992251CC-0369-49D2-8675-FD2DF87C4648}" presName="diagram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BAD46215-024D-48C7-850D-58BDF728B66B}" type="pres">
      <dgm:prSet presAssocID="{49267828-103A-4AC4-AA68-9F7DC2EA4D4D}" presName="root1" presStyleCnt="0"/>
      <dgm:spPr/>
    </dgm:pt>
    <dgm:pt modelId="{4ED0D3CC-2633-40A2-B8B1-06FFE399F298}" type="pres">
      <dgm:prSet presAssocID="{49267828-103A-4AC4-AA68-9F7DC2EA4D4D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CBF22BDC-3793-4E69-BE05-ECEA5F8DC37F}" type="pres">
      <dgm:prSet presAssocID="{49267828-103A-4AC4-AA68-9F7DC2EA4D4D}" presName="level2hierChild" presStyleCnt="0"/>
      <dgm:spPr/>
    </dgm:pt>
    <dgm:pt modelId="{85E35B00-4857-4325-8C9C-AE3243F6D7B0}" type="pres">
      <dgm:prSet presAssocID="{AF2829B8-5B32-4DFE-BFE7-44CAED9E002B}" presName="conn2-1" presStyleLbl="parChTrans1D2" presStyleIdx="0" presStyleCnt="1"/>
      <dgm:spPr/>
      <dgm:t>
        <a:bodyPr/>
        <a:lstStyle/>
        <a:p>
          <a:endParaRPr lang="cs-CZ"/>
        </a:p>
      </dgm:t>
    </dgm:pt>
    <dgm:pt modelId="{FD7277F1-BC2B-4353-9396-D4BAFEB885F0}" type="pres">
      <dgm:prSet presAssocID="{AF2829B8-5B32-4DFE-BFE7-44CAED9E002B}" presName="connTx" presStyleLbl="parChTrans1D2" presStyleIdx="0" presStyleCnt="1"/>
      <dgm:spPr/>
      <dgm:t>
        <a:bodyPr/>
        <a:lstStyle/>
        <a:p>
          <a:endParaRPr lang="cs-CZ"/>
        </a:p>
      </dgm:t>
    </dgm:pt>
    <dgm:pt modelId="{8A308AD4-F02D-429A-8DFB-86935B7FAAAB}" type="pres">
      <dgm:prSet presAssocID="{A437D49F-D3A7-4792-839F-ACD5BA954455}" presName="root2" presStyleCnt="0"/>
      <dgm:spPr/>
    </dgm:pt>
    <dgm:pt modelId="{8B42D7BC-88E4-470F-9FF6-76E0B9442D64}" type="pres">
      <dgm:prSet presAssocID="{A437D49F-D3A7-4792-839F-ACD5BA954455}" presName="LevelTwoTextNode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327D834B-A6A0-46F8-92C7-675EFB9D4FDC}" type="pres">
      <dgm:prSet presAssocID="{A437D49F-D3A7-4792-839F-ACD5BA954455}" presName="level3hierChild" presStyleCnt="0"/>
      <dgm:spPr/>
    </dgm:pt>
    <dgm:pt modelId="{0523E8C6-BFFC-4569-BBCA-A9D6762AAB8B}" type="pres">
      <dgm:prSet presAssocID="{28EEC958-50A9-40EC-9EF1-5F804BF3649D}" presName="conn2-1" presStyleLbl="parChTrans1D3" presStyleIdx="0" presStyleCnt="2"/>
      <dgm:spPr/>
      <dgm:t>
        <a:bodyPr/>
        <a:lstStyle/>
        <a:p>
          <a:endParaRPr lang="cs-CZ"/>
        </a:p>
      </dgm:t>
    </dgm:pt>
    <dgm:pt modelId="{1E505D31-9C1A-462F-9F5B-C27E179B1B9C}" type="pres">
      <dgm:prSet presAssocID="{28EEC958-50A9-40EC-9EF1-5F804BF3649D}" presName="connTx" presStyleLbl="parChTrans1D3" presStyleIdx="0" presStyleCnt="2"/>
      <dgm:spPr/>
      <dgm:t>
        <a:bodyPr/>
        <a:lstStyle/>
        <a:p>
          <a:endParaRPr lang="cs-CZ"/>
        </a:p>
      </dgm:t>
    </dgm:pt>
    <dgm:pt modelId="{23A46A0B-4B4D-48BF-B54B-966762AB5BFD}" type="pres">
      <dgm:prSet presAssocID="{05578608-779C-4331-A1A9-7FC9EF32EBEF}" presName="root2" presStyleCnt="0"/>
      <dgm:spPr/>
    </dgm:pt>
    <dgm:pt modelId="{6697E5FB-060D-4B10-B3DF-84088184A54B}" type="pres">
      <dgm:prSet presAssocID="{05578608-779C-4331-A1A9-7FC9EF32EBEF}" presName="LevelTwoTextNode" presStyleLbl="node3" presStyleIdx="0" presStyleCnt="2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034864D1-A653-4A28-A376-FD85CE1B0D16}" type="pres">
      <dgm:prSet presAssocID="{05578608-779C-4331-A1A9-7FC9EF32EBEF}" presName="level3hierChild" presStyleCnt="0"/>
      <dgm:spPr/>
    </dgm:pt>
    <dgm:pt modelId="{777F5F82-35C7-4F7C-A04B-7260DBB34F97}" type="pres">
      <dgm:prSet presAssocID="{40F348EF-3EA9-4062-8814-D3B578E18BA9}" presName="conn2-1" presStyleLbl="parChTrans1D4" presStyleIdx="0" presStyleCnt="3"/>
      <dgm:spPr/>
      <dgm:t>
        <a:bodyPr/>
        <a:lstStyle/>
        <a:p>
          <a:endParaRPr lang="cs-CZ"/>
        </a:p>
      </dgm:t>
    </dgm:pt>
    <dgm:pt modelId="{E49822FC-7625-41CA-8055-D641EA8DC094}" type="pres">
      <dgm:prSet presAssocID="{40F348EF-3EA9-4062-8814-D3B578E18BA9}" presName="connTx" presStyleLbl="parChTrans1D4" presStyleIdx="0" presStyleCnt="3"/>
      <dgm:spPr/>
      <dgm:t>
        <a:bodyPr/>
        <a:lstStyle/>
        <a:p>
          <a:endParaRPr lang="cs-CZ"/>
        </a:p>
      </dgm:t>
    </dgm:pt>
    <dgm:pt modelId="{F28DD2D6-D0C0-4E33-AD67-F18D7F8F15D1}" type="pres">
      <dgm:prSet presAssocID="{EB509F2A-1AB4-49AB-8CFF-1B2D1160D6AB}" presName="root2" presStyleCnt="0"/>
      <dgm:spPr/>
    </dgm:pt>
    <dgm:pt modelId="{FC5F674E-9C5D-4C44-93BC-D75F7D638221}" type="pres">
      <dgm:prSet presAssocID="{EB509F2A-1AB4-49AB-8CFF-1B2D1160D6AB}" presName="LevelTwoTextNode" presStyleLbl="node4" presStyleIdx="0" presStyleCnt="3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BF3B8156-FF26-4995-92C8-AE2DF468F79F}" type="pres">
      <dgm:prSet presAssocID="{EB509F2A-1AB4-49AB-8CFF-1B2D1160D6AB}" presName="level3hierChild" presStyleCnt="0"/>
      <dgm:spPr/>
    </dgm:pt>
    <dgm:pt modelId="{FD3FD6F1-064C-4FEF-BC76-CA0FDEAD05E8}" type="pres">
      <dgm:prSet presAssocID="{D45AB527-1F68-437B-8490-A01159375B9C}" presName="conn2-1" presStyleLbl="parChTrans1D4" presStyleIdx="1" presStyleCnt="3"/>
      <dgm:spPr/>
      <dgm:t>
        <a:bodyPr/>
        <a:lstStyle/>
        <a:p>
          <a:endParaRPr lang="cs-CZ"/>
        </a:p>
      </dgm:t>
    </dgm:pt>
    <dgm:pt modelId="{F45CBF3B-A8F0-4C64-A341-2AF4300D1053}" type="pres">
      <dgm:prSet presAssocID="{D45AB527-1F68-437B-8490-A01159375B9C}" presName="connTx" presStyleLbl="parChTrans1D4" presStyleIdx="1" presStyleCnt="3"/>
      <dgm:spPr/>
      <dgm:t>
        <a:bodyPr/>
        <a:lstStyle/>
        <a:p>
          <a:endParaRPr lang="cs-CZ"/>
        </a:p>
      </dgm:t>
    </dgm:pt>
    <dgm:pt modelId="{70EE6D7D-802C-48AD-87EB-FC2F47A5034D}" type="pres">
      <dgm:prSet presAssocID="{9C8A5DAB-64DB-4992-AEE5-51E205815C25}" presName="root2" presStyleCnt="0"/>
      <dgm:spPr/>
    </dgm:pt>
    <dgm:pt modelId="{6D715BC2-89F0-4FC1-BA79-51386AA9DDF0}" type="pres">
      <dgm:prSet presAssocID="{9C8A5DAB-64DB-4992-AEE5-51E205815C25}" presName="LevelTwoTextNode" presStyleLbl="node4" presStyleIdx="1" presStyleCnt="3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A45ADA3F-93F2-4EBE-9C2E-B8F11055F098}" type="pres">
      <dgm:prSet presAssocID="{9C8A5DAB-64DB-4992-AEE5-51E205815C25}" presName="level3hierChild" presStyleCnt="0"/>
      <dgm:spPr/>
    </dgm:pt>
    <dgm:pt modelId="{6C1D133E-873D-4E0C-A699-CA6B4CECB806}" type="pres">
      <dgm:prSet presAssocID="{91373E38-410C-4ACA-AC21-84073ED54D1F}" presName="conn2-1" presStyleLbl="parChTrans1D4" presStyleIdx="2" presStyleCnt="3"/>
      <dgm:spPr/>
      <dgm:t>
        <a:bodyPr/>
        <a:lstStyle/>
        <a:p>
          <a:endParaRPr lang="cs-CZ"/>
        </a:p>
      </dgm:t>
    </dgm:pt>
    <dgm:pt modelId="{391F50AC-F46B-4BCA-98A1-8FD78A51843F}" type="pres">
      <dgm:prSet presAssocID="{91373E38-410C-4ACA-AC21-84073ED54D1F}" presName="connTx" presStyleLbl="parChTrans1D4" presStyleIdx="2" presStyleCnt="3"/>
      <dgm:spPr/>
      <dgm:t>
        <a:bodyPr/>
        <a:lstStyle/>
        <a:p>
          <a:endParaRPr lang="cs-CZ"/>
        </a:p>
      </dgm:t>
    </dgm:pt>
    <dgm:pt modelId="{9A2F1BC6-D9B5-4F28-AAE1-A9ED6339176C}" type="pres">
      <dgm:prSet presAssocID="{3BC57A64-4B86-4E70-9C0D-6671A9643E3A}" presName="root2" presStyleCnt="0"/>
      <dgm:spPr/>
    </dgm:pt>
    <dgm:pt modelId="{20D6243C-D898-4E5E-938A-ECC9847F31FB}" type="pres">
      <dgm:prSet presAssocID="{3BC57A64-4B86-4E70-9C0D-6671A9643E3A}" presName="LevelTwoTextNode" presStyleLbl="node4" presStyleIdx="2" presStyleCnt="3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D6D7BC70-E5DD-4CD0-884C-89A8ECA5FE9C}" type="pres">
      <dgm:prSet presAssocID="{3BC57A64-4B86-4E70-9C0D-6671A9643E3A}" presName="level3hierChild" presStyleCnt="0"/>
      <dgm:spPr/>
    </dgm:pt>
    <dgm:pt modelId="{A4B934D4-7FA8-4728-8F43-234723ACC77F}" type="pres">
      <dgm:prSet presAssocID="{3B818EC9-8E18-4A0A-99B0-B7D37D4FEBBE}" presName="conn2-1" presStyleLbl="parChTrans1D3" presStyleIdx="1" presStyleCnt="2"/>
      <dgm:spPr/>
      <dgm:t>
        <a:bodyPr/>
        <a:lstStyle/>
        <a:p>
          <a:endParaRPr lang="cs-CZ"/>
        </a:p>
      </dgm:t>
    </dgm:pt>
    <dgm:pt modelId="{82240AC6-CD79-4CE5-B73D-934E8E74B7B9}" type="pres">
      <dgm:prSet presAssocID="{3B818EC9-8E18-4A0A-99B0-B7D37D4FEBBE}" presName="connTx" presStyleLbl="parChTrans1D3" presStyleIdx="1" presStyleCnt="2"/>
      <dgm:spPr/>
      <dgm:t>
        <a:bodyPr/>
        <a:lstStyle/>
        <a:p>
          <a:endParaRPr lang="cs-CZ"/>
        </a:p>
      </dgm:t>
    </dgm:pt>
    <dgm:pt modelId="{23DC8838-3713-4500-9EE5-30BDFCAF1447}" type="pres">
      <dgm:prSet presAssocID="{23A2BED3-31DF-4CB6-B2C7-29C075F8AD64}" presName="root2" presStyleCnt="0"/>
      <dgm:spPr/>
    </dgm:pt>
    <dgm:pt modelId="{7A4068CB-0AB6-4417-817D-C6230AFAEBFC}" type="pres">
      <dgm:prSet presAssocID="{23A2BED3-31DF-4CB6-B2C7-29C075F8AD64}" presName="LevelTwoTextNode" presStyleLbl="node3" presStyleIdx="1" presStyleCnt="2">
        <dgm:presLayoutVars>
          <dgm:chPref val="3"/>
        </dgm:presLayoutVars>
      </dgm:prSet>
      <dgm:spPr/>
      <dgm:t>
        <a:bodyPr/>
        <a:lstStyle/>
        <a:p>
          <a:endParaRPr lang="cs-CZ"/>
        </a:p>
      </dgm:t>
    </dgm:pt>
    <dgm:pt modelId="{8778A8A8-B8CF-4968-AD80-426CA3D92A02}" type="pres">
      <dgm:prSet presAssocID="{23A2BED3-31DF-4CB6-B2C7-29C075F8AD64}" presName="level3hierChild" presStyleCnt="0"/>
      <dgm:spPr/>
    </dgm:pt>
  </dgm:ptLst>
  <dgm:cxnLst>
    <dgm:cxn modelId="{88E266B9-7FC7-477F-81EF-50DB977585AB}" srcId="{992251CC-0369-49D2-8675-FD2DF87C4648}" destId="{49267828-103A-4AC4-AA68-9F7DC2EA4D4D}" srcOrd="0" destOrd="0" parTransId="{229CF876-1C52-4740-8EE0-98599B5BB9FF}" sibTransId="{3DDF4F43-A12A-4601-B7F3-3A62F307DBE3}"/>
    <dgm:cxn modelId="{F5777EB5-CDEB-4F7F-80CC-FC56D12262B1}" type="presOf" srcId="{AF2829B8-5B32-4DFE-BFE7-44CAED9E002B}" destId="{FD7277F1-BC2B-4353-9396-D4BAFEB885F0}" srcOrd="1" destOrd="0" presId="urn:microsoft.com/office/officeart/2005/8/layout/hierarchy2"/>
    <dgm:cxn modelId="{A50270EF-A685-456A-B70C-DB3CA44CF63A}" type="presOf" srcId="{AF2829B8-5B32-4DFE-BFE7-44CAED9E002B}" destId="{85E35B00-4857-4325-8C9C-AE3243F6D7B0}" srcOrd="0" destOrd="0" presId="urn:microsoft.com/office/officeart/2005/8/layout/hierarchy2"/>
    <dgm:cxn modelId="{069BD8CD-9401-4761-9076-CF6001DBA970}" type="presOf" srcId="{D45AB527-1F68-437B-8490-A01159375B9C}" destId="{F45CBF3B-A8F0-4C64-A341-2AF4300D1053}" srcOrd="1" destOrd="0" presId="urn:microsoft.com/office/officeart/2005/8/layout/hierarchy2"/>
    <dgm:cxn modelId="{5FB0DEBE-128C-4E5C-A350-51747FEF2EE4}" type="presOf" srcId="{D45AB527-1F68-437B-8490-A01159375B9C}" destId="{FD3FD6F1-064C-4FEF-BC76-CA0FDEAD05E8}" srcOrd="0" destOrd="0" presId="urn:microsoft.com/office/officeart/2005/8/layout/hierarchy2"/>
    <dgm:cxn modelId="{B7144DEC-9B80-41FF-88F1-4EA1E0ACAAAB}" type="presOf" srcId="{9C8A5DAB-64DB-4992-AEE5-51E205815C25}" destId="{6D715BC2-89F0-4FC1-BA79-51386AA9DDF0}" srcOrd="0" destOrd="0" presId="urn:microsoft.com/office/officeart/2005/8/layout/hierarchy2"/>
    <dgm:cxn modelId="{EB27B8A2-061F-493D-8DE0-E3CC828FFB78}" type="presOf" srcId="{05578608-779C-4331-A1A9-7FC9EF32EBEF}" destId="{6697E5FB-060D-4B10-B3DF-84088184A54B}" srcOrd="0" destOrd="0" presId="urn:microsoft.com/office/officeart/2005/8/layout/hierarchy2"/>
    <dgm:cxn modelId="{E61E767B-7880-4260-A51E-CDCE3A5EC185}" type="presOf" srcId="{3BC57A64-4B86-4E70-9C0D-6671A9643E3A}" destId="{20D6243C-D898-4E5E-938A-ECC9847F31FB}" srcOrd="0" destOrd="0" presId="urn:microsoft.com/office/officeart/2005/8/layout/hierarchy2"/>
    <dgm:cxn modelId="{F25369B8-4796-4309-9C76-8C3A7672ECC1}" type="presOf" srcId="{A437D49F-D3A7-4792-839F-ACD5BA954455}" destId="{8B42D7BC-88E4-470F-9FF6-76E0B9442D64}" srcOrd="0" destOrd="0" presId="urn:microsoft.com/office/officeart/2005/8/layout/hierarchy2"/>
    <dgm:cxn modelId="{35C4364E-CAA6-4B09-940B-F9BA34CA82B0}" type="presOf" srcId="{40F348EF-3EA9-4062-8814-D3B578E18BA9}" destId="{E49822FC-7625-41CA-8055-D641EA8DC094}" srcOrd="1" destOrd="0" presId="urn:microsoft.com/office/officeart/2005/8/layout/hierarchy2"/>
    <dgm:cxn modelId="{E77EE0C2-0C0C-401E-9B34-43A7614B830A}" type="presOf" srcId="{23A2BED3-31DF-4CB6-B2C7-29C075F8AD64}" destId="{7A4068CB-0AB6-4417-817D-C6230AFAEBFC}" srcOrd="0" destOrd="0" presId="urn:microsoft.com/office/officeart/2005/8/layout/hierarchy2"/>
    <dgm:cxn modelId="{4C85C9D5-DF3C-4DF8-AD73-C5BF70C44D06}" type="presOf" srcId="{28EEC958-50A9-40EC-9EF1-5F804BF3649D}" destId="{1E505D31-9C1A-462F-9F5B-C27E179B1B9C}" srcOrd="1" destOrd="0" presId="urn:microsoft.com/office/officeart/2005/8/layout/hierarchy2"/>
    <dgm:cxn modelId="{9934D6C1-3459-47F8-84A4-48A2077C81A8}" type="presOf" srcId="{49267828-103A-4AC4-AA68-9F7DC2EA4D4D}" destId="{4ED0D3CC-2633-40A2-B8B1-06FFE399F298}" srcOrd="0" destOrd="0" presId="urn:microsoft.com/office/officeart/2005/8/layout/hierarchy2"/>
    <dgm:cxn modelId="{D562F502-26EA-4248-BBCF-B24EF5725858}" type="presOf" srcId="{3B818EC9-8E18-4A0A-99B0-B7D37D4FEBBE}" destId="{82240AC6-CD79-4CE5-B73D-934E8E74B7B9}" srcOrd="1" destOrd="0" presId="urn:microsoft.com/office/officeart/2005/8/layout/hierarchy2"/>
    <dgm:cxn modelId="{18D610A2-F336-4D6C-A789-36B58A1B2885}" type="presOf" srcId="{992251CC-0369-49D2-8675-FD2DF87C4648}" destId="{50878508-9B2A-44A3-A2B8-940CD66A1EC1}" srcOrd="0" destOrd="0" presId="urn:microsoft.com/office/officeart/2005/8/layout/hierarchy2"/>
    <dgm:cxn modelId="{CD194AEA-CD32-4B55-ADAC-DA1F6FEBE16C}" type="presOf" srcId="{3B818EC9-8E18-4A0A-99B0-B7D37D4FEBBE}" destId="{A4B934D4-7FA8-4728-8F43-234723ACC77F}" srcOrd="0" destOrd="0" presId="urn:microsoft.com/office/officeart/2005/8/layout/hierarchy2"/>
    <dgm:cxn modelId="{EBC1E159-52CD-4DD1-83CA-95D84612CEF6}" type="presOf" srcId="{91373E38-410C-4ACA-AC21-84073ED54D1F}" destId="{6C1D133E-873D-4E0C-A699-CA6B4CECB806}" srcOrd="0" destOrd="0" presId="urn:microsoft.com/office/officeart/2005/8/layout/hierarchy2"/>
    <dgm:cxn modelId="{12CEA681-ABCD-42FF-A688-AFC2F6832F00}" type="presOf" srcId="{91373E38-410C-4ACA-AC21-84073ED54D1F}" destId="{391F50AC-F46B-4BCA-98A1-8FD78A51843F}" srcOrd="1" destOrd="0" presId="urn:microsoft.com/office/officeart/2005/8/layout/hierarchy2"/>
    <dgm:cxn modelId="{A37AE038-0D53-4467-AD2F-B2D9CE5AF73E}" type="presOf" srcId="{EB509F2A-1AB4-49AB-8CFF-1B2D1160D6AB}" destId="{FC5F674E-9C5D-4C44-93BC-D75F7D638221}" srcOrd="0" destOrd="0" presId="urn:microsoft.com/office/officeart/2005/8/layout/hierarchy2"/>
    <dgm:cxn modelId="{F6250481-42EC-4F9D-9DA2-F26EF0E346D4}" srcId="{A437D49F-D3A7-4792-839F-ACD5BA954455}" destId="{05578608-779C-4331-A1A9-7FC9EF32EBEF}" srcOrd="0" destOrd="0" parTransId="{28EEC958-50A9-40EC-9EF1-5F804BF3649D}" sibTransId="{828CA8F5-1894-4D07-8013-C7B0D474067B}"/>
    <dgm:cxn modelId="{F920894F-754A-4334-A8F9-544185FB21D7}" srcId="{49267828-103A-4AC4-AA68-9F7DC2EA4D4D}" destId="{A437D49F-D3A7-4792-839F-ACD5BA954455}" srcOrd="0" destOrd="0" parTransId="{AF2829B8-5B32-4DFE-BFE7-44CAED9E002B}" sibTransId="{E9CDCF92-069C-4386-BFAF-42D3894F473C}"/>
    <dgm:cxn modelId="{4FE5E045-49B6-4BA9-944E-8ECB48D398DA}" srcId="{A437D49F-D3A7-4792-839F-ACD5BA954455}" destId="{23A2BED3-31DF-4CB6-B2C7-29C075F8AD64}" srcOrd="1" destOrd="0" parTransId="{3B818EC9-8E18-4A0A-99B0-B7D37D4FEBBE}" sibTransId="{3EAC8CC2-B8CC-4F60-89A7-925DBEDFBE77}"/>
    <dgm:cxn modelId="{A367BA78-43DA-41AD-9813-F50606160486}" type="presOf" srcId="{28EEC958-50A9-40EC-9EF1-5F804BF3649D}" destId="{0523E8C6-BFFC-4569-BBCA-A9D6762AAB8B}" srcOrd="0" destOrd="0" presId="urn:microsoft.com/office/officeart/2005/8/layout/hierarchy2"/>
    <dgm:cxn modelId="{1C6E78BD-F7EB-4D1C-B256-05663883BF43}" srcId="{05578608-779C-4331-A1A9-7FC9EF32EBEF}" destId="{3BC57A64-4B86-4E70-9C0D-6671A9643E3A}" srcOrd="2" destOrd="0" parTransId="{91373E38-410C-4ACA-AC21-84073ED54D1F}" sibTransId="{770DADBF-6259-42C9-8975-ED71BF348A35}"/>
    <dgm:cxn modelId="{337A8A22-E6B0-4A52-A926-BBA6AB320418}" srcId="{05578608-779C-4331-A1A9-7FC9EF32EBEF}" destId="{EB509F2A-1AB4-49AB-8CFF-1B2D1160D6AB}" srcOrd="0" destOrd="0" parTransId="{40F348EF-3EA9-4062-8814-D3B578E18BA9}" sibTransId="{F1B37433-35CC-4295-A0BA-0B6EFB8A9764}"/>
    <dgm:cxn modelId="{848B1BC8-AF65-431B-956B-3B460C9BFBA3}" type="presOf" srcId="{40F348EF-3EA9-4062-8814-D3B578E18BA9}" destId="{777F5F82-35C7-4F7C-A04B-7260DBB34F97}" srcOrd="0" destOrd="0" presId="urn:microsoft.com/office/officeart/2005/8/layout/hierarchy2"/>
    <dgm:cxn modelId="{891B6532-3C09-4822-8B00-07263F278967}" srcId="{05578608-779C-4331-A1A9-7FC9EF32EBEF}" destId="{9C8A5DAB-64DB-4992-AEE5-51E205815C25}" srcOrd="1" destOrd="0" parTransId="{D45AB527-1F68-437B-8490-A01159375B9C}" sibTransId="{9E2AB36C-4EAD-41BD-BD84-7B0974AD0977}"/>
    <dgm:cxn modelId="{68F50744-FEF6-4ED2-B72C-B2680F0ECB95}" type="presParOf" srcId="{50878508-9B2A-44A3-A2B8-940CD66A1EC1}" destId="{BAD46215-024D-48C7-850D-58BDF728B66B}" srcOrd="0" destOrd="0" presId="urn:microsoft.com/office/officeart/2005/8/layout/hierarchy2"/>
    <dgm:cxn modelId="{1C99F3DC-F92C-4EA7-AE19-4EBAD61510DF}" type="presParOf" srcId="{BAD46215-024D-48C7-850D-58BDF728B66B}" destId="{4ED0D3CC-2633-40A2-B8B1-06FFE399F298}" srcOrd="0" destOrd="0" presId="urn:microsoft.com/office/officeart/2005/8/layout/hierarchy2"/>
    <dgm:cxn modelId="{8E4FE920-7F9C-496B-B2B2-5A304F21B785}" type="presParOf" srcId="{BAD46215-024D-48C7-850D-58BDF728B66B}" destId="{CBF22BDC-3793-4E69-BE05-ECEA5F8DC37F}" srcOrd="1" destOrd="0" presId="urn:microsoft.com/office/officeart/2005/8/layout/hierarchy2"/>
    <dgm:cxn modelId="{4CE856B9-AD5F-4CB3-AE14-D253DD9548EF}" type="presParOf" srcId="{CBF22BDC-3793-4E69-BE05-ECEA5F8DC37F}" destId="{85E35B00-4857-4325-8C9C-AE3243F6D7B0}" srcOrd="0" destOrd="0" presId="urn:microsoft.com/office/officeart/2005/8/layout/hierarchy2"/>
    <dgm:cxn modelId="{676DDCD3-FBEB-4ED8-AE78-429DF7E2744B}" type="presParOf" srcId="{85E35B00-4857-4325-8C9C-AE3243F6D7B0}" destId="{FD7277F1-BC2B-4353-9396-D4BAFEB885F0}" srcOrd="0" destOrd="0" presId="urn:microsoft.com/office/officeart/2005/8/layout/hierarchy2"/>
    <dgm:cxn modelId="{0F4FD1E8-0083-4925-A1EE-535381A77ECF}" type="presParOf" srcId="{CBF22BDC-3793-4E69-BE05-ECEA5F8DC37F}" destId="{8A308AD4-F02D-429A-8DFB-86935B7FAAAB}" srcOrd="1" destOrd="0" presId="urn:microsoft.com/office/officeart/2005/8/layout/hierarchy2"/>
    <dgm:cxn modelId="{BF8257F3-A4B1-475C-BDC6-3B95FF32BF97}" type="presParOf" srcId="{8A308AD4-F02D-429A-8DFB-86935B7FAAAB}" destId="{8B42D7BC-88E4-470F-9FF6-76E0B9442D64}" srcOrd="0" destOrd="0" presId="urn:microsoft.com/office/officeart/2005/8/layout/hierarchy2"/>
    <dgm:cxn modelId="{D550E398-99DB-432F-AEF9-74070D4A9CC3}" type="presParOf" srcId="{8A308AD4-F02D-429A-8DFB-86935B7FAAAB}" destId="{327D834B-A6A0-46F8-92C7-675EFB9D4FDC}" srcOrd="1" destOrd="0" presId="urn:microsoft.com/office/officeart/2005/8/layout/hierarchy2"/>
    <dgm:cxn modelId="{B9C9A851-8177-4ADB-9958-5BB79FFAA966}" type="presParOf" srcId="{327D834B-A6A0-46F8-92C7-675EFB9D4FDC}" destId="{0523E8C6-BFFC-4569-BBCA-A9D6762AAB8B}" srcOrd="0" destOrd="0" presId="urn:microsoft.com/office/officeart/2005/8/layout/hierarchy2"/>
    <dgm:cxn modelId="{1BA65A76-DDCC-4B7B-93BA-B6CB635DEF4B}" type="presParOf" srcId="{0523E8C6-BFFC-4569-BBCA-A9D6762AAB8B}" destId="{1E505D31-9C1A-462F-9F5B-C27E179B1B9C}" srcOrd="0" destOrd="0" presId="urn:microsoft.com/office/officeart/2005/8/layout/hierarchy2"/>
    <dgm:cxn modelId="{B7BDA27C-495C-4BF3-8468-5C1BA18E6129}" type="presParOf" srcId="{327D834B-A6A0-46F8-92C7-675EFB9D4FDC}" destId="{23A46A0B-4B4D-48BF-B54B-966762AB5BFD}" srcOrd="1" destOrd="0" presId="urn:microsoft.com/office/officeart/2005/8/layout/hierarchy2"/>
    <dgm:cxn modelId="{20DC0AA6-BC82-4BC0-8521-8E18D7D38A34}" type="presParOf" srcId="{23A46A0B-4B4D-48BF-B54B-966762AB5BFD}" destId="{6697E5FB-060D-4B10-B3DF-84088184A54B}" srcOrd="0" destOrd="0" presId="urn:microsoft.com/office/officeart/2005/8/layout/hierarchy2"/>
    <dgm:cxn modelId="{BFAF8990-982D-44D4-8969-56596C2D0251}" type="presParOf" srcId="{23A46A0B-4B4D-48BF-B54B-966762AB5BFD}" destId="{034864D1-A653-4A28-A376-FD85CE1B0D16}" srcOrd="1" destOrd="0" presId="urn:microsoft.com/office/officeart/2005/8/layout/hierarchy2"/>
    <dgm:cxn modelId="{8B3F1606-0C38-4824-B909-C9212072573E}" type="presParOf" srcId="{034864D1-A653-4A28-A376-FD85CE1B0D16}" destId="{777F5F82-35C7-4F7C-A04B-7260DBB34F97}" srcOrd="0" destOrd="0" presId="urn:microsoft.com/office/officeart/2005/8/layout/hierarchy2"/>
    <dgm:cxn modelId="{DD20FEBD-2550-4D6D-8770-EA85BB38227A}" type="presParOf" srcId="{777F5F82-35C7-4F7C-A04B-7260DBB34F97}" destId="{E49822FC-7625-41CA-8055-D641EA8DC094}" srcOrd="0" destOrd="0" presId="urn:microsoft.com/office/officeart/2005/8/layout/hierarchy2"/>
    <dgm:cxn modelId="{A3D494EB-6445-49DF-9B32-9937458DA5F5}" type="presParOf" srcId="{034864D1-A653-4A28-A376-FD85CE1B0D16}" destId="{F28DD2D6-D0C0-4E33-AD67-F18D7F8F15D1}" srcOrd="1" destOrd="0" presId="urn:microsoft.com/office/officeart/2005/8/layout/hierarchy2"/>
    <dgm:cxn modelId="{A60CF876-8343-44E2-917A-1CBE7A5217CF}" type="presParOf" srcId="{F28DD2D6-D0C0-4E33-AD67-F18D7F8F15D1}" destId="{FC5F674E-9C5D-4C44-93BC-D75F7D638221}" srcOrd="0" destOrd="0" presId="urn:microsoft.com/office/officeart/2005/8/layout/hierarchy2"/>
    <dgm:cxn modelId="{8F91123E-1E1F-4F8D-92E2-63818C817A4D}" type="presParOf" srcId="{F28DD2D6-D0C0-4E33-AD67-F18D7F8F15D1}" destId="{BF3B8156-FF26-4995-92C8-AE2DF468F79F}" srcOrd="1" destOrd="0" presId="urn:microsoft.com/office/officeart/2005/8/layout/hierarchy2"/>
    <dgm:cxn modelId="{80D5DE0F-AECA-45FE-9273-D62EC90DB491}" type="presParOf" srcId="{034864D1-A653-4A28-A376-FD85CE1B0D16}" destId="{FD3FD6F1-064C-4FEF-BC76-CA0FDEAD05E8}" srcOrd="2" destOrd="0" presId="urn:microsoft.com/office/officeart/2005/8/layout/hierarchy2"/>
    <dgm:cxn modelId="{626BE3BA-EE34-4FC0-B6A9-B329D919F27C}" type="presParOf" srcId="{FD3FD6F1-064C-4FEF-BC76-CA0FDEAD05E8}" destId="{F45CBF3B-A8F0-4C64-A341-2AF4300D1053}" srcOrd="0" destOrd="0" presId="urn:microsoft.com/office/officeart/2005/8/layout/hierarchy2"/>
    <dgm:cxn modelId="{11E9EB90-3597-4881-AAF6-22398EF98E52}" type="presParOf" srcId="{034864D1-A653-4A28-A376-FD85CE1B0D16}" destId="{70EE6D7D-802C-48AD-87EB-FC2F47A5034D}" srcOrd="3" destOrd="0" presId="urn:microsoft.com/office/officeart/2005/8/layout/hierarchy2"/>
    <dgm:cxn modelId="{64D84504-0BAF-4F03-A3D3-38A52E3F7443}" type="presParOf" srcId="{70EE6D7D-802C-48AD-87EB-FC2F47A5034D}" destId="{6D715BC2-89F0-4FC1-BA79-51386AA9DDF0}" srcOrd="0" destOrd="0" presId="urn:microsoft.com/office/officeart/2005/8/layout/hierarchy2"/>
    <dgm:cxn modelId="{2066F020-3AF4-44F9-B680-FB9B2BABC5AD}" type="presParOf" srcId="{70EE6D7D-802C-48AD-87EB-FC2F47A5034D}" destId="{A45ADA3F-93F2-4EBE-9C2E-B8F11055F098}" srcOrd="1" destOrd="0" presId="urn:microsoft.com/office/officeart/2005/8/layout/hierarchy2"/>
    <dgm:cxn modelId="{CB104CF3-5EBC-4374-8305-35C1460CF346}" type="presParOf" srcId="{034864D1-A653-4A28-A376-FD85CE1B0D16}" destId="{6C1D133E-873D-4E0C-A699-CA6B4CECB806}" srcOrd="4" destOrd="0" presId="urn:microsoft.com/office/officeart/2005/8/layout/hierarchy2"/>
    <dgm:cxn modelId="{231D0503-8467-4DDA-BE84-385124F246B8}" type="presParOf" srcId="{6C1D133E-873D-4E0C-A699-CA6B4CECB806}" destId="{391F50AC-F46B-4BCA-98A1-8FD78A51843F}" srcOrd="0" destOrd="0" presId="urn:microsoft.com/office/officeart/2005/8/layout/hierarchy2"/>
    <dgm:cxn modelId="{BFC87874-462C-4217-9C80-CF09CF94355E}" type="presParOf" srcId="{034864D1-A653-4A28-A376-FD85CE1B0D16}" destId="{9A2F1BC6-D9B5-4F28-AAE1-A9ED6339176C}" srcOrd="5" destOrd="0" presId="urn:microsoft.com/office/officeart/2005/8/layout/hierarchy2"/>
    <dgm:cxn modelId="{8F88EA50-592D-48DE-A845-D1B973306388}" type="presParOf" srcId="{9A2F1BC6-D9B5-4F28-AAE1-A9ED6339176C}" destId="{20D6243C-D898-4E5E-938A-ECC9847F31FB}" srcOrd="0" destOrd="0" presId="urn:microsoft.com/office/officeart/2005/8/layout/hierarchy2"/>
    <dgm:cxn modelId="{0581C22A-4456-4EDA-AE0B-FB3254F1C649}" type="presParOf" srcId="{9A2F1BC6-D9B5-4F28-AAE1-A9ED6339176C}" destId="{D6D7BC70-E5DD-4CD0-884C-89A8ECA5FE9C}" srcOrd="1" destOrd="0" presId="urn:microsoft.com/office/officeart/2005/8/layout/hierarchy2"/>
    <dgm:cxn modelId="{9A0B2AE5-613B-44CD-9E74-49FF133A8B52}" type="presParOf" srcId="{327D834B-A6A0-46F8-92C7-675EFB9D4FDC}" destId="{A4B934D4-7FA8-4728-8F43-234723ACC77F}" srcOrd="2" destOrd="0" presId="urn:microsoft.com/office/officeart/2005/8/layout/hierarchy2"/>
    <dgm:cxn modelId="{75A73387-2664-4D25-81F5-413993F492DD}" type="presParOf" srcId="{A4B934D4-7FA8-4728-8F43-234723ACC77F}" destId="{82240AC6-CD79-4CE5-B73D-934E8E74B7B9}" srcOrd="0" destOrd="0" presId="urn:microsoft.com/office/officeart/2005/8/layout/hierarchy2"/>
    <dgm:cxn modelId="{FA4D5CC5-5D03-425E-959F-9F1AE92F4B07}" type="presParOf" srcId="{327D834B-A6A0-46F8-92C7-675EFB9D4FDC}" destId="{23DC8838-3713-4500-9EE5-30BDFCAF1447}" srcOrd="3" destOrd="0" presId="urn:microsoft.com/office/officeart/2005/8/layout/hierarchy2"/>
    <dgm:cxn modelId="{48DF933D-DBED-4DDB-8F9C-6B6DC272E39F}" type="presParOf" srcId="{23DC8838-3713-4500-9EE5-30BDFCAF1447}" destId="{7A4068CB-0AB6-4417-817D-C6230AFAEBFC}" srcOrd="0" destOrd="0" presId="urn:microsoft.com/office/officeart/2005/8/layout/hierarchy2"/>
    <dgm:cxn modelId="{56E932DF-A74A-4A23-9731-3F5047BFBDC3}" type="presParOf" srcId="{23DC8838-3713-4500-9EE5-30BDFCAF1447}" destId="{8778A8A8-B8CF-4968-AD80-426CA3D92A02}" srcOrd="1" destOrd="0" presId="urn:microsoft.com/office/officeart/2005/8/layout/hierarchy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ED0D3CC-2633-40A2-B8B1-06FFE399F298}">
      <dsp:nvSpPr>
        <dsp:cNvPr id="0" name=""/>
        <dsp:cNvSpPr/>
      </dsp:nvSpPr>
      <dsp:spPr>
        <a:xfrm>
          <a:off x="4624" y="2232477"/>
          <a:ext cx="1514894" cy="75744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dirty="0" smtClean="0"/>
            <a:t>mise</a:t>
          </a:r>
          <a:endParaRPr lang="cs-CZ" sz="2400" kern="1200" dirty="0"/>
        </a:p>
      </dsp:txBody>
      <dsp:txXfrm>
        <a:off x="26809" y="2254662"/>
        <a:ext cx="1470524" cy="713077"/>
      </dsp:txXfrm>
    </dsp:sp>
    <dsp:sp modelId="{85E35B00-4857-4325-8C9C-AE3243F6D7B0}">
      <dsp:nvSpPr>
        <dsp:cNvPr id="0" name=""/>
        <dsp:cNvSpPr/>
      </dsp:nvSpPr>
      <dsp:spPr>
        <a:xfrm>
          <a:off x="1519518" y="2595534"/>
          <a:ext cx="605957" cy="31333"/>
        </a:xfrm>
        <a:custGeom>
          <a:avLst/>
          <a:gdLst/>
          <a:ahLst/>
          <a:cxnLst/>
          <a:rect l="0" t="0" r="0" b="0"/>
          <a:pathLst>
            <a:path>
              <a:moveTo>
                <a:pt x="0" y="15666"/>
              </a:moveTo>
              <a:lnTo>
                <a:pt x="605957" y="1566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>
        <a:off x="1807348" y="2596052"/>
        <a:ext cx="30297" cy="30297"/>
      </dsp:txXfrm>
    </dsp:sp>
    <dsp:sp modelId="{8B42D7BC-88E4-470F-9FF6-76E0B9442D64}">
      <dsp:nvSpPr>
        <dsp:cNvPr id="0" name=""/>
        <dsp:cNvSpPr/>
      </dsp:nvSpPr>
      <dsp:spPr>
        <a:xfrm>
          <a:off x="2125476" y="2232477"/>
          <a:ext cx="1514894" cy="75744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dirty="0" smtClean="0"/>
            <a:t>vize</a:t>
          </a:r>
          <a:endParaRPr lang="cs-CZ" sz="2400" kern="1200" dirty="0"/>
        </a:p>
      </dsp:txBody>
      <dsp:txXfrm>
        <a:off x="2147661" y="2254662"/>
        <a:ext cx="1470524" cy="713077"/>
      </dsp:txXfrm>
    </dsp:sp>
    <dsp:sp modelId="{0523E8C6-BFFC-4569-BBCA-A9D6762AAB8B}">
      <dsp:nvSpPr>
        <dsp:cNvPr id="0" name=""/>
        <dsp:cNvSpPr/>
      </dsp:nvSpPr>
      <dsp:spPr>
        <a:xfrm rot="19457599">
          <a:off x="3570230" y="2377768"/>
          <a:ext cx="746239" cy="31333"/>
        </a:xfrm>
        <a:custGeom>
          <a:avLst/>
          <a:gdLst/>
          <a:ahLst/>
          <a:cxnLst/>
          <a:rect l="0" t="0" r="0" b="0"/>
          <a:pathLst>
            <a:path>
              <a:moveTo>
                <a:pt x="0" y="15666"/>
              </a:moveTo>
              <a:lnTo>
                <a:pt x="746239" y="156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>
        <a:off x="3924694" y="2374779"/>
        <a:ext cx="37311" cy="37311"/>
      </dsp:txXfrm>
    </dsp:sp>
    <dsp:sp modelId="{6697E5FB-060D-4B10-B3DF-84088184A54B}">
      <dsp:nvSpPr>
        <dsp:cNvPr id="0" name=""/>
        <dsp:cNvSpPr/>
      </dsp:nvSpPr>
      <dsp:spPr>
        <a:xfrm>
          <a:off x="4246328" y="1796945"/>
          <a:ext cx="1514894" cy="75744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dirty="0" smtClean="0"/>
            <a:t>Obecný cíl</a:t>
          </a:r>
          <a:endParaRPr lang="cs-CZ" sz="2400" kern="1200" dirty="0"/>
        </a:p>
      </dsp:txBody>
      <dsp:txXfrm>
        <a:off x="4268513" y="1819130"/>
        <a:ext cx="1470524" cy="713077"/>
      </dsp:txXfrm>
    </dsp:sp>
    <dsp:sp modelId="{777F5F82-35C7-4F7C-A04B-7260DBB34F97}">
      <dsp:nvSpPr>
        <dsp:cNvPr id="0" name=""/>
        <dsp:cNvSpPr/>
      </dsp:nvSpPr>
      <dsp:spPr>
        <a:xfrm rot="18289469">
          <a:off x="5533651" y="1724470"/>
          <a:ext cx="1061102" cy="31333"/>
        </a:xfrm>
        <a:custGeom>
          <a:avLst/>
          <a:gdLst/>
          <a:ahLst/>
          <a:cxnLst/>
          <a:rect l="0" t="0" r="0" b="0"/>
          <a:pathLst>
            <a:path>
              <a:moveTo>
                <a:pt x="0" y="15666"/>
              </a:moveTo>
              <a:lnTo>
                <a:pt x="1061102" y="156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>
        <a:off x="6037674" y="1713609"/>
        <a:ext cx="53055" cy="53055"/>
      </dsp:txXfrm>
    </dsp:sp>
    <dsp:sp modelId="{FC5F674E-9C5D-4C44-93BC-D75F7D638221}">
      <dsp:nvSpPr>
        <dsp:cNvPr id="0" name=""/>
        <dsp:cNvSpPr/>
      </dsp:nvSpPr>
      <dsp:spPr>
        <a:xfrm>
          <a:off x="6367181" y="925881"/>
          <a:ext cx="1514894" cy="75744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dirty="0" smtClean="0"/>
            <a:t>konkrétní cíl </a:t>
          </a:r>
          <a:endParaRPr lang="cs-CZ" sz="2400" kern="1200" dirty="0"/>
        </a:p>
      </dsp:txBody>
      <dsp:txXfrm>
        <a:off x="6389366" y="948066"/>
        <a:ext cx="1470524" cy="713077"/>
      </dsp:txXfrm>
    </dsp:sp>
    <dsp:sp modelId="{FD3FD6F1-064C-4FEF-BC76-CA0FDEAD05E8}">
      <dsp:nvSpPr>
        <dsp:cNvPr id="0" name=""/>
        <dsp:cNvSpPr/>
      </dsp:nvSpPr>
      <dsp:spPr>
        <a:xfrm>
          <a:off x="5761223" y="2160002"/>
          <a:ext cx="605957" cy="31333"/>
        </a:xfrm>
        <a:custGeom>
          <a:avLst/>
          <a:gdLst/>
          <a:ahLst/>
          <a:cxnLst/>
          <a:rect l="0" t="0" r="0" b="0"/>
          <a:pathLst>
            <a:path>
              <a:moveTo>
                <a:pt x="0" y="15666"/>
              </a:moveTo>
              <a:lnTo>
                <a:pt x="605957" y="156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>
        <a:off x="6049053" y="2160520"/>
        <a:ext cx="30297" cy="30297"/>
      </dsp:txXfrm>
    </dsp:sp>
    <dsp:sp modelId="{6D715BC2-89F0-4FC1-BA79-51386AA9DDF0}">
      <dsp:nvSpPr>
        <dsp:cNvPr id="0" name=""/>
        <dsp:cNvSpPr/>
      </dsp:nvSpPr>
      <dsp:spPr>
        <a:xfrm>
          <a:off x="6367181" y="1796945"/>
          <a:ext cx="1514894" cy="75744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smtClean="0"/>
            <a:t>konkrétní </a:t>
          </a:r>
          <a:r>
            <a:rPr lang="cs-CZ" sz="2400" kern="1200" dirty="0" smtClean="0"/>
            <a:t>cíl </a:t>
          </a:r>
          <a:endParaRPr lang="cs-CZ" sz="2400" kern="1200" dirty="0"/>
        </a:p>
      </dsp:txBody>
      <dsp:txXfrm>
        <a:off x="6389366" y="1819130"/>
        <a:ext cx="1470524" cy="713077"/>
      </dsp:txXfrm>
    </dsp:sp>
    <dsp:sp modelId="{6C1D133E-873D-4E0C-A699-CA6B4CECB806}">
      <dsp:nvSpPr>
        <dsp:cNvPr id="0" name=""/>
        <dsp:cNvSpPr/>
      </dsp:nvSpPr>
      <dsp:spPr>
        <a:xfrm rot="3310531">
          <a:off x="5533651" y="2595534"/>
          <a:ext cx="1061102" cy="31333"/>
        </a:xfrm>
        <a:custGeom>
          <a:avLst/>
          <a:gdLst/>
          <a:ahLst/>
          <a:cxnLst/>
          <a:rect l="0" t="0" r="0" b="0"/>
          <a:pathLst>
            <a:path>
              <a:moveTo>
                <a:pt x="0" y="15666"/>
              </a:moveTo>
              <a:lnTo>
                <a:pt x="1061102" y="156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>
        <a:off x="6037674" y="2584673"/>
        <a:ext cx="53055" cy="53055"/>
      </dsp:txXfrm>
    </dsp:sp>
    <dsp:sp modelId="{20D6243C-D898-4E5E-938A-ECC9847F31FB}">
      <dsp:nvSpPr>
        <dsp:cNvPr id="0" name=""/>
        <dsp:cNvSpPr/>
      </dsp:nvSpPr>
      <dsp:spPr>
        <a:xfrm>
          <a:off x="6367181" y="2668009"/>
          <a:ext cx="1514894" cy="75744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smtClean="0"/>
            <a:t>konkrétní </a:t>
          </a:r>
          <a:r>
            <a:rPr lang="cs-CZ" sz="2400" kern="1200" dirty="0" smtClean="0"/>
            <a:t>cíl </a:t>
          </a:r>
          <a:endParaRPr lang="cs-CZ" sz="2400" kern="1200" dirty="0"/>
        </a:p>
      </dsp:txBody>
      <dsp:txXfrm>
        <a:off x="6389366" y="2690194"/>
        <a:ext cx="1470524" cy="713077"/>
      </dsp:txXfrm>
    </dsp:sp>
    <dsp:sp modelId="{A4B934D4-7FA8-4728-8F43-234723ACC77F}">
      <dsp:nvSpPr>
        <dsp:cNvPr id="0" name=""/>
        <dsp:cNvSpPr/>
      </dsp:nvSpPr>
      <dsp:spPr>
        <a:xfrm rot="2142401">
          <a:off x="3570230" y="2813300"/>
          <a:ext cx="746239" cy="31333"/>
        </a:xfrm>
        <a:custGeom>
          <a:avLst/>
          <a:gdLst/>
          <a:ahLst/>
          <a:cxnLst/>
          <a:rect l="0" t="0" r="0" b="0"/>
          <a:pathLst>
            <a:path>
              <a:moveTo>
                <a:pt x="0" y="15666"/>
              </a:moveTo>
              <a:lnTo>
                <a:pt x="746239" y="1566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cs-CZ" sz="500" kern="1200"/>
        </a:p>
      </dsp:txBody>
      <dsp:txXfrm>
        <a:off x="3924694" y="2810311"/>
        <a:ext cx="37311" cy="37311"/>
      </dsp:txXfrm>
    </dsp:sp>
    <dsp:sp modelId="{7A4068CB-0AB6-4417-817D-C6230AFAEBFC}">
      <dsp:nvSpPr>
        <dsp:cNvPr id="0" name=""/>
        <dsp:cNvSpPr/>
      </dsp:nvSpPr>
      <dsp:spPr>
        <a:xfrm>
          <a:off x="4246328" y="2668009"/>
          <a:ext cx="1514894" cy="757447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400" kern="1200" dirty="0" smtClean="0"/>
            <a:t>Obecný cíl</a:t>
          </a:r>
          <a:endParaRPr lang="cs-CZ" sz="2400" kern="1200" dirty="0"/>
        </a:p>
      </dsp:txBody>
      <dsp:txXfrm>
        <a:off x="4268513" y="2690194"/>
        <a:ext cx="1470524" cy="71307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F1AB42-2158-4950-A93A-35C0CCE8D231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E1C73D7-E0DD-4033-A515-DAAEE952CC7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161321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 smtClean="0"/>
              <a:t>ministerstvo práce a sociálních</a:t>
            </a:r>
            <a:r>
              <a:rPr lang="cs-CZ" baseline="0" dirty="0" smtClean="0"/>
              <a:t> věcí, ministerstvo průmyslu a obchodu, ministerstvo pro místní rozvoj, ministerstvo zdravotnictví </a:t>
            </a:r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298D12-E63F-4AB0-A9B3-AD407710715D}" type="slidenum">
              <a:rPr lang="cs-CZ" smtClean="0"/>
              <a:t>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318517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můžete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626997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088539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330537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373175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356580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074678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437606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457037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33486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260438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52854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21E2B6-7CAD-4D6A-9500-90A1A87AF7F0}" type="datetimeFigureOut">
              <a:rPr lang="cs-CZ" smtClean="0"/>
              <a:t>27.03.2023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EE287C-E99C-43EB-A84C-3A7A8F4AB7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9038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nuov.cz/ae/riloha-c-3-mise-skoly" TargetMode="External"/><Relationship Id="rId2" Type="http://schemas.openxmlformats.org/officeDocument/2006/relationships/hyperlink" Target="http://www.nuov.cz/ae/priloha-c-2-vize-skoly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www.nuov.cz/ae/priloha-c-4-cile-skoly" TargetMode="External"/><Relationship Id="rId4" Type="http://schemas.openxmlformats.org/officeDocument/2006/relationships/hyperlink" Target="https://www.nuov.cz/ae/priloha-c-1-charakteristika-skoly" TargetMode="Externa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msmt.cz/vzdelavani/skolstvi-v-cr/strategie-2030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sz="4400" b="1" dirty="0" smtClean="0"/>
              <a:t>MISE, VIZE, CÍL </a:t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ŘÍZENÍ A SPRÁVA MATEŘSKÝCH ŠKOL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3744847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Realizace vize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152650" y="1825625"/>
          <a:ext cx="78867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5310110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Příklady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VIZE ŠKOLY </a:t>
            </a:r>
            <a:r>
              <a:rPr lang="cs-CZ" dirty="0" smtClean="0">
                <a:hlinkClick r:id="rId2"/>
              </a:rPr>
              <a:t>http</a:t>
            </a:r>
            <a:r>
              <a:rPr lang="cs-CZ" dirty="0">
                <a:hlinkClick r:id="rId2"/>
              </a:rPr>
              <a:t>://www.nuov.cz/ae/priloha-c-2-vize-skoly</a:t>
            </a:r>
            <a:endParaRPr lang="cs-CZ" dirty="0"/>
          </a:p>
          <a:p>
            <a:r>
              <a:rPr lang="cs-CZ" dirty="0"/>
              <a:t>MISE ŠKOLY </a:t>
            </a:r>
            <a:r>
              <a:rPr lang="cs-CZ" dirty="0">
                <a:hlinkClick r:id="rId3"/>
              </a:rPr>
              <a:t>https://</a:t>
            </a:r>
            <a:r>
              <a:rPr lang="cs-CZ" dirty="0" smtClean="0">
                <a:hlinkClick r:id="rId3"/>
              </a:rPr>
              <a:t>www.nuov.cz/ae/riloha-c-3-mise-skoly</a:t>
            </a:r>
            <a:r>
              <a:rPr lang="cs-CZ" dirty="0" smtClean="0"/>
              <a:t> </a:t>
            </a:r>
            <a:endParaRPr lang="cs-CZ" dirty="0"/>
          </a:p>
          <a:p>
            <a:r>
              <a:rPr lang="cs-CZ" dirty="0" smtClean="0"/>
              <a:t>CHARAKTERISTIKA </a:t>
            </a:r>
            <a:r>
              <a:rPr lang="cs-CZ" dirty="0"/>
              <a:t>ŠKOLY </a:t>
            </a:r>
            <a:r>
              <a:rPr lang="cs-CZ" dirty="0">
                <a:hlinkClick r:id="rId4"/>
              </a:rPr>
              <a:t>https://</a:t>
            </a:r>
            <a:r>
              <a:rPr lang="cs-CZ" dirty="0" smtClean="0">
                <a:hlinkClick r:id="rId4"/>
              </a:rPr>
              <a:t>www.nuov.cz/ae/priloha-c-1-charakteristika-skoly</a:t>
            </a:r>
            <a:endParaRPr lang="cs-CZ" dirty="0" smtClean="0"/>
          </a:p>
          <a:p>
            <a:r>
              <a:rPr lang="cs-CZ" dirty="0"/>
              <a:t>CÍLE ŠKOLY </a:t>
            </a:r>
            <a:r>
              <a:rPr lang="cs-CZ" dirty="0">
                <a:hlinkClick r:id="rId5"/>
              </a:rPr>
              <a:t>https://</a:t>
            </a:r>
            <a:r>
              <a:rPr lang="cs-CZ" dirty="0" smtClean="0">
                <a:hlinkClick r:id="rId5"/>
              </a:rPr>
              <a:t>www.nuov.cz/ae/priloha-c-4-cile-skoly</a:t>
            </a:r>
            <a:r>
              <a:rPr lang="cs-CZ" dirty="0" smtClean="0"/>
              <a:t>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36810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SWOT analýza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848130"/>
          </a:xfrm>
        </p:spPr>
        <p:txBody>
          <a:bodyPr>
            <a:normAutofit fontScale="55000" lnSpcReduction="20000"/>
          </a:bodyPr>
          <a:lstStyle/>
          <a:p>
            <a:r>
              <a:rPr lang="cs-CZ" dirty="0" smtClean="0"/>
              <a:t>analýza a prognóza</a:t>
            </a:r>
          </a:p>
          <a:p>
            <a:r>
              <a:rPr lang="cs-CZ" dirty="0" smtClean="0"/>
              <a:t>analýza silných a slabých stránek</a:t>
            </a:r>
          </a:p>
          <a:p>
            <a:r>
              <a:rPr lang="cs-CZ" dirty="0" smtClean="0"/>
              <a:t>formulace specifických předností</a:t>
            </a:r>
          </a:p>
          <a:p>
            <a:r>
              <a:rPr lang="cs-CZ" dirty="0" smtClean="0"/>
              <a:t>stanovení vize</a:t>
            </a:r>
          </a:p>
          <a:p>
            <a:r>
              <a:rPr lang="cs-CZ" dirty="0" smtClean="0"/>
              <a:t>formulace prioritních cílů</a:t>
            </a:r>
          </a:p>
          <a:p>
            <a:r>
              <a:rPr lang="cs-CZ" dirty="0" smtClean="0"/>
              <a:t>stanovení hlavních strategií</a:t>
            </a:r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b="1" dirty="0"/>
              <a:t>S 	STRENGTHS   	SILNÉ STRÁNKY</a:t>
            </a:r>
            <a:endParaRPr lang="cs-CZ" dirty="0"/>
          </a:p>
          <a:p>
            <a:pPr marL="0" indent="0">
              <a:buNone/>
            </a:pPr>
            <a:r>
              <a:rPr lang="cs-CZ" b="1" dirty="0"/>
              <a:t>W	WEAKNESSES	SLABÉ STRÁNKY</a:t>
            </a:r>
            <a:endParaRPr lang="cs-CZ" dirty="0"/>
          </a:p>
          <a:p>
            <a:pPr marL="0" indent="0">
              <a:buNone/>
            </a:pPr>
            <a:r>
              <a:rPr lang="cs-CZ" b="1" dirty="0"/>
              <a:t>O	OPPORTUNITIES	PŘÍLEŽITOSTI</a:t>
            </a:r>
            <a:endParaRPr lang="cs-CZ" dirty="0"/>
          </a:p>
          <a:p>
            <a:pPr marL="0" indent="0">
              <a:buNone/>
            </a:pPr>
            <a:r>
              <a:rPr lang="cs-CZ" b="1" dirty="0"/>
              <a:t>T	THREATS		</a:t>
            </a:r>
            <a:r>
              <a:rPr lang="cs-CZ" b="1" dirty="0" smtClean="0"/>
              <a:t>HROZBY</a:t>
            </a:r>
          </a:p>
          <a:p>
            <a:pPr marL="0" indent="0">
              <a:buNone/>
            </a:pPr>
            <a:endParaRPr lang="cs-CZ" b="1" dirty="0"/>
          </a:p>
          <a:p>
            <a:pPr marL="0" indent="0">
              <a:buNone/>
            </a:pPr>
            <a:endParaRPr lang="cs-CZ" b="1" dirty="0" smtClean="0"/>
          </a:p>
          <a:p>
            <a:pPr marL="0" indent="0">
              <a:buNone/>
            </a:pPr>
            <a:endParaRPr lang="cs-CZ" b="1" dirty="0"/>
          </a:p>
          <a:p>
            <a:pPr marL="0" indent="0">
              <a:buNone/>
            </a:pPr>
            <a:endParaRPr lang="cs-CZ" b="1" dirty="0"/>
          </a:p>
          <a:p>
            <a:pPr marL="0" indent="0">
              <a:buNone/>
            </a:pPr>
            <a:r>
              <a:rPr lang="cs-CZ" dirty="0"/>
              <a:t>Cílem analýzy je získání informací a podkladů pro strategickou koncepci vlastního rozvoje, získání podkladů pro změnu práce. </a:t>
            </a:r>
          </a:p>
          <a:p>
            <a:pPr marL="0" indent="0">
              <a:buNone/>
            </a:pPr>
            <a:endParaRPr lang="cs-CZ" dirty="0" smtClean="0"/>
          </a:p>
          <a:p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848130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cs-CZ" b="1" dirty="0"/>
              <a:t>OBLASTI, KTERÉ SE NÁS DOTÝKAJÍ:</a:t>
            </a:r>
            <a:endParaRPr lang="cs-CZ" dirty="0"/>
          </a:p>
          <a:p>
            <a:pPr marL="0" indent="0">
              <a:buNone/>
            </a:pPr>
            <a:r>
              <a:rPr lang="cs-CZ" b="1" dirty="0"/>
              <a:t> 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lidské zdroje </a:t>
            </a:r>
          </a:p>
          <a:p>
            <a:pPr marL="0" indent="0">
              <a:buNone/>
            </a:pPr>
            <a:r>
              <a:rPr lang="cs-CZ" dirty="0"/>
              <a:t>materiální zdroje</a:t>
            </a:r>
          </a:p>
          <a:p>
            <a:pPr marL="0" indent="0">
              <a:buNone/>
            </a:pPr>
            <a:r>
              <a:rPr lang="cs-CZ" dirty="0"/>
              <a:t>finanční zdroje</a:t>
            </a:r>
          </a:p>
          <a:p>
            <a:pPr marL="0" indent="0">
              <a:buNone/>
            </a:pPr>
            <a:r>
              <a:rPr lang="cs-CZ" dirty="0"/>
              <a:t>kvalita managementu </a:t>
            </a:r>
          </a:p>
          <a:p>
            <a:pPr marL="0" indent="0">
              <a:buNone/>
            </a:pPr>
            <a:r>
              <a:rPr lang="cs-CZ" dirty="0"/>
              <a:t>strategie školy </a:t>
            </a:r>
          </a:p>
          <a:p>
            <a:pPr marL="0" indent="0">
              <a:buNone/>
            </a:pPr>
            <a:r>
              <a:rPr lang="cs-CZ" dirty="0"/>
              <a:t>historie školy </a:t>
            </a:r>
          </a:p>
          <a:p>
            <a:pPr marL="0" indent="0">
              <a:buNone/>
            </a:pPr>
            <a:r>
              <a:rPr lang="cs-CZ" dirty="0"/>
              <a:t>kultura školy</a:t>
            </a:r>
          </a:p>
          <a:p>
            <a:pPr marL="0" indent="0">
              <a:buNone/>
            </a:pPr>
            <a:r>
              <a:rPr lang="cs-CZ" dirty="0"/>
              <a:t>image školy</a:t>
            </a:r>
          </a:p>
          <a:p>
            <a:endParaRPr lang="cs-CZ" dirty="0"/>
          </a:p>
          <a:p>
            <a:pPr marL="0" indent="0">
              <a:buNone/>
            </a:pPr>
            <a:r>
              <a:rPr lang="cs-CZ" b="1" dirty="0"/>
              <a:t>HLAVNÍ OBLASTI, O KTERÝCH PRAVIDELNĚ PŘEMÝŠLÍME:</a:t>
            </a:r>
            <a:endParaRPr lang="cs-CZ" dirty="0"/>
          </a:p>
          <a:p>
            <a:pPr marL="0" indent="0">
              <a:buNone/>
            </a:pPr>
            <a:r>
              <a:rPr lang="cs-CZ" dirty="0"/>
              <a:t>rodiče </a:t>
            </a:r>
          </a:p>
          <a:p>
            <a:pPr marL="0" indent="0">
              <a:buNone/>
            </a:pPr>
            <a:r>
              <a:rPr lang="cs-CZ" dirty="0"/>
              <a:t>děti</a:t>
            </a:r>
          </a:p>
          <a:p>
            <a:pPr marL="0" indent="0">
              <a:buNone/>
            </a:pPr>
            <a:r>
              <a:rPr lang="cs-CZ" dirty="0"/>
              <a:t>zřizovatel</a:t>
            </a:r>
          </a:p>
          <a:p>
            <a:pPr marL="0" indent="0">
              <a:buNone/>
            </a:pPr>
            <a:r>
              <a:rPr lang="cs-CZ" dirty="0"/>
              <a:t>vzdělávací program</a:t>
            </a:r>
          </a:p>
          <a:p>
            <a:pPr marL="0" indent="0">
              <a:buNone/>
            </a:pPr>
            <a:r>
              <a:rPr lang="cs-CZ" dirty="0"/>
              <a:t>pedagogický proces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926143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Seznam použité literatury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Světlík, J. (2006). </a:t>
            </a:r>
            <a:r>
              <a:rPr lang="cs-CZ" i="1" dirty="0" smtClean="0"/>
              <a:t>Marketingové řízení školy</a:t>
            </a:r>
            <a:r>
              <a:rPr lang="cs-CZ" dirty="0" smtClean="0"/>
              <a:t>. Praha: ASPI. </a:t>
            </a:r>
          </a:p>
          <a:p>
            <a:r>
              <a:rPr lang="cs-CZ" dirty="0" smtClean="0"/>
              <a:t>Eger, L- (2002). </a:t>
            </a:r>
            <a:r>
              <a:rPr lang="cs-CZ" i="1" dirty="0"/>
              <a:t>Strategie rozvoje školy</a:t>
            </a:r>
            <a:r>
              <a:rPr lang="cs-CZ" dirty="0"/>
              <a:t>. </a:t>
            </a:r>
            <a:r>
              <a:rPr lang="cs-CZ" dirty="0" smtClean="0"/>
              <a:t>Plzeň</a:t>
            </a:r>
            <a:r>
              <a:rPr lang="cs-CZ" dirty="0"/>
              <a:t>: </a:t>
            </a:r>
            <a:r>
              <a:rPr lang="cs-CZ" dirty="0" err="1" smtClean="0"/>
              <a:t>Cechtuma</a:t>
            </a:r>
            <a:r>
              <a:rPr lang="cs-CZ" dirty="0" smtClean="0"/>
              <a:t>.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0604180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Kontrolní otázky/úkoly/náměty a odkazy </a:t>
            </a:r>
            <a:endParaRPr lang="cs-CZ" dirty="0"/>
          </a:p>
        </p:txBody>
      </p:sp>
      <p:sp>
        <p:nvSpPr>
          <p:cNvPr id="7" name="Zástupný symbol pro obsah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i="1" dirty="0" smtClean="0"/>
              <a:t>Prostudujte odkazy uvedené v prezentaci ve vazbě na obsah tématu. 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2300428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sz="4400" b="1" dirty="0" smtClean="0"/>
              <a:t>MISE, VIZE, CÍL </a:t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ŘÍZENÍ A SPRÁVA MATEŘSKÝCH ŠKOL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0525189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>V</a:t>
            </a:r>
            <a:r>
              <a:rPr lang="en-GB" dirty="0" err="1" smtClean="0"/>
              <a:t>ize</a:t>
            </a:r>
            <a:r>
              <a:rPr lang="en-GB" dirty="0"/>
              <a:t>, </a:t>
            </a:r>
            <a:r>
              <a:rPr lang="en-GB" dirty="0" err="1"/>
              <a:t>mise</a:t>
            </a:r>
            <a:r>
              <a:rPr lang="en-GB" dirty="0"/>
              <a:t>, </a:t>
            </a:r>
            <a:r>
              <a:rPr lang="en-GB" dirty="0" err="1" smtClean="0"/>
              <a:t>cíl</a:t>
            </a:r>
            <a:r>
              <a:rPr lang="en-GB" dirty="0" smtClean="0"/>
              <a:t>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en-GB" dirty="0" err="1" smtClean="0"/>
              <a:t>Aplikace</a:t>
            </a:r>
            <a:r>
              <a:rPr lang="en-GB" dirty="0" smtClean="0"/>
              <a:t> </a:t>
            </a:r>
            <a:r>
              <a:rPr lang="en-GB" dirty="0" err="1"/>
              <a:t>na</a:t>
            </a:r>
            <a:r>
              <a:rPr lang="en-GB" dirty="0"/>
              <a:t> </a:t>
            </a:r>
            <a:r>
              <a:rPr lang="en-GB" dirty="0" err="1" smtClean="0"/>
              <a:t>škol</a:t>
            </a:r>
            <a:r>
              <a:rPr lang="cs-CZ" dirty="0" err="1" smtClean="0"/>
              <a:t>ství</a:t>
            </a:r>
            <a:r>
              <a:rPr lang="cs-CZ" dirty="0" smtClean="0"/>
              <a:t> a školy</a:t>
            </a:r>
            <a:r>
              <a:rPr lang="en-GB" dirty="0" smtClean="0"/>
              <a:t> </a:t>
            </a:r>
            <a:r>
              <a:rPr lang="cs-CZ" dirty="0"/>
              <a:t/>
            </a:r>
            <a:br>
              <a:rPr lang="cs-CZ" dirty="0"/>
            </a:b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2667000" y="3602038"/>
            <a:ext cx="6858000" cy="2430272"/>
          </a:xfrm>
        </p:spPr>
        <p:txBody>
          <a:bodyPr>
            <a:normAutofit/>
          </a:bodyPr>
          <a:lstStyle/>
          <a:p>
            <a:r>
              <a:rPr lang="cs-CZ" dirty="0" smtClean="0"/>
              <a:t>Proč existuje školství/školy?</a:t>
            </a:r>
          </a:p>
          <a:p>
            <a:r>
              <a:rPr lang="cs-CZ" dirty="0" smtClean="0"/>
              <a:t>Jaké je současné školství/školy?</a:t>
            </a:r>
          </a:p>
          <a:p>
            <a:r>
              <a:rPr lang="cs-CZ" dirty="0" smtClean="0"/>
              <a:t>Jaké chceme, aby školství/školy v budoucnu byly?</a:t>
            </a:r>
          </a:p>
          <a:p>
            <a:r>
              <a:rPr lang="cs-CZ" dirty="0" smtClean="0"/>
              <a:t>Jak toho dosáhneme? </a:t>
            </a:r>
          </a:p>
          <a:p>
            <a:r>
              <a:rPr lang="cs-CZ" dirty="0" smtClean="0"/>
              <a:t>Jak zjistíme, že jsme toho dosáhli?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832835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STRATEGICKÉ ŘÍZENÍ PODLE CÍLŮ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>
            <a:normAutofit fontScale="92500" lnSpcReduction="10000"/>
          </a:bodyPr>
          <a:lstStyle/>
          <a:p>
            <a:r>
              <a:rPr lang="cs-CZ" dirty="0" smtClean="0"/>
              <a:t>Strategie – určení účelu a poslání organizace, dlouhodobé cíle, určení směrů rozvoje a zdroje potřebné k dosažení stanovených cílů</a:t>
            </a:r>
          </a:p>
          <a:p>
            <a:r>
              <a:rPr lang="cs-CZ" dirty="0" smtClean="0"/>
              <a:t>Strategický management – soubor manažerských rozhodnutí a postupů, které určují dlouhodobý výkon organizace (zahrnuje formulaci, implementaci a hodnocení strategického plánu)</a:t>
            </a:r>
          </a:p>
          <a:p>
            <a:r>
              <a:rPr lang="cs-CZ" dirty="0" smtClean="0"/>
              <a:t>Strategické plánování – proces stanovení a realizace dlouhodobých strategických plánů</a:t>
            </a:r>
          </a:p>
          <a:p>
            <a:r>
              <a:rPr lang="cs-CZ" dirty="0" smtClean="0"/>
              <a:t>STANOVIT VIZE  - CO BUDEME DĚLAT A PRO KOHO TO BUDEME DĚLAT?</a:t>
            </a:r>
          </a:p>
          <a:p>
            <a:r>
              <a:rPr lang="cs-CZ" dirty="0" smtClean="0"/>
              <a:t>JAKÝCH DLOUHODOBÝCH CÍLŮ CHCEME DOSÁHNOUT?</a:t>
            </a:r>
          </a:p>
          <a:p>
            <a:r>
              <a:rPr lang="cs-CZ" dirty="0" smtClean="0"/>
              <a:t>JAK DLOUHO BUDEME ČINNOSTI ŘÍDIT, ABYCHOM DOSÁHLI ZVOLENÝCH CÍLŮ?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183049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 smtClean="0"/>
              <a:t>Je nutné: </a:t>
            </a:r>
          </a:p>
          <a:p>
            <a:pPr>
              <a:buFontTx/>
              <a:buChar char="-"/>
            </a:pPr>
            <a:r>
              <a:rPr lang="cs-CZ" dirty="0" smtClean="0"/>
              <a:t>stanovit </a:t>
            </a:r>
            <a:r>
              <a:rPr lang="cs-CZ" dirty="0"/>
              <a:t>konkrétní cíle (úkoly</a:t>
            </a:r>
            <a:r>
              <a:rPr lang="cs-CZ" dirty="0" smtClean="0"/>
              <a:t>), které </a:t>
            </a:r>
            <a:r>
              <a:rPr lang="cs-CZ" dirty="0"/>
              <a:t>je nutné </a:t>
            </a:r>
            <a:r>
              <a:rPr lang="cs-CZ" dirty="0" smtClean="0"/>
              <a:t>plnit</a:t>
            </a:r>
          </a:p>
          <a:p>
            <a:pPr>
              <a:buFontTx/>
              <a:buChar char="-"/>
            </a:pPr>
            <a:r>
              <a:rPr lang="cs-CZ" dirty="0" smtClean="0"/>
              <a:t>určit odpovědnost </a:t>
            </a:r>
            <a:r>
              <a:rPr lang="cs-CZ" dirty="0"/>
              <a:t>za jejich </a:t>
            </a:r>
            <a:r>
              <a:rPr lang="cs-CZ" dirty="0" smtClean="0"/>
              <a:t>plnění</a:t>
            </a:r>
          </a:p>
          <a:p>
            <a:pPr>
              <a:buFontTx/>
              <a:buChar char="-"/>
            </a:pPr>
            <a:r>
              <a:rPr lang="cs-CZ" dirty="0" smtClean="0"/>
              <a:t>určit termíny </a:t>
            </a:r>
            <a:r>
              <a:rPr lang="cs-CZ" dirty="0"/>
              <a:t>plnění, </a:t>
            </a:r>
            <a:r>
              <a:rPr lang="cs-CZ" dirty="0" smtClean="0"/>
              <a:t>způsoby průběžné </a:t>
            </a:r>
            <a:r>
              <a:rPr lang="cs-CZ" dirty="0"/>
              <a:t>a závěrečné </a:t>
            </a:r>
            <a:r>
              <a:rPr lang="cs-CZ" dirty="0" smtClean="0"/>
              <a:t>kontroly</a:t>
            </a:r>
          </a:p>
          <a:p>
            <a:pPr>
              <a:buFontTx/>
              <a:buChar char="-"/>
            </a:pPr>
            <a:endParaRPr lang="cs-CZ" dirty="0"/>
          </a:p>
          <a:p>
            <a:pPr>
              <a:buFontTx/>
              <a:buChar char="-"/>
            </a:pPr>
            <a:r>
              <a:rPr lang="cs-CZ" dirty="0" smtClean="0"/>
              <a:t>Strategické dokumenty v oblasti řízení školy ? </a:t>
            </a:r>
          </a:p>
          <a:p>
            <a:pPr>
              <a:buFontTx/>
              <a:buChar char="-"/>
            </a:pPr>
            <a:r>
              <a:rPr lang="cs-CZ" dirty="0" smtClean="0"/>
              <a:t>Pojmy: poslání, cíle, strategie, postupy, taktiky, pravidla, programy, rozpočet</a:t>
            </a:r>
          </a:p>
          <a:p>
            <a:pPr>
              <a:buFontTx/>
              <a:buChar char="-"/>
            </a:pPr>
            <a:r>
              <a:rPr lang="cs-CZ" dirty="0" smtClean="0"/>
              <a:t>Strategie 2030+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641609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STRATEGIE 2030+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cs-CZ" dirty="0" smtClean="0">
                <a:hlinkClick r:id="rId2"/>
              </a:rPr>
              <a:t>http://www.msmt.cz/vzdelavani/skolstvi-v-cr/strategie-2030 </a:t>
            </a:r>
            <a:endParaRPr lang="cs-CZ" dirty="0" smtClean="0"/>
          </a:p>
          <a:p>
            <a:endParaRPr lang="cs-CZ" dirty="0"/>
          </a:p>
          <a:p>
            <a:r>
              <a:rPr lang="cs-CZ" b="1" dirty="0" smtClean="0"/>
              <a:t>cílem je definovat </a:t>
            </a:r>
            <a:r>
              <a:rPr lang="cs-CZ" b="1" dirty="0"/>
              <a:t>vizi, priority a cíle vzdělávací politiky v období přesahujícím horizont roku 2030</a:t>
            </a:r>
          </a:p>
          <a:p>
            <a:r>
              <a:rPr lang="cs-CZ" dirty="0" smtClean="0"/>
              <a:t>strategické dokumenty formulují </a:t>
            </a:r>
            <a:r>
              <a:rPr lang="cs-CZ" dirty="0"/>
              <a:t>návrh strategických cílů vzdělávací politiky a hlavních cest a opatření k jejich dosažení </a:t>
            </a:r>
          </a:p>
          <a:p>
            <a:pPr marL="0" indent="0">
              <a:buNone/>
            </a:pPr>
            <a:r>
              <a:rPr lang="cs-CZ" b="1" dirty="0"/>
              <a:t>Vnější východiska: </a:t>
            </a:r>
          </a:p>
          <a:p>
            <a:r>
              <a:rPr lang="cs-CZ" dirty="0"/>
              <a:t>nutnost přizpůsobovat prostředí, ve kterém vzdělávání probíhá a také ke změně vzdělávacího obsahu i způsobu jeho předávání (OECD, 2018, 2019).</a:t>
            </a:r>
          </a:p>
          <a:p>
            <a:pPr marL="0" indent="0">
              <a:buNone/>
            </a:pPr>
            <a:r>
              <a:rPr lang="cs-CZ" b="1" dirty="0"/>
              <a:t>Vnitřní východiska: </a:t>
            </a:r>
          </a:p>
          <a:p>
            <a:r>
              <a:rPr lang="cs-CZ" dirty="0"/>
              <a:t>trendy v ČR - struktura hospodářství, zaměstnanost, sociální struktura, politika a kultura (MŠMT, 2019a) + dosavadní podoba vzdělávací politiky a vzdělávací struktury (ČŠI, 2018; </a:t>
            </a:r>
            <a:r>
              <a:rPr lang="cs-CZ" dirty="0" err="1"/>
              <a:t>EDUin</a:t>
            </a:r>
            <a:r>
              <a:rPr lang="cs-CZ" dirty="0"/>
              <a:t>, 2019; Prokop, Dvořák, 2019; MŠMT 2019a; Stuchlíková, 2018).</a:t>
            </a:r>
          </a:p>
          <a:p>
            <a:r>
              <a:rPr lang="cs-CZ" dirty="0"/>
              <a:t>vysoké míra decentralizace a autonomie systému (ČR nyní 4172 základních škol, které jsou zřizovány 2560 různými zřizovateli)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59849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Obrázek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09060" y="-85062"/>
            <a:ext cx="8941982" cy="6858001"/>
          </a:xfrm>
          <a:prstGeom prst="rect">
            <a:avLst/>
          </a:prstGeom>
        </p:spPr>
      </p:pic>
      <p:sp>
        <p:nvSpPr>
          <p:cNvPr id="3" name="Obdélník 2"/>
          <p:cNvSpPr/>
          <p:nvPr/>
        </p:nvSpPr>
        <p:spPr>
          <a:xfrm>
            <a:off x="1609060" y="2808515"/>
            <a:ext cx="2200940" cy="4419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5" name="Obdélník 4"/>
          <p:cNvSpPr/>
          <p:nvPr/>
        </p:nvSpPr>
        <p:spPr>
          <a:xfrm>
            <a:off x="3624689" y="2808515"/>
            <a:ext cx="2200940" cy="4419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6" name="Obdélník 5"/>
          <p:cNvSpPr/>
          <p:nvPr/>
        </p:nvSpPr>
        <p:spPr>
          <a:xfrm>
            <a:off x="5825629" y="2808515"/>
            <a:ext cx="2200940" cy="4419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7" name="Obdélník 6"/>
          <p:cNvSpPr/>
          <p:nvPr/>
        </p:nvSpPr>
        <p:spPr>
          <a:xfrm>
            <a:off x="8026569" y="2808515"/>
            <a:ext cx="2200940" cy="4419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365118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9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6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" dur="10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5" grpId="0" animBg="1"/>
      <p:bldP spid="6" grpId="0" animBg="1"/>
      <p:bldP spid="7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864242" y="365129"/>
            <a:ext cx="8463516" cy="1325563"/>
          </a:xfrm>
        </p:spPr>
        <p:txBody>
          <a:bodyPr>
            <a:normAutofit fontScale="90000"/>
          </a:bodyPr>
          <a:lstStyle/>
          <a:p>
            <a:r>
              <a:rPr lang="cs-CZ" dirty="0" smtClean="0"/>
              <a:t>Podmínky pro dosažení stanovených cílů</a:t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dlouhodobý horizont</a:t>
            </a:r>
          </a:p>
          <a:p>
            <a:r>
              <a:rPr lang="cs-CZ" dirty="0" smtClean="0"/>
              <a:t>konzistentnost</a:t>
            </a:r>
          </a:p>
          <a:p>
            <a:r>
              <a:rPr lang="cs-CZ" dirty="0" smtClean="0"/>
              <a:t>stavět na tom, co již funguje a existuje </a:t>
            </a:r>
          </a:p>
          <a:p>
            <a:r>
              <a:rPr lang="cs-CZ" dirty="0" smtClean="0"/>
              <a:t>experimenty a pilotáže dříve než plošné zavádění </a:t>
            </a:r>
          </a:p>
          <a:p>
            <a:r>
              <a:rPr lang="cs-CZ" dirty="0" smtClean="0"/>
              <a:t>důraz na implementaci   </a:t>
            </a:r>
          </a:p>
          <a:p>
            <a:r>
              <a:rPr lang="cs-CZ" dirty="0" smtClean="0"/>
              <a:t>jedná se o </a:t>
            </a:r>
            <a:r>
              <a:rPr lang="cs-CZ" dirty="0" err="1" smtClean="0"/>
              <a:t>nadrezortní</a:t>
            </a:r>
            <a:r>
              <a:rPr lang="cs-CZ" dirty="0" smtClean="0"/>
              <a:t> strategii, nutné spolupodílení se kromě MŠMT zejména </a:t>
            </a:r>
            <a:r>
              <a:rPr lang="cs-CZ" dirty="0"/>
              <a:t>MPSV, MPO, MMR, MZ</a:t>
            </a:r>
            <a:r>
              <a:rPr lang="cs-CZ" dirty="0" smtClean="0"/>
              <a:t>)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19472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18615" y="320789"/>
            <a:ext cx="9890079" cy="1325563"/>
          </a:xfrm>
        </p:spPr>
        <p:txBody>
          <a:bodyPr>
            <a:normAutofit/>
          </a:bodyPr>
          <a:lstStyle/>
          <a:p>
            <a:r>
              <a:rPr lang="cs-CZ" dirty="0"/>
              <a:t>MISE - POSLÁNÍ, které koresponduje s vizí</a:t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23081" y="1405719"/>
            <a:ext cx="10727140" cy="5191150"/>
          </a:xfrm>
        </p:spPr>
        <p:txBody>
          <a:bodyPr>
            <a:normAutofit fontScale="85000" lnSpcReduction="20000"/>
          </a:bodyPr>
          <a:lstStyle/>
          <a:p>
            <a:r>
              <a:rPr lang="cs-CZ" b="1" dirty="0" smtClean="0"/>
              <a:t>poslání </a:t>
            </a:r>
            <a:r>
              <a:rPr lang="cs-CZ" dirty="0"/>
              <a:t>obsahuje informace o současném i perspektivním zaměření školy </a:t>
            </a:r>
            <a:r>
              <a:rPr lang="cs-CZ" dirty="0" smtClean="0"/>
              <a:t>přibudování </a:t>
            </a:r>
            <a:r>
              <a:rPr lang="cs-CZ" dirty="0"/>
              <a:t>své jedinečnosti ve střednědobém </a:t>
            </a:r>
            <a:r>
              <a:rPr lang="cs-CZ" dirty="0" smtClean="0"/>
              <a:t>výhledu</a:t>
            </a:r>
          </a:p>
          <a:p>
            <a:r>
              <a:rPr lang="cs-CZ" dirty="0" smtClean="0"/>
              <a:t>úkolem </a:t>
            </a:r>
            <a:r>
              <a:rPr lang="cs-CZ" dirty="0"/>
              <a:t>poslání je sdělit veřejnosti i komunitě školy, jaká specifika </a:t>
            </a:r>
            <a:r>
              <a:rPr lang="cs-CZ" dirty="0" smtClean="0"/>
              <a:t>škola </a:t>
            </a:r>
            <a:r>
              <a:rPr lang="pl-PL" dirty="0" smtClean="0"/>
              <a:t>poskytuje</a:t>
            </a:r>
            <a:r>
              <a:rPr lang="pl-PL" dirty="0"/>
              <a:t>, v čem je </a:t>
            </a:r>
            <a:r>
              <a:rPr lang="pl-PL" dirty="0" smtClean="0"/>
              <a:t>jedinečná </a:t>
            </a:r>
          </a:p>
          <a:p>
            <a:r>
              <a:rPr lang="cs-CZ" dirty="0" smtClean="0"/>
              <a:t>je odpovědí na </a:t>
            </a:r>
            <a:r>
              <a:rPr lang="cs-CZ" dirty="0"/>
              <a:t>otázky: „Kdo jsme?, Proč existujeme?“</a:t>
            </a:r>
          </a:p>
          <a:p>
            <a:r>
              <a:rPr lang="cs-CZ" dirty="0" smtClean="0"/>
              <a:t>je </a:t>
            </a:r>
            <a:r>
              <a:rPr lang="cs-CZ" dirty="0"/>
              <a:t>cílena do přítomnosti, na rozdíl od vize, která směřuje do </a:t>
            </a:r>
            <a:r>
              <a:rPr lang="cs-CZ" dirty="0" smtClean="0"/>
              <a:t>budoucnosti</a:t>
            </a:r>
          </a:p>
          <a:p>
            <a:r>
              <a:rPr lang="cs-CZ" dirty="0" smtClean="0"/>
              <a:t>za </a:t>
            </a:r>
            <a:r>
              <a:rPr lang="cs-CZ" dirty="0"/>
              <a:t>misí se skrývají sdílené hodnoty a dlouhodobé cíle </a:t>
            </a:r>
            <a:r>
              <a:rPr lang="cs-CZ" dirty="0" smtClean="0"/>
              <a:t>školy</a:t>
            </a:r>
            <a:endParaRPr lang="cs-CZ" dirty="0"/>
          </a:p>
          <a:p>
            <a:pPr marL="0" indent="0">
              <a:buNone/>
            </a:pPr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Hlavní komponenty mise: </a:t>
            </a:r>
          </a:p>
          <a:p>
            <a:pPr>
              <a:buFontTx/>
              <a:buChar char="-"/>
            </a:pPr>
            <a:r>
              <a:rPr lang="cs-CZ" dirty="0" smtClean="0"/>
              <a:t>Kdo jsou zákazníci školy</a:t>
            </a:r>
          </a:p>
          <a:p>
            <a:pPr>
              <a:buFontTx/>
              <a:buChar char="-"/>
            </a:pPr>
            <a:r>
              <a:rPr lang="cs-CZ" dirty="0" smtClean="0"/>
              <a:t>Hlavní aktivity školy, hlavní cíl, smysl</a:t>
            </a:r>
          </a:p>
          <a:p>
            <a:pPr>
              <a:buFontTx/>
              <a:buChar char="-"/>
            </a:pPr>
            <a:r>
              <a:rPr lang="cs-CZ" dirty="0" smtClean="0"/>
              <a:t>Určení stavu, kde se škola nachází</a:t>
            </a:r>
          </a:p>
          <a:p>
            <a:pPr>
              <a:buFontTx/>
              <a:buChar char="-"/>
            </a:pPr>
            <a:r>
              <a:rPr lang="cs-CZ" dirty="0" smtClean="0"/>
              <a:t>Filosofie školy (hodnoty a priority)</a:t>
            </a:r>
          </a:p>
          <a:p>
            <a:pPr>
              <a:buFontTx/>
              <a:buChar char="-"/>
            </a:pPr>
            <a:r>
              <a:rPr lang="cs-CZ" dirty="0" smtClean="0"/>
              <a:t>Síla a výhody ve vztahu ke konkurenci (Světlík, 2006)</a:t>
            </a:r>
          </a:p>
          <a:p>
            <a:pPr>
              <a:buFontTx/>
              <a:buChar char="-"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89125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73456" y="278862"/>
            <a:ext cx="10222173" cy="1325563"/>
          </a:xfrm>
        </p:spPr>
        <p:txBody>
          <a:bodyPr/>
          <a:lstStyle/>
          <a:p>
            <a:r>
              <a:rPr lang="cs-CZ" dirty="0" smtClean="0"/>
              <a:t>VIZE „</a:t>
            </a:r>
            <a:r>
              <a:rPr lang="pl-PL" dirty="0" smtClean="0"/>
              <a:t>kdo </a:t>
            </a:r>
            <a:r>
              <a:rPr lang="pl-PL" dirty="0"/>
              <a:t>je organizace, co dělá, kam směřuje a co pro to </a:t>
            </a:r>
            <a:r>
              <a:rPr lang="pl-PL" dirty="0" smtClean="0"/>
              <a:t>dělá”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73457" y="1825625"/>
            <a:ext cx="10222173" cy="4351338"/>
          </a:xfrm>
        </p:spPr>
        <p:txBody>
          <a:bodyPr>
            <a:normAutofit fontScale="77500" lnSpcReduction="20000"/>
          </a:bodyPr>
          <a:lstStyle/>
          <a:p>
            <a:r>
              <a:rPr lang="cs-CZ" dirty="0" smtClean="0"/>
              <a:t>jasně definovaný, realistický a věrohodný obraz toho, čeho chce škola v budoucnosti dosáhnout (Eger, 2002)</a:t>
            </a:r>
          </a:p>
          <a:p>
            <a:r>
              <a:rPr lang="cs-CZ" dirty="0" smtClean="0"/>
              <a:t>s</a:t>
            </a:r>
            <a:r>
              <a:rPr lang="en-US" dirty="0" err="1" smtClean="0"/>
              <a:t>polečný</a:t>
            </a:r>
            <a:r>
              <a:rPr lang="en-US" dirty="0" smtClean="0"/>
              <a:t> </a:t>
            </a:r>
            <a:r>
              <a:rPr lang="en-US" dirty="0" err="1" smtClean="0"/>
              <a:t>cíl</a:t>
            </a:r>
            <a:r>
              <a:rPr lang="cs-CZ" dirty="0" smtClean="0"/>
              <a:t> </a:t>
            </a:r>
            <a:r>
              <a:rPr lang="en-US" dirty="0" err="1" smtClean="0"/>
              <a:t>sloužící</a:t>
            </a:r>
            <a:r>
              <a:rPr lang="en-US" dirty="0" smtClean="0"/>
              <a:t> </a:t>
            </a:r>
            <a:r>
              <a:rPr lang="en-US" dirty="0"/>
              <a:t>pro </a:t>
            </a:r>
            <a:r>
              <a:rPr lang="en-US" dirty="0" err="1"/>
              <a:t>propojení</a:t>
            </a:r>
            <a:r>
              <a:rPr lang="en-US" dirty="0"/>
              <a:t> </a:t>
            </a:r>
            <a:r>
              <a:rPr lang="en-US" dirty="0" err="1"/>
              <a:t>lidí</a:t>
            </a:r>
            <a:r>
              <a:rPr lang="en-US" dirty="0"/>
              <a:t> </a:t>
            </a:r>
            <a:r>
              <a:rPr lang="en-US" dirty="0" err="1" smtClean="0"/>
              <a:t>společný</a:t>
            </a:r>
            <a:r>
              <a:rPr lang="cs-CZ" dirty="0" smtClean="0"/>
              <a:t>m</a:t>
            </a:r>
            <a:r>
              <a:rPr lang="en-US" dirty="0" smtClean="0"/>
              <a:t> </a:t>
            </a:r>
            <a:r>
              <a:rPr lang="en-US" dirty="0"/>
              <a:t>a </a:t>
            </a:r>
            <a:r>
              <a:rPr lang="en-US" dirty="0" err="1" smtClean="0"/>
              <a:t>sdílený</a:t>
            </a:r>
            <a:r>
              <a:rPr lang="cs-CZ" dirty="0" smtClean="0"/>
              <a:t>m</a:t>
            </a:r>
            <a:r>
              <a:rPr lang="en-US" dirty="0" smtClean="0"/>
              <a:t> </a:t>
            </a:r>
            <a:r>
              <a:rPr lang="en-US" dirty="0" err="1" smtClean="0"/>
              <a:t>účel</a:t>
            </a:r>
            <a:r>
              <a:rPr lang="cs-CZ" dirty="0" err="1" smtClean="0"/>
              <a:t>em</a:t>
            </a:r>
            <a:r>
              <a:rPr lang="en-US" dirty="0" smtClean="0"/>
              <a:t> p</a:t>
            </a:r>
            <a:r>
              <a:rPr lang="cs-CZ" dirty="0" err="1" smtClean="0"/>
              <a:t>ráce</a:t>
            </a:r>
            <a:r>
              <a:rPr lang="cs-CZ" dirty="0" smtClean="0"/>
              <a:t>:</a:t>
            </a:r>
            <a:endParaRPr lang="en-US" dirty="0"/>
          </a:p>
          <a:p>
            <a:pPr marL="514350" indent="-514350">
              <a:buFont typeface="+mj-lt"/>
              <a:buAutoNum type="arabicPeriod"/>
            </a:pPr>
            <a:r>
              <a:rPr lang="cs-CZ" dirty="0" err="1" smtClean="0"/>
              <a:t>s</a:t>
            </a:r>
            <a:r>
              <a:rPr lang="en-US" dirty="0" err="1" smtClean="0"/>
              <a:t>chopnost</a:t>
            </a:r>
            <a:r>
              <a:rPr lang="en-US" dirty="0" smtClean="0"/>
              <a:t> </a:t>
            </a:r>
            <a:r>
              <a:rPr lang="en-US" dirty="0" err="1"/>
              <a:t>vedoucích</a:t>
            </a:r>
            <a:r>
              <a:rPr lang="en-US" dirty="0"/>
              <a:t> </a:t>
            </a:r>
            <a:r>
              <a:rPr lang="en-US" dirty="0" err="1"/>
              <a:t>pracovníků</a:t>
            </a:r>
            <a:r>
              <a:rPr lang="en-US" dirty="0"/>
              <a:t> </a:t>
            </a:r>
            <a:r>
              <a:rPr lang="en-US" dirty="0" err="1"/>
              <a:t>vytvořit</a:t>
            </a:r>
            <a:r>
              <a:rPr lang="en-US" dirty="0"/>
              <a:t> </a:t>
            </a:r>
            <a:r>
              <a:rPr lang="en-US" dirty="0" err="1" smtClean="0"/>
              <a:t>celostn</a:t>
            </a:r>
            <a:r>
              <a:rPr lang="cs-CZ" dirty="0" smtClean="0"/>
              <a:t>í</a:t>
            </a:r>
            <a:r>
              <a:rPr lang="en-US" dirty="0" smtClean="0"/>
              <a:t> </a:t>
            </a:r>
            <a:r>
              <a:rPr lang="en-US" dirty="0" err="1"/>
              <a:t>pohled</a:t>
            </a:r>
            <a:r>
              <a:rPr lang="en-US" dirty="0"/>
              <a:t> </a:t>
            </a:r>
            <a:r>
              <a:rPr lang="en-US" dirty="0" err="1"/>
              <a:t>na</a:t>
            </a:r>
            <a:r>
              <a:rPr lang="en-US" dirty="0"/>
              <a:t> </a:t>
            </a:r>
            <a:r>
              <a:rPr lang="en-US" dirty="0" err="1"/>
              <a:t>organizaci</a:t>
            </a:r>
            <a:endParaRPr lang="en-US" dirty="0"/>
          </a:p>
          <a:p>
            <a:pPr marL="514350" indent="-514350">
              <a:buFont typeface="+mj-lt"/>
              <a:buAutoNum type="arabicPeriod"/>
            </a:pPr>
            <a:r>
              <a:rPr lang="cs-CZ" dirty="0" smtClean="0"/>
              <a:t>s</a:t>
            </a:r>
            <a:r>
              <a:rPr lang="en-US" dirty="0" err="1" smtClean="0"/>
              <a:t>chopnost</a:t>
            </a:r>
            <a:r>
              <a:rPr lang="en-US" dirty="0" smtClean="0"/>
              <a:t> </a:t>
            </a:r>
            <a:r>
              <a:rPr lang="en-US" dirty="0" err="1"/>
              <a:t>organizace</a:t>
            </a:r>
            <a:r>
              <a:rPr lang="en-US" dirty="0"/>
              <a:t> </a:t>
            </a:r>
            <a:r>
              <a:rPr lang="en-US" dirty="0" err="1"/>
              <a:t>prostřednictvím</a:t>
            </a:r>
            <a:r>
              <a:rPr lang="en-US" dirty="0"/>
              <a:t> </a:t>
            </a:r>
            <a:r>
              <a:rPr lang="en-US" dirty="0" err="1"/>
              <a:t>svých</a:t>
            </a:r>
            <a:r>
              <a:rPr lang="en-US" dirty="0"/>
              <a:t> </a:t>
            </a:r>
            <a:r>
              <a:rPr lang="en-US" dirty="0" err="1"/>
              <a:t>vedoucích</a:t>
            </a:r>
            <a:r>
              <a:rPr lang="en-US" dirty="0"/>
              <a:t> </a:t>
            </a:r>
            <a:r>
              <a:rPr lang="en-US" dirty="0" err="1"/>
              <a:t>pracovníků</a:t>
            </a:r>
            <a:r>
              <a:rPr lang="en-US" dirty="0"/>
              <a:t> </a:t>
            </a:r>
            <a:r>
              <a:rPr lang="en-US" dirty="0" err="1"/>
              <a:t>vidět</a:t>
            </a:r>
            <a:r>
              <a:rPr lang="en-US" dirty="0"/>
              <a:t>, “</a:t>
            </a:r>
            <a:r>
              <a:rPr lang="en-US" dirty="0" err="1"/>
              <a:t>kam</a:t>
            </a:r>
            <a:r>
              <a:rPr lang="en-US" dirty="0"/>
              <a:t> </a:t>
            </a:r>
            <a:r>
              <a:rPr lang="cs-CZ" dirty="0" smtClean="0"/>
              <a:t>směřuje“</a:t>
            </a:r>
            <a:endParaRPr lang="en-US" dirty="0"/>
          </a:p>
          <a:p>
            <a:endParaRPr lang="cs-CZ" dirty="0" smtClean="0"/>
          </a:p>
          <a:p>
            <a:r>
              <a:rPr lang="cs-CZ" dirty="0" smtClean="0"/>
              <a:t>Rozvojový, strategický cíl školy – součástí strategického řízení a zároveň důležitou součástí fungování každé organizace</a:t>
            </a:r>
          </a:p>
          <a:p>
            <a:r>
              <a:rPr lang="cs-CZ" dirty="0" smtClean="0"/>
              <a:t>Neustálé připomínání toho, čeho chceme dosáhnout</a:t>
            </a:r>
          </a:p>
          <a:p>
            <a:r>
              <a:rPr lang="cs-CZ" dirty="0" smtClean="0"/>
              <a:t>Inspiruje, motivuje a posiluje – i pracovníky (sdílená vize=spoluutváření, ztotožnění) – pozitivní aspekt</a:t>
            </a:r>
          </a:p>
          <a:p>
            <a:r>
              <a:rPr lang="cs-CZ" dirty="0" smtClean="0"/>
              <a:t>Umožňuje funkční kontrolu denní práce školy</a:t>
            </a:r>
          </a:p>
          <a:p>
            <a:endParaRPr lang="cs-CZ" dirty="0" smtClean="0"/>
          </a:p>
          <a:p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2833119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763</Words>
  <Application>Microsoft Office PowerPoint</Application>
  <PresentationFormat>Širokoúhlá obrazovka</PresentationFormat>
  <Paragraphs>119</Paragraphs>
  <Slides>15</Slides>
  <Notes>1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15</vt:i4>
      </vt:variant>
    </vt:vector>
  </HeadingPairs>
  <TitlesOfParts>
    <vt:vector size="19" baseType="lpstr">
      <vt:lpstr>Arial</vt:lpstr>
      <vt:lpstr>Calibri</vt:lpstr>
      <vt:lpstr>Calibri Light</vt:lpstr>
      <vt:lpstr>Motiv Office</vt:lpstr>
      <vt:lpstr>MISE, VIZE, CÍL   ŘÍZENÍ A SPRÁVA MATEŘSKÝCH ŠKOL</vt:lpstr>
      <vt:lpstr>Vize, mise, cíl  Aplikace na školství a školy  </vt:lpstr>
      <vt:lpstr>STRATEGICKÉ ŘÍZENÍ PODLE CÍLŮ</vt:lpstr>
      <vt:lpstr>Prezentace aplikace PowerPoint</vt:lpstr>
      <vt:lpstr>STRATEGIE 2030+</vt:lpstr>
      <vt:lpstr>Prezentace aplikace PowerPoint</vt:lpstr>
      <vt:lpstr>Podmínky pro dosažení stanovených cílů </vt:lpstr>
      <vt:lpstr>MISE - POSLÁNÍ, které koresponduje s vizí </vt:lpstr>
      <vt:lpstr>VIZE „kdo je organizace, co dělá, kam směřuje a co pro to dělá”</vt:lpstr>
      <vt:lpstr>Realizace vize</vt:lpstr>
      <vt:lpstr>Příklady </vt:lpstr>
      <vt:lpstr>SWOT analýza</vt:lpstr>
      <vt:lpstr>Seznam použité literatury</vt:lpstr>
      <vt:lpstr>Kontrolní otázky/úkoly/náměty a odkazy </vt:lpstr>
      <vt:lpstr>MISE, VIZE, CÍL   ŘÍZENÍ A SPRÁVA MATEŘSKÝCH ŠKOL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MISE, VIZE, CÍL   ŘÍZENÍ A SPRÁVA MATEŘSKÝCH ŠKOL</dc:title>
  <dc:creator>Barbora Petrů Puhrová</dc:creator>
  <cp:lastModifiedBy>Barbora Petrů Puhrová</cp:lastModifiedBy>
  <cp:revision>8</cp:revision>
  <dcterms:created xsi:type="dcterms:W3CDTF">2023-03-23T12:15:14Z</dcterms:created>
  <dcterms:modified xsi:type="dcterms:W3CDTF">2023-03-27T18:35:09Z</dcterms:modified>
</cp:coreProperties>
</file>

<file path=docProps/thumbnail.jpeg>
</file>