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24" d="100"/>
          <a:sy n="24" d="100"/>
        </p:scale>
        <p:origin x="209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List_aplikac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List_aplikac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List_aplikace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dirty="0" smtClean="0"/>
              <a:t>Chart</a:t>
            </a:r>
            <a:r>
              <a:rPr lang="cs-CZ" baseline="0" dirty="0" smtClean="0"/>
              <a:t> title</a:t>
            </a:r>
            <a:endParaRPr lang="cs-CZ"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pieChart>
        <c:varyColors val="1"/>
        <c:ser>
          <c:idx val="0"/>
          <c:order val="0"/>
          <c:tx>
            <c:strRef>
              <c:f>List1!$B$1</c:f>
              <c:strCache>
                <c:ptCount val="1"/>
                <c:pt idx="0">
                  <c:v>Prodej</c:v>
                </c:pt>
              </c:strCache>
            </c:strRef>
          </c:tx>
          <c:dPt>
            <c:idx val="0"/>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1-6751-4287-845B-0773B0D77B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51-4287-845B-0773B0D77B39}"/>
              </c:ext>
            </c:extLst>
          </c:dPt>
          <c:dPt>
            <c:idx val="2"/>
            <c:bubble3D val="0"/>
            <c:spPr>
              <a:solidFill>
                <a:srgbClr val="FF5B34"/>
              </a:solidFill>
              <a:ln w="19050">
                <a:solidFill>
                  <a:schemeClr val="lt1"/>
                </a:solidFill>
              </a:ln>
              <a:effectLst/>
            </c:spPr>
            <c:extLst>
              <c:ext xmlns:c16="http://schemas.microsoft.com/office/drawing/2014/chart" uri="{C3380CC4-5D6E-409C-BE32-E72D297353CC}">
                <c16:uniqueId val="{00000005-6751-4287-845B-0773B0D77B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751-4287-845B-0773B0D77B39}"/>
              </c:ext>
            </c:extLst>
          </c:dPt>
          <c:cat>
            <c:numRef>
              <c:f>List1!$A$2:$A$5</c:f>
              <c:numCache>
                <c:formatCode>General</c:formatCode>
                <c:ptCount val="4"/>
                <c:pt idx="0">
                  <c:v>1</c:v>
                </c:pt>
                <c:pt idx="1">
                  <c:v>2</c:v>
                </c:pt>
                <c:pt idx="2">
                  <c:v>3</c:v>
                </c:pt>
                <c:pt idx="3">
                  <c:v>4</c:v>
                </c:pt>
              </c:numCache>
            </c:numRef>
          </c:cat>
          <c:val>
            <c:numRef>
              <c:f>List1!$B$2:$B$5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6751-4287-845B-0773B0D77B3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dirty="0" smtClean="0"/>
              <a:t>Chart title</a:t>
            </a:r>
            <a:endParaRPr lang="cs-CZ"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4.6222677946300111E-2"/>
          <c:y val="0.13378067035653868"/>
          <c:w val="0.95377730624249768"/>
          <c:h val="0.8242121019070956"/>
        </c:manualLayout>
      </c:layout>
      <c:lineChart>
        <c:grouping val="standard"/>
        <c:varyColors val="0"/>
        <c:ser>
          <c:idx val="0"/>
          <c:order val="0"/>
          <c:tx>
            <c:strRef>
              <c:f>List1!$B$1</c:f>
              <c:strCache>
                <c:ptCount val="1"/>
                <c:pt idx="0">
                  <c:v>1</c:v>
                </c:pt>
              </c:strCache>
            </c:strRef>
          </c:tx>
          <c:spPr>
            <a:ln w="28575" cap="rnd">
              <a:solidFill>
                <a:srgbClr val="FFC000"/>
              </a:solidFill>
              <a:round/>
            </a:ln>
            <a:effectLst/>
          </c:spPr>
          <c:marker>
            <c:symbol val="none"/>
          </c:marker>
          <c:cat>
            <c:strRef>
              <c:f>List1!$A$2:$A$5</c:f>
              <c:strCache>
                <c:ptCount val="4"/>
                <c:pt idx="0">
                  <c:v>Category 1</c:v>
                </c:pt>
                <c:pt idx="1">
                  <c:v>Category 2</c:v>
                </c:pt>
                <c:pt idx="2">
                  <c:v>Category3</c:v>
                </c:pt>
                <c:pt idx="3">
                  <c:v>Category 4</c:v>
                </c:pt>
              </c:strCache>
            </c:strRef>
          </c:cat>
          <c:val>
            <c:numRef>
              <c:f>List1!$B$2:$B$5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CE0D-4940-9D2E-A96DF66280C2}"/>
            </c:ext>
          </c:extLst>
        </c:ser>
        <c:ser>
          <c:idx val="1"/>
          <c:order val="1"/>
          <c:tx>
            <c:strRef>
              <c:f>List1!$C$1</c:f>
              <c:strCache>
                <c:ptCount val="1"/>
                <c:pt idx="0">
                  <c:v>2</c:v>
                </c:pt>
              </c:strCache>
            </c:strRef>
          </c:tx>
          <c:spPr>
            <a:ln w="28575" cap="rnd">
              <a:solidFill>
                <a:schemeClr val="accent2"/>
              </a:solidFill>
              <a:round/>
            </a:ln>
            <a:effectLst/>
          </c:spPr>
          <c:marker>
            <c:symbol val="none"/>
          </c:marker>
          <c:cat>
            <c:strRef>
              <c:f>List1!$A$2:$A$5</c:f>
              <c:strCache>
                <c:ptCount val="4"/>
                <c:pt idx="0">
                  <c:v>Category 1</c:v>
                </c:pt>
                <c:pt idx="1">
                  <c:v>Category 2</c:v>
                </c:pt>
                <c:pt idx="2">
                  <c:v>Category3</c:v>
                </c:pt>
                <c:pt idx="3">
                  <c:v>Category 4</c:v>
                </c:pt>
              </c:strCache>
            </c:strRef>
          </c:cat>
          <c:val>
            <c:numRef>
              <c:f>List1!$C$2:$C$5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CE0D-4940-9D2E-A96DF66280C2}"/>
            </c:ext>
          </c:extLst>
        </c:ser>
        <c:ser>
          <c:idx val="2"/>
          <c:order val="2"/>
          <c:tx>
            <c:strRef>
              <c:f>List1!$D$1</c:f>
              <c:strCache>
                <c:ptCount val="1"/>
                <c:pt idx="0">
                  <c:v>3</c:v>
                </c:pt>
              </c:strCache>
            </c:strRef>
          </c:tx>
          <c:spPr>
            <a:ln w="28575" cap="rnd">
              <a:solidFill>
                <a:schemeClr val="accent2">
                  <a:lumMod val="50000"/>
                </a:schemeClr>
              </a:solidFill>
              <a:round/>
            </a:ln>
            <a:effectLst/>
          </c:spPr>
          <c:marker>
            <c:symbol val="none"/>
          </c:marker>
          <c:cat>
            <c:strRef>
              <c:f>List1!$A$2:$A$5</c:f>
              <c:strCache>
                <c:ptCount val="4"/>
                <c:pt idx="0">
                  <c:v>Category 1</c:v>
                </c:pt>
                <c:pt idx="1">
                  <c:v>Category 2</c:v>
                </c:pt>
                <c:pt idx="2">
                  <c:v>Category3</c:v>
                </c:pt>
                <c:pt idx="3">
                  <c:v>Category 4</c:v>
                </c:pt>
              </c:strCache>
            </c:strRef>
          </c:cat>
          <c:val>
            <c:numRef>
              <c:f>List1!$D$2:$D$5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CE0D-4940-9D2E-A96DF66280C2}"/>
            </c:ext>
          </c:extLst>
        </c:ser>
        <c:dLbls>
          <c:showLegendKey val="0"/>
          <c:showVal val="0"/>
          <c:showCatName val="0"/>
          <c:showSerName val="0"/>
          <c:showPercent val="0"/>
          <c:showBubbleSize val="0"/>
        </c:dLbls>
        <c:smooth val="0"/>
        <c:axId val="497046280"/>
        <c:axId val="497050872"/>
      </c:lineChart>
      <c:catAx>
        <c:axId val="497046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97050872"/>
        <c:crosses val="autoZero"/>
        <c:auto val="1"/>
        <c:lblAlgn val="ctr"/>
        <c:lblOffset val="100"/>
        <c:noMultiLvlLbl val="0"/>
      </c:catAx>
      <c:valAx>
        <c:axId val="497050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97046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dirty="0" smtClean="0"/>
              <a:t>Chart title</a:t>
            </a:r>
            <a:endParaRPr lang="cs-CZ"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List1!$B$1</c:f>
              <c:strCache>
                <c:ptCount val="1"/>
                <c:pt idx="0">
                  <c:v>1</c:v>
                </c:pt>
              </c:strCache>
            </c:strRef>
          </c:tx>
          <c:spPr>
            <a:solidFill>
              <a:srgbClr val="FFC000"/>
            </a:solidFill>
            <a:ln>
              <a:noFill/>
            </a:ln>
            <a:effectLst/>
            <a:sp3d/>
          </c:spPr>
          <c:invertIfNegative val="0"/>
          <c:cat>
            <c:strRef>
              <c:f>List1!$A$2:$A$5</c:f>
              <c:strCache>
                <c:ptCount val="4"/>
                <c:pt idx="0">
                  <c:v>Category 1</c:v>
                </c:pt>
                <c:pt idx="1">
                  <c:v>Category 2</c:v>
                </c:pt>
                <c:pt idx="2">
                  <c:v>Category  3</c:v>
                </c:pt>
                <c:pt idx="3">
                  <c:v>Kategorie 4</c:v>
                </c:pt>
              </c:strCache>
            </c:strRef>
          </c:cat>
          <c:val>
            <c:numRef>
              <c:f>List1!$B$2:$B$5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874-4DBA-B729-54D31520DAE8}"/>
            </c:ext>
          </c:extLst>
        </c:ser>
        <c:ser>
          <c:idx val="1"/>
          <c:order val="1"/>
          <c:tx>
            <c:strRef>
              <c:f>List1!$C$1</c:f>
              <c:strCache>
                <c:ptCount val="1"/>
                <c:pt idx="0">
                  <c:v>2</c:v>
                </c:pt>
              </c:strCache>
            </c:strRef>
          </c:tx>
          <c:spPr>
            <a:solidFill>
              <a:schemeClr val="accent2"/>
            </a:solidFill>
            <a:ln>
              <a:noFill/>
            </a:ln>
            <a:effectLst/>
            <a:sp3d/>
          </c:spPr>
          <c:invertIfNegative val="0"/>
          <c:cat>
            <c:strRef>
              <c:f>List1!$A$2:$A$5</c:f>
              <c:strCache>
                <c:ptCount val="4"/>
                <c:pt idx="0">
                  <c:v>Category 1</c:v>
                </c:pt>
                <c:pt idx="1">
                  <c:v>Category 2</c:v>
                </c:pt>
                <c:pt idx="2">
                  <c:v>Category  3</c:v>
                </c:pt>
                <c:pt idx="3">
                  <c:v>Kategorie 4</c:v>
                </c:pt>
              </c:strCache>
            </c:strRef>
          </c:cat>
          <c:val>
            <c:numRef>
              <c:f>List1!$C$2:$C$5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874-4DBA-B729-54D31520DAE8}"/>
            </c:ext>
          </c:extLst>
        </c:ser>
        <c:ser>
          <c:idx val="2"/>
          <c:order val="2"/>
          <c:tx>
            <c:strRef>
              <c:f>List1!$D$1</c:f>
              <c:strCache>
                <c:ptCount val="1"/>
                <c:pt idx="0">
                  <c:v>3</c:v>
                </c:pt>
              </c:strCache>
            </c:strRef>
          </c:tx>
          <c:spPr>
            <a:solidFill>
              <a:schemeClr val="accent2">
                <a:lumMod val="50000"/>
              </a:schemeClr>
            </a:solidFill>
            <a:ln>
              <a:noFill/>
            </a:ln>
            <a:effectLst/>
            <a:sp3d/>
          </c:spPr>
          <c:invertIfNegative val="0"/>
          <c:cat>
            <c:strRef>
              <c:f>List1!$A$2:$A$5</c:f>
              <c:strCache>
                <c:ptCount val="4"/>
                <c:pt idx="0">
                  <c:v>Category 1</c:v>
                </c:pt>
                <c:pt idx="1">
                  <c:v>Category 2</c:v>
                </c:pt>
                <c:pt idx="2">
                  <c:v>Category  3</c:v>
                </c:pt>
                <c:pt idx="3">
                  <c:v>Kategorie 4</c:v>
                </c:pt>
              </c:strCache>
            </c:strRef>
          </c:cat>
          <c:val>
            <c:numRef>
              <c:f>List1!$D$2:$D$5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874-4DBA-B729-54D31520DAE8}"/>
            </c:ext>
          </c:extLst>
        </c:ser>
        <c:dLbls>
          <c:showLegendKey val="0"/>
          <c:showVal val="0"/>
          <c:showCatName val="0"/>
          <c:showSerName val="0"/>
          <c:showPercent val="0"/>
          <c:showBubbleSize val="0"/>
        </c:dLbls>
        <c:gapWidth val="150"/>
        <c:shape val="box"/>
        <c:axId val="514918888"/>
        <c:axId val="514919544"/>
        <c:axId val="403500456"/>
      </c:bar3DChart>
      <c:catAx>
        <c:axId val="5149188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514919544"/>
        <c:crosses val="autoZero"/>
        <c:auto val="1"/>
        <c:lblAlgn val="ctr"/>
        <c:lblOffset val="100"/>
        <c:noMultiLvlLbl val="0"/>
      </c:catAx>
      <c:valAx>
        <c:axId val="514919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514918888"/>
        <c:crosses val="autoZero"/>
        <c:crossBetween val="between"/>
      </c:valAx>
      <c:serAx>
        <c:axId val="403500456"/>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514919544"/>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cs-CZ" smtClean="0"/>
              <a:t>Kliknutím lze upravit styl.</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6BB2FA46-8FA5-482B-99BB-D65F161A6DB0}" type="datetimeFigureOut">
              <a:rPr lang="cs-CZ" smtClean="0"/>
              <a:t>06.06.2024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BF9BA-F29F-45AC-9176-F70880A3C0BE}" type="slidenum">
              <a:rPr lang="cs-CZ" smtClean="0"/>
              <a:t>‹#›</a:t>
            </a:fld>
            <a:endParaRPr lang="cs-CZ"/>
          </a:p>
        </p:txBody>
      </p:sp>
    </p:spTree>
    <p:extLst>
      <p:ext uri="{BB962C8B-B14F-4D97-AF65-F5344CB8AC3E}">
        <p14:creationId xmlns:p14="http://schemas.microsoft.com/office/powerpoint/2010/main" val="40810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BB2FA46-8FA5-482B-99BB-D65F161A6DB0}" type="datetimeFigureOut">
              <a:rPr lang="cs-CZ" smtClean="0"/>
              <a:t>06.06.2024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BF9BA-F29F-45AC-9176-F70880A3C0BE}" type="slidenum">
              <a:rPr lang="cs-CZ" smtClean="0"/>
              <a:t>‹#›</a:t>
            </a:fld>
            <a:endParaRPr lang="cs-CZ"/>
          </a:p>
        </p:txBody>
      </p:sp>
    </p:spTree>
    <p:extLst>
      <p:ext uri="{BB962C8B-B14F-4D97-AF65-F5344CB8AC3E}">
        <p14:creationId xmlns:p14="http://schemas.microsoft.com/office/powerpoint/2010/main" val="318025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BB2FA46-8FA5-482B-99BB-D65F161A6DB0}" type="datetimeFigureOut">
              <a:rPr lang="cs-CZ" smtClean="0"/>
              <a:t>06.06.2024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BF9BA-F29F-45AC-9176-F70880A3C0BE}" type="slidenum">
              <a:rPr lang="cs-CZ" smtClean="0"/>
              <a:t>‹#›</a:t>
            </a:fld>
            <a:endParaRPr lang="cs-CZ"/>
          </a:p>
        </p:txBody>
      </p:sp>
    </p:spTree>
    <p:extLst>
      <p:ext uri="{BB962C8B-B14F-4D97-AF65-F5344CB8AC3E}">
        <p14:creationId xmlns:p14="http://schemas.microsoft.com/office/powerpoint/2010/main" val="366782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BB2FA46-8FA5-482B-99BB-D65F161A6DB0}" type="datetimeFigureOut">
              <a:rPr lang="cs-CZ" smtClean="0"/>
              <a:t>06.06.2024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BF9BA-F29F-45AC-9176-F70880A3C0BE}" type="slidenum">
              <a:rPr lang="cs-CZ" smtClean="0"/>
              <a:t>‹#›</a:t>
            </a:fld>
            <a:endParaRPr lang="cs-CZ"/>
          </a:p>
        </p:txBody>
      </p:sp>
    </p:spTree>
    <p:extLst>
      <p:ext uri="{BB962C8B-B14F-4D97-AF65-F5344CB8AC3E}">
        <p14:creationId xmlns:p14="http://schemas.microsoft.com/office/powerpoint/2010/main" val="325037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cs-CZ" smtClean="0"/>
              <a:t>Kliknutím lze upravit styl.</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6BB2FA46-8FA5-482B-99BB-D65F161A6DB0}" type="datetimeFigureOut">
              <a:rPr lang="cs-CZ" smtClean="0"/>
              <a:t>06.06.2024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BF9BA-F29F-45AC-9176-F70880A3C0BE}" type="slidenum">
              <a:rPr lang="cs-CZ" smtClean="0"/>
              <a:t>‹#›</a:t>
            </a:fld>
            <a:endParaRPr lang="cs-CZ"/>
          </a:p>
        </p:txBody>
      </p:sp>
    </p:spTree>
    <p:extLst>
      <p:ext uri="{BB962C8B-B14F-4D97-AF65-F5344CB8AC3E}">
        <p14:creationId xmlns:p14="http://schemas.microsoft.com/office/powerpoint/2010/main" val="216118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6BB2FA46-8FA5-482B-99BB-D65F161A6DB0}" type="datetimeFigureOut">
              <a:rPr lang="cs-CZ" smtClean="0"/>
              <a:t>06.06.2024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E3BF9BA-F29F-45AC-9176-F70880A3C0BE}" type="slidenum">
              <a:rPr lang="cs-CZ" smtClean="0"/>
              <a:t>‹#›</a:t>
            </a:fld>
            <a:endParaRPr lang="cs-CZ"/>
          </a:p>
        </p:txBody>
      </p:sp>
    </p:spTree>
    <p:extLst>
      <p:ext uri="{BB962C8B-B14F-4D97-AF65-F5344CB8AC3E}">
        <p14:creationId xmlns:p14="http://schemas.microsoft.com/office/powerpoint/2010/main" val="263115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cs-CZ" smtClean="0"/>
              <a:t>Upravte styly předlohy textu.</a:t>
            </a:r>
          </a:p>
        </p:txBody>
      </p:sp>
      <p:sp>
        <p:nvSpPr>
          <p:cNvPr id="4" name="Content Placeholder 3"/>
          <p:cNvSpPr>
            <a:spLocks noGrp="1"/>
          </p:cNvSpPr>
          <p:nvPr>
            <p:ph sz="half" idx="2"/>
          </p:nvPr>
        </p:nvSpPr>
        <p:spPr>
          <a:xfrm>
            <a:off x="1472912" y="11058863"/>
            <a:ext cx="9046274" cy="16265921"/>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cs-CZ" smtClean="0"/>
              <a:t>Upravte styly předlohy textu.</a:t>
            </a:r>
          </a:p>
        </p:txBody>
      </p:sp>
      <p:sp>
        <p:nvSpPr>
          <p:cNvPr id="6" name="Content Placeholder 5"/>
          <p:cNvSpPr>
            <a:spLocks noGrp="1"/>
          </p:cNvSpPr>
          <p:nvPr>
            <p:ph sz="quarter" idx="4"/>
          </p:nvPr>
        </p:nvSpPr>
        <p:spPr>
          <a:xfrm>
            <a:off x="10825461" y="11058863"/>
            <a:ext cx="9090826" cy="16265921"/>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6BB2FA46-8FA5-482B-99BB-D65F161A6DB0}" type="datetimeFigureOut">
              <a:rPr lang="cs-CZ" smtClean="0"/>
              <a:t>06.06.2024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E3BF9BA-F29F-45AC-9176-F70880A3C0BE}" type="slidenum">
              <a:rPr lang="cs-CZ" smtClean="0"/>
              <a:t>‹#›</a:t>
            </a:fld>
            <a:endParaRPr lang="cs-CZ"/>
          </a:p>
        </p:txBody>
      </p:sp>
    </p:spTree>
    <p:extLst>
      <p:ext uri="{BB962C8B-B14F-4D97-AF65-F5344CB8AC3E}">
        <p14:creationId xmlns:p14="http://schemas.microsoft.com/office/powerpoint/2010/main" val="75757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6BB2FA46-8FA5-482B-99BB-D65F161A6DB0}" type="datetimeFigureOut">
              <a:rPr lang="cs-CZ" smtClean="0"/>
              <a:t>06.06.2024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E3BF9BA-F29F-45AC-9176-F70880A3C0BE}" type="slidenum">
              <a:rPr lang="cs-CZ" smtClean="0"/>
              <a:t>‹#›</a:t>
            </a:fld>
            <a:endParaRPr lang="cs-CZ"/>
          </a:p>
        </p:txBody>
      </p:sp>
    </p:spTree>
    <p:extLst>
      <p:ext uri="{BB962C8B-B14F-4D97-AF65-F5344CB8AC3E}">
        <p14:creationId xmlns:p14="http://schemas.microsoft.com/office/powerpoint/2010/main" val="60774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2FA46-8FA5-482B-99BB-D65F161A6DB0}" type="datetimeFigureOut">
              <a:rPr lang="cs-CZ" smtClean="0"/>
              <a:t>06.06.2024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E3BF9BA-F29F-45AC-9176-F70880A3C0BE}" type="slidenum">
              <a:rPr lang="cs-CZ" smtClean="0"/>
              <a:t>‹#›</a:t>
            </a:fld>
            <a:endParaRPr lang="cs-CZ"/>
          </a:p>
        </p:txBody>
      </p:sp>
    </p:spTree>
    <p:extLst>
      <p:ext uri="{BB962C8B-B14F-4D97-AF65-F5344CB8AC3E}">
        <p14:creationId xmlns:p14="http://schemas.microsoft.com/office/powerpoint/2010/main" val="225621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cs-CZ" smtClean="0"/>
              <a:t>Kliknutím lze upravit styl.</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cs-CZ" smtClean="0"/>
              <a:t>Upravte styly předlohy textu.</a:t>
            </a:r>
          </a:p>
        </p:txBody>
      </p:sp>
      <p:sp>
        <p:nvSpPr>
          <p:cNvPr id="5" name="Date Placeholder 4"/>
          <p:cNvSpPr>
            <a:spLocks noGrp="1"/>
          </p:cNvSpPr>
          <p:nvPr>
            <p:ph type="dt" sz="half" idx="10"/>
          </p:nvPr>
        </p:nvSpPr>
        <p:spPr/>
        <p:txBody>
          <a:bodyPr/>
          <a:lstStyle/>
          <a:p>
            <a:fld id="{6BB2FA46-8FA5-482B-99BB-D65F161A6DB0}" type="datetimeFigureOut">
              <a:rPr lang="cs-CZ" smtClean="0"/>
              <a:t>06.06.2024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E3BF9BA-F29F-45AC-9176-F70880A3C0BE}" type="slidenum">
              <a:rPr lang="cs-CZ" smtClean="0"/>
              <a:t>‹#›</a:t>
            </a:fld>
            <a:endParaRPr lang="cs-CZ"/>
          </a:p>
        </p:txBody>
      </p:sp>
    </p:spTree>
    <p:extLst>
      <p:ext uri="{BB962C8B-B14F-4D97-AF65-F5344CB8AC3E}">
        <p14:creationId xmlns:p14="http://schemas.microsoft.com/office/powerpoint/2010/main" val="304606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cs-CZ" smtClean="0"/>
              <a:t>Upravte styly předlohy textu.</a:t>
            </a:r>
          </a:p>
        </p:txBody>
      </p:sp>
      <p:sp>
        <p:nvSpPr>
          <p:cNvPr id="5" name="Date Placeholder 4"/>
          <p:cNvSpPr>
            <a:spLocks noGrp="1"/>
          </p:cNvSpPr>
          <p:nvPr>
            <p:ph type="dt" sz="half" idx="10"/>
          </p:nvPr>
        </p:nvSpPr>
        <p:spPr/>
        <p:txBody>
          <a:bodyPr/>
          <a:lstStyle/>
          <a:p>
            <a:fld id="{6BB2FA46-8FA5-482B-99BB-D65F161A6DB0}" type="datetimeFigureOut">
              <a:rPr lang="cs-CZ" smtClean="0"/>
              <a:t>06.06.2024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E3BF9BA-F29F-45AC-9176-F70880A3C0BE}" type="slidenum">
              <a:rPr lang="cs-CZ" smtClean="0"/>
              <a:t>‹#›</a:t>
            </a:fld>
            <a:endParaRPr lang="cs-CZ"/>
          </a:p>
        </p:txBody>
      </p:sp>
    </p:spTree>
    <p:extLst>
      <p:ext uri="{BB962C8B-B14F-4D97-AF65-F5344CB8AC3E}">
        <p14:creationId xmlns:p14="http://schemas.microsoft.com/office/powerpoint/2010/main" val="206124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6BB2FA46-8FA5-482B-99BB-D65F161A6DB0}" type="datetimeFigureOut">
              <a:rPr lang="cs-CZ" smtClean="0"/>
              <a:t>06.06.2024</a:t>
            </a:fld>
            <a:endParaRPr lang="cs-CZ"/>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BE3BF9BA-F29F-45AC-9176-F70880A3C0BE}" type="slidenum">
              <a:rPr lang="cs-CZ" smtClean="0"/>
              <a:t>‹#›</a:t>
            </a:fld>
            <a:endParaRPr lang="cs-CZ"/>
          </a:p>
        </p:txBody>
      </p:sp>
    </p:spTree>
    <p:extLst>
      <p:ext uri="{BB962C8B-B14F-4D97-AF65-F5344CB8AC3E}">
        <p14:creationId xmlns:p14="http://schemas.microsoft.com/office/powerpoint/2010/main" val="2631539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3000" b="-3000"/>
          </a:stretch>
        </a:blipFill>
        <a:effectLst/>
      </p:bgPr>
    </p:bg>
    <p:spTree>
      <p:nvGrpSpPr>
        <p:cNvPr id="1" name=""/>
        <p:cNvGrpSpPr/>
        <p:nvPr/>
      </p:nvGrpSpPr>
      <p:grpSpPr>
        <a:xfrm>
          <a:off x="0" y="0"/>
          <a:ext cx="0" cy="0"/>
          <a:chOff x="0" y="0"/>
          <a:chExt cx="0" cy="0"/>
        </a:xfrm>
      </p:grpSpPr>
      <p:sp>
        <p:nvSpPr>
          <p:cNvPr id="6" name="Obdélník 5"/>
          <p:cNvSpPr/>
          <p:nvPr/>
        </p:nvSpPr>
        <p:spPr>
          <a:xfrm>
            <a:off x="0" y="1"/>
            <a:ext cx="21383625" cy="2067646"/>
          </a:xfrm>
          <a:prstGeom prst="rect">
            <a:avLst/>
          </a:prstGeom>
          <a:solidFill>
            <a:schemeClr val="bg1">
              <a:alpha val="38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16125" y="336574"/>
            <a:ext cx="6667500" cy="1578525"/>
          </a:xfrm>
          <a:prstGeom prst="rect">
            <a:avLst/>
          </a:prstGeom>
        </p:spPr>
      </p:pic>
      <p:pic>
        <p:nvPicPr>
          <p:cNvPr id="5" name="Picture 4" descr="https://vizual.utb.cz/fhs/fhs-full400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112" y="659609"/>
            <a:ext cx="5449412" cy="932456"/>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2211874" y="3106997"/>
            <a:ext cx="7122526" cy="4708981"/>
          </a:xfrm>
          <a:prstGeom prst="rect">
            <a:avLst/>
          </a:prstGeom>
          <a:noFill/>
        </p:spPr>
        <p:txBody>
          <a:bodyPr wrap="square" rtlCol="0">
            <a:spAutoFit/>
          </a:bodyPr>
          <a:lstStyle/>
          <a:p>
            <a:r>
              <a:rPr lang="cs-CZ" sz="10000" b="1" dirty="0">
                <a:solidFill>
                  <a:schemeClr val="accent2">
                    <a:lumMod val="50000"/>
                  </a:schemeClr>
                </a:solidFill>
                <a:latin typeface="UTB Berlin Medium" panose="00000600000000000000" pitchFamily="50" charset="-18"/>
              </a:rPr>
              <a:t>Fill in </a:t>
            </a:r>
            <a:br>
              <a:rPr lang="cs-CZ" sz="10000" b="1" dirty="0">
                <a:solidFill>
                  <a:schemeClr val="accent2">
                    <a:lumMod val="50000"/>
                  </a:schemeClr>
                </a:solidFill>
                <a:latin typeface="UTB Berlin Medium" panose="00000600000000000000" pitchFamily="50" charset="-18"/>
              </a:rPr>
            </a:br>
            <a:r>
              <a:rPr lang="cs-CZ" sz="10000" b="1" dirty="0">
                <a:solidFill>
                  <a:schemeClr val="accent2">
                    <a:lumMod val="50000"/>
                  </a:schemeClr>
                </a:solidFill>
                <a:latin typeface="UTB Berlin Medium" panose="00000600000000000000" pitchFamily="50" charset="-18"/>
              </a:rPr>
              <a:t>the name of </a:t>
            </a:r>
          </a:p>
          <a:p>
            <a:r>
              <a:rPr lang="cs-CZ" sz="10000" b="1" dirty="0">
                <a:solidFill>
                  <a:schemeClr val="accent2">
                    <a:lumMod val="50000"/>
                  </a:schemeClr>
                </a:solidFill>
                <a:latin typeface="UTB Berlin Medium" panose="00000600000000000000" pitchFamily="50" charset="-18"/>
              </a:rPr>
              <a:t>the project</a:t>
            </a:r>
          </a:p>
        </p:txBody>
      </p:sp>
      <p:sp>
        <p:nvSpPr>
          <p:cNvPr id="8" name="TextovéPole 7"/>
          <p:cNvSpPr txBox="1"/>
          <p:nvPr/>
        </p:nvSpPr>
        <p:spPr>
          <a:xfrm>
            <a:off x="10674215" y="3657010"/>
            <a:ext cx="5638032" cy="769441"/>
          </a:xfrm>
          <a:prstGeom prst="rect">
            <a:avLst/>
          </a:prstGeom>
          <a:noFill/>
        </p:spPr>
        <p:txBody>
          <a:bodyPr wrap="square" rtlCol="0">
            <a:spAutoFit/>
          </a:bodyPr>
          <a:lstStyle/>
          <a:p>
            <a:r>
              <a:rPr lang="cs-CZ" sz="4400" b="1" dirty="0">
                <a:solidFill>
                  <a:schemeClr val="accent2">
                    <a:lumMod val="50000"/>
                  </a:schemeClr>
                </a:solidFill>
                <a:latin typeface="UTB Berlin Medium" panose="00000600000000000000" pitchFamily="50" charset="-18"/>
              </a:rPr>
              <a:t>INTRODUCTION</a:t>
            </a:r>
          </a:p>
        </p:txBody>
      </p:sp>
      <p:sp>
        <p:nvSpPr>
          <p:cNvPr id="9" name="TextovéPole 8"/>
          <p:cNvSpPr txBox="1"/>
          <p:nvPr/>
        </p:nvSpPr>
        <p:spPr>
          <a:xfrm>
            <a:off x="16429105" y="3657009"/>
            <a:ext cx="5638032" cy="769441"/>
          </a:xfrm>
          <a:prstGeom prst="rect">
            <a:avLst/>
          </a:prstGeom>
          <a:noFill/>
        </p:spPr>
        <p:txBody>
          <a:bodyPr wrap="square" rtlCol="0">
            <a:spAutoFit/>
          </a:bodyPr>
          <a:lstStyle/>
          <a:p>
            <a:r>
              <a:rPr lang="cs-CZ" sz="4400" b="1" dirty="0">
                <a:solidFill>
                  <a:schemeClr val="accent2">
                    <a:lumMod val="50000"/>
                  </a:schemeClr>
                </a:solidFill>
                <a:latin typeface="UTB Berlin Medium" panose="00000600000000000000" pitchFamily="50" charset="-18"/>
              </a:rPr>
              <a:t>OBJECTIVE</a:t>
            </a:r>
          </a:p>
        </p:txBody>
      </p:sp>
      <p:sp>
        <p:nvSpPr>
          <p:cNvPr id="10" name="Obdélník 9"/>
          <p:cNvSpPr/>
          <p:nvPr/>
        </p:nvSpPr>
        <p:spPr>
          <a:xfrm>
            <a:off x="10674215" y="4482913"/>
            <a:ext cx="4502422" cy="1477328"/>
          </a:xfrm>
          <a:prstGeom prst="rect">
            <a:avLst/>
          </a:prstGeom>
        </p:spPr>
        <p:txBody>
          <a:bodyPr wrap="square">
            <a:spAutoFit/>
          </a:bodyPr>
          <a:lstStyle/>
          <a:p>
            <a:r>
              <a:rPr lang="en-US" dirty="0">
                <a:solidFill>
                  <a:srgbClr val="000000"/>
                </a:solidFill>
              </a:rPr>
              <a:t>Start by introducing the subject of your research and/or your hypothesis. What are the questions about this topic that you want to answer? What new things can it contribute to the existing literature?</a:t>
            </a:r>
            <a:endParaRPr lang="cs-CZ" dirty="0"/>
          </a:p>
        </p:txBody>
      </p:sp>
      <p:sp>
        <p:nvSpPr>
          <p:cNvPr id="11" name="Obdélník 10"/>
          <p:cNvSpPr/>
          <p:nvPr/>
        </p:nvSpPr>
        <p:spPr>
          <a:xfrm>
            <a:off x="16429106" y="4482913"/>
            <a:ext cx="4271494" cy="923330"/>
          </a:xfrm>
          <a:prstGeom prst="rect">
            <a:avLst/>
          </a:prstGeom>
        </p:spPr>
        <p:txBody>
          <a:bodyPr wrap="square">
            <a:spAutoFit/>
          </a:bodyPr>
          <a:lstStyle/>
          <a:p>
            <a:r>
              <a:rPr lang="en-US" dirty="0">
                <a:solidFill>
                  <a:srgbClr val="000000"/>
                </a:solidFill>
              </a:rPr>
              <a:t>It is important for your readers to know what you want to achieve with your research. State this as clear as possible.</a:t>
            </a:r>
            <a:endParaRPr lang="cs-CZ" dirty="0"/>
          </a:p>
        </p:txBody>
      </p:sp>
      <p:cxnSp>
        <p:nvCxnSpPr>
          <p:cNvPr id="12" name="Přímá spojnice 11"/>
          <p:cNvCxnSpPr/>
          <p:nvPr/>
        </p:nvCxnSpPr>
        <p:spPr>
          <a:xfrm flipH="1">
            <a:off x="15669987" y="3657010"/>
            <a:ext cx="34840" cy="3686052"/>
          </a:xfrm>
          <a:prstGeom prst="line">
            <a:avLst/>
          </a:prstGeom>
          <a:ln>
            <a:solidFill>
              <a:schemeClr val="accent2">
                <a:lumMod val="50000"/>
              </a:schemeClr>
            </a:solidFill>
          </a:ln>
        </p:spPr>
        <p:style>
          <a:lnRef idx="3">
            <a:schemeClr val="dk1"/>
          </a:lnRef>
          <a:fillRef idx="0">
            <a:schemeClr val="dk1"/>
          </a:fillRef>
          <a:effectRef idx="2">
            <a:schemeClr val="dk1"/>
          </a:effectRef>
          <a:fontRef idx="minor">
            <a:schemeClr val="tx1"/>
          </a:fontRef>
        </p:style>
      </p:cxnSp>
      <p:sp>
        <p:nvSpPr>
          <p:cNvPr id="15" name="TextovéPole 14"/>
          <p:cNvSpPr txBox="1"/>
          <p:nvPr/>
        </p:nvSpPr>
        <p:spPr>
          <a:xfrm>
            <a:off x="10691812" y="8394147"/>
            <a:ext cx="5930537" cy="769441"/>
          </a:xfrm>
          <a:prstGeom prst="rect">
            <a:avLst/>
          </a:prstGeom>
          <a:noFill/>
        </p:spPr>
        <p:txBody>
          <a:bodyPr wrap="square" rtlCol="0">
            <a:spAutoFit/>
          </a:bodyPr>
          <a:lstStyle/>
          <a:p>
            <a:r>
              <a:rPr lang="cs-CZ" sz="4400" b="1" dirty="0">
                <a:solidFill>
                  <a:schemeClr val="accent2">
                    <a:lumMod val="50000"/>
                  </a:schemeClr>
                </a:solidFill>
                <a:latin typeface="UTB Berlin Medium" panose="00000600000000000000" pitchFamily="50" charset="-18"/>
              </a:rPr>
              <a:t>METHODOLOGY</a:t>
            </a:r>
          </a:p>
        </p:txBody>
      </p:sp>
      <p:sp>
        <p:nvSpPr>
          <p:cNvPr id="16" name="Obdélník 15"/>
          <p:cNvSpPr/>
          <p:nvPr/>
        </p:nvSpPr>
        <p:spPr>
          <a:xfrm>
            <a:off x="10691812" y="9335740"/>
            <a:ext cx="4857932" cy="2862322"/>
          </a:xfrm>
          <a:prstGeom prst="rect">
            <a:avLst/>
          </a:prstGeom>
        </p:spPr>
        <p:txBody>
          <a:bodyPr wrap="square">
            <a:spAutoFit/>
          </a:bodyPr>
          <a:lstStyle/>
          <a:p>
            <a:r>
              <a:rPr lang="en-US" dirty="0">
                <a:solidFill>
                  <a:srgbClr val="000000"/>
                </a:solidFill>
                <a:latin typeface="YACgEbc43jc 0"/>
              </a:rPr>
              <a:t>Let people know how you did your study. Methods can vary depending on the subject or results you want to see. These methods can include: </a:t>
            </a:r>
          </a:p>
          <a:p>
            <a:pPr>
              <a:buFont typeface="Arial" panose="020B0604020202020204" pitchFamily="34" charset="0"/>
              <a:buChar char="•"/>
            </a:pPr>
            <a:r>
              <a:rPr lang="en-US" dirty="0">
                <a:solidFill>
                  <a:srgbClr val="000000"/>
                </a:solidFill>
              </a:rPr>
              <a:t>Interviews</a:t>
            </a:r>
            <a:endParaRPr lang="en-US" dirty="0"/>
          </a:p>
          <a:p>
            <a:pPr>
              <a:buFont typeface="Arial" panose="020B0604020202020204" pitchFamily="34" charset="0"/>
              <a:buChar char="•"/>
            </a:pPr>
            <a:r>
              <a:rPr lang="en-US" dirty="0">
                <a:solidFill>
                  <a:srgbClr val="000000"/>
                </a:solidFill>
              </a:rPr>
              <a:t>Surveys</a:t>
            </a:r>
            <a:endParaRPr lang="en-US" dirty="0"/>
          </a:p>
          <a:p>
            <a:pPr>
              <a:buFont typeface="Arial" panose="020B0604020202020204" pitchFamily="34" charset="0"/>
              <a:buChar char="•"/>
            </a:pPr>
            <a:r>
              <a:rPr lang="en-US" dirty="0">
                <a:solidFill>
                  <a:srgbClr val="000000"/>
                </a:solidFill>
              </a:rPr>
              <a:t>Comparison studies</a:t>
            </a:r>
            <a:endParaRPr lang="en-US" dirty="0"/>
          </a:p>
          <a:p>
            <a:pPr>
              <a:buFont typeface="Arial" panose="020B0604020202020204" pitchFamily="34" charset="0"/>
              <a:buChar char="•"/>
            </a:pPr>
            <a:r>
              <a:rPr lang="en-US" dirty="0">
                <a:solidFill>
                  <a:srgbClr val="000000"/>
                </a:solidFill>
              </a:rPr>
              <a:t>Experiments </a:t>
            </a:r>
            <a:endParaRPr lang="en-US" dirty="0"/>
          </a:p>
          <a:p>
            <a:r>
              <a:rPr lang="en-US" dirty="0">
                <a:solidFill>
                  <a:srgbClr val="000000"/>
                </a:solidFill>
                <a:latin typeface="YACgEbc43jc 0"/>
              </a:rPr>
              <a:t>You can also show studies of existing literature that were used as references.</a:t>
            </a:r>
          </a:p>
        </p:txBody>
      </p:sp>
      <p:sp>
        <p:nvSpPr>
          <p:cNvPr id="17" name="Obdélník 16"/>
          <p:cNvSpPr/>
          <p:nvPr/>
        </p:nvSpPr>
        <p:spPr>
          <a:xfrm>
            <a:off x="1311458" y="14151288"/>
            <a:ext cx="20061512" cy="7957397"/>
          </a:xfrm>
          <a:prstGeom prst="rect">
            <a:avLst/>
          </a:prstGeom>
          <a:solidFill>
            <a:schemeClr val="bg1">
              <a:alpha val="59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dirty="0"/>
          </a:p>
        </p:txBody>
      </p:sp>
      <p:sp>
        <p:nvSpPr>
          <p:cNvPr id="18" name="TextovéPole 17"/>
          <p:cNvSpPr txBox="1"/>
          <p:nvPr/>
        </p:nvSpPr>
        <p:spPr>
          <a:xfrm>
            <a:off x="1843408" y="14551563"/>
            <a:ext cx="5930537" cy="769441"/>
          </a:xfrm>
          <a:prstGeom prst="rect">
            <a:avLst/>
          </a:prstGeom>
          <a:noFill/>
        </p:spPr>
        <p:txBody>
          <a:bodyPr wrap="square" rtlCol="0">
            <a:spAutoFit/>
          </a:bodyPr>
          <a:lstStyle/>
          <a:p>
            <a:r>
              <a:rPr lang="cs-CZ" sz="4400" b="1" dirty="0">
                <a:solidFill>
                  <a:schemeClr val="accent2">
                    <a:lumMod val="50000"/>
                  </a:schemeClr>
                </a:solidFill>
                <a:latin typeface="UTB Berlin Medium" panose="00000600000000000000" pitchFamily="50" charset="-18"/>
              </a:rPr>
              <a:t>ANALYSIS</a:t>
            </a:r>
          </a:p>
        </p:txBody>
      </p:sp>
      <p:sp>
        <p:nvSpPr>
          <p:cNvPr id="19" name="Obdélník 18"/>
          <p:cNvSpPr/>
          <p:nvPr/>
        </p:nvSpPr>
        <p:spPr>
          <a:xfrm>
            <a:off x="1843407" y="15625899"/>
            <a:ext cx="4866640" cy="2308324"/>
          </a:xfrm>
          <a:prstGeom prst="rect">
            <a:avLst/>
          </a:prstGeom>
        </p:spPr>
        <p:txBody>
          <a:bodyPr wrap="square">
            <a:spAutoFit/>
          </a:bodyPr>
          <a:lstStyle/>
          <a:p>
            <a:r>
              <a:rPr lang="en-US" dirty="0">
                <a:solidFill>
                  <a:srgbClr val="000000"/>
                </a:solidFill>
              </a:rPr>
              <a:t>Expand on your findings by discussing what methods were used to analyze your data. It can get technical so keep it simple and direct to the point. Use bullets for emphasis. Include key graphs, tables, illustrations, and other images that support the study and show a visual analysis of the data. Make sure they are large enough to be seen from a distance but not clutter the poster.</a:t>
            </a:r>
            <a:endParaRPr lang="cs-CZ" dirty="0"/>
          </a:p>
        </p:txBody>
      </p:sp>
      <p:graphicFrame>
        <p:nvGraphicFramePr>
          <p:cNvPr id="20" name="Graf 19"/>
          <p:cNvGraphicFramePr/>
          <p:nvPr>
            <p:extLst>
              <p:ext uri="{D42A27DB-BD31-4B8C-83A1-F6EECF244321}">
                <p14:modId xmlns:p14="http://schemas.microsoft.com/office/powerpoint/2010/main" val="2320547246"/>
              </p:ext>
            </p:extLst>
          </p:nvPr>
        </p:nvGraphicFramePr>
        <p:xfrm>
          <a:off x="7183170" y="14512322"/>
          <a:ext cx="3514271" cy="3602946"/>
        </p:xfrm>
        <a:graphic>
          <a:graphicData uri="http://schemas.openxmlformats.org/drawingml/2006/chart">
            <c:chart xmlns:c="http://schemas.openxmlformats.org/drawingml/2006/chart" xmlns:r="http://schemas.openxmlformats.org/officeDocument/2006/relationships" r:id="rId5"/>
          </a:graphicData>
        </a:graphic>
      </p:graphicFrame>
      <p:sp>
        <p:nvSpPr>
          <p:cNvPr id="21" name="Volný tvar 20"/>
          <p:cNvSpPr/>
          <p:nvPr/>
        </p:nvSpPr>
        <p:spPr>
          <a:xfrm>
            <a:off x="16569153" y="14071324"/>
            <a:ext cx="4889393" cy="8037361"/>
          </a:xfrm>
          <a:custGeom>
            <a:avLst/>
            <a:gdLst>
              <a:gd name="connsiteX0" fmla="*/ 3894682 w 4508184"/>
              <a:gd name="connsiteY0" fmla="*/ 0 h 7782354"/>
              <a:gd name="connsiteX1" fmla="*/ 4487804 w 4508184"/>
              <a:gd name="connsiteY1" fmla="*/ 44835 h 7782354"/>
              <a:gd name="connsiteX2" fmla="*/ 4508184 w 4508184"/>
              <a:gd name="connsiteY2" fmla="*/ 48472 h 7782354"/>
              <a:gd name="connsiteX3" fmla="*/ 4508184 w 4508184"/>
              <a:gd name="connsiteY3" fmla="*/ 7733883 h 7782354"/>
              <a:gd name="connsiteX4" fmla="*/ 4487804 w 4508184"/>
              <a:gd name="connsiteY4" fmla="*/ 7737519 h 7782354"/>
              <a:gd name="connsiteX5" fmla="*/ 3894682 w 4508184"/>
              <a:gd name="connsiteY5" fmla="*/ 7782354 h 7782354"/>
              <a:gd name="connsiteX6" fmla="*/ 0 w 4508184"/>
              <a:gd name="connsiteY6" fmla="*/ 3891177 h 7782354"/>
              <a:gd name="connsiteX7" fmla="*/ 3894682 w 4508184"/>
              <a:gd name="connsiteY7" fmla="*/ 0 h 778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8184" h="7782354">
                <a:moveTo>
                  <a:pt x="3894682" y="0"/>
                </a:moveTo>
                <a:cubicBezTo>
                  <a:pt x="4096336" y="0"/>
                  <a:pt x="4294410" y="15312"/>
                  <a:pt x="4487804" y="44835"/>
                </a:cubicBezTo>
                <a:lnTo>
                  <a:pt x="4508184" y="48472"/>
                </a:lnTo>
                <a:lnTo>
                  <a:pt x="4508184" y="7733883"/>
                </a:lnTo>
                <a:lnTo>
                  <a:pt x="4487804" y="7737519"/>
                </a:lnTo>
                <a:cubicBezTo>
                  <a:pt x="4294410" y="7767042"/>
                  <a:pt x="4096336" y="7782354"/>
                  <a:pt x="3894682" y="7782354"/>
                </a:cubicBezTo>
                <a:cubicBezTo>
                  <a:pt x="1743710" y="7782354"/>
                  <a:pt x="0" y="6040215"/>
                  <a:pt x="0" y="3891177"/>
                </a:cubicBezTo>
                <a:cubicBezTo>
                  <a:pt x="0" y="1742139"/>
                  <a:pt x="1743710" y="0"/>
                  <a:pt x="3894682"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dirty="0"/>
          </a:p>
        </p:txBody>
      </p:sp>
      <p:graphicFrame>
        <p:nvGraphicFramePr>
          <p:cNvPr id="22" name="Graf 21"/>
          <p:cNvGraphicFramePr/>
          <p:nvPr>
            <p:extLst>
              <p:ext uri="{D42A27DB-BD31-4B8C-83A1-F6EECF244321}">
                <p14:modId xmlns:p14="http://schemas.microsoft.com/office/powerpoint/2010/main" val="1432053918"/>
              </p:ext>
            </p:extLst>
          </p:nvPr>
        </p:nvGraphicFramePr>
        <p:xfrm>
          <a:off x="11665543" y="14678630"/>
          <a:ext cx="4411642" cy="32703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Graf 22"/>
          <p:cNvGraphicFramePr/>
          <p:nvPr>
            <p:extLst>
              <p:ext uri="{D42A27DB-BD31-4B8C-83A1-F6EECF244321}">
                <p14:modId xmlns:p14="http://schemas.microsoft.com/office/powerpoint/2010/main" val="1200893619"/>
              </p:ext>
            </p:extLst>
          </p:nvPr>
        </p:nvGraphicFramePr>
        <p:xfrm>
          <a:off x="11665543" y="18494617"/>
          <a:ext cx="4598126" cy="3049335"/>
        </p:xfrm>
        <a:graphic>
          <a:graphicData uri="http://schemas.openxmlformats.org/drawingml/2006/chart">
            <c:chart xmlns:c="http://schemas.openxmlformats.org/drawingml/2006/chart" xmlns:r="http://schemas.openxmlformats.org/officeDocument/2006/relationships" r:id="rId7"/>
          </a:graphicData>
        </a:graphic>
      </p:graphicFrame>
      <p:sp>
        <p:nvSpPr>
          <p:cNvPr id="24" name="Obdélník 23"/>
          <p:cNvSpPr/>
          <p:nvPr/>
        </p:nvSpPr>
        <p:spPr>
          <a:xfrm>
            <a:off x="7183168" y="21202601"/>
            <a:ext cx="4482375" cy="307777"/>
          </a:xfrm>
          <a:prstGeom prst="rect">
            <a:avLst/>
          </a:prstGeom>
        </p:spPr>
        <p:txBody>
          <a:bodyPr wrap="square">
            <a:spAutoFit/>
          </a:bodyPr>
          <a:lstStyle/>
          <a:p>
            <a:r>
              <a:rPr lang="en-US" sz="1400" dirty="0">
                <a:solidFill>
                  <a:srgbClr val="000000"/>
                </a:solidFill>
              </a:rPr>
              <a:t>Use illustrations to showcase your data in a visual form.</a:t>
            </a:r>
            <a:endParaRPr lang="cs-CZ" sz="1400" dirty="0"/>
          </a:p>
        </p:txBody>
      </p:sp>
      <p:pic>
        <p:nvPicPr>
          <p:cNvPr id="25" name="Obrázek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72548" y="19367317"/>
            <a:ext cx="3224892" cy="1595001"/>
          </a:xfrm>
          <a:prstGeom prst="rect">
            <a:avLst/>
          </a:prstGeom>
        </p:spPr>
      </p:pic>
      <p:sp>
        <p:nvSpPr>
          <p:cNvPr id="26" name="Obdélník 25"/>
          <p:cNvSpPr/>
          <p:nvPr/>
        </p:nvSpPr>
        <p:spPr>
          <a:xfrm>
            <a:off x="0" y="28575271"/>
            <a:ext cx="21383625" cy="1699942"/>
          </a:xfrm>
          <a:prstGeom prst="rect">
            <a:avLst/>
          </a:prstGeom>
          <a:solidFill>
            <a:schemeClr val="bg1">
              <a:alpha val="63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b="1" dirty="0"/>
          </a:p>
        </p:txBody>
      </p:sp>
      <p:pic>
        <p:nvPicPr>
          <p:cNvPr id="27" name="Obrázek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1786" y="28999181"/>
            <a:ext cx="2589723" cy="1109881"/>
          </a:xfrm>
          <a:prstGeom prst="rect">
            <a:avLst/>
          </a:prstGeom>
        </p:spPr>
      </p:pic>
      <p:sp>
        <p:nvSpPr>
          <p:cNvPr id="28" name="TextovéPole 27"/>
          <p:cNvSpPr txBox="1"/>
          <p:nvPr/>
        </p:nvSpPr>
        <p:spPr>
          <a:xfrm>
            <a:off x="1719257" y="23631368"/>
            <a:ext cx="5930537" cy="769441"/>
          </a:xfrm>
          <a:prstGeom prst="rect">
            <a:avLst/>
          </a:prstGeom>
          <a:noFill/>
        </p:spPr>
        <p:txBody>
          <a:bodyPr wrap="square" rtlCol="0">
            <a:spAutoFit/>
          </a:bodyPr>
          <a:lstStyle/>
          <a:p>
            <a:r>
              <a:rPr lang="cs-CZ" sz="4400" b="1" dirty="0" smtClean="0">
                <a:solidFill>
                  <a:schemeClr val="accent2">
                    <a:lumMod val="50000"/>
                  </a:schemeClr>
                </a:solidFill>
                <a:latin typeface="UTB Berlin Medium" panose="00000600000000000000" pitchFamily="50" charset="-18"/>
              </a:rPr>
              <a:t>RESULTS/FINDINGS</a:t>
            </a:r>
            <a:endParaRPr lang="cs-CZ" sz="4400" b="1" dirty="0">
              <a:solidFill>
                <a:schemeClr val="accent2">
                  <a:lumMod val="50000"/>
                </a:schemeClr>
              </a:solidFill>
              <a:latin typeface="UTB Berlin Medium" panose="00000600000000000000" pitchFamily="50" charset="-18"/>
            </a:endParaRPr>
          </a:p>
        </p:txBody>
      </p:sp>
      <p:sp>
        <p:nvSpPr>
          <p:cNvPr id="29" name="Obdélník 28"/>
          <p:cNvSpPr/>
          <p:nvPr/>
        </p:nvSpPr>
        <p:spPr>
          <a:xfrm>
            <a:off x="1678812" y="24635195"/>
            <a:ext cx="4736012" cy="1477328"/>
          </a:xfrm>
          <a:prstGeom prst="rect">
            <a:avLst/>
          </a:prstGeom>
        </p:spPr>
        <p:txBody>
          <a:bodyPr wrap="square">
            <a:spAutoFit/>
          </a:bodyPr>
          <a:lstStyle/>
          <a:p>
            <a:r>
              <a:rPr lang="en-US" dirty="0" smtClean="0">
                <a:solidFill>
                  <a:srgbClr val="000000"/>
                </a:solidFill>
              </a:rPr>
              <a:t>Results show the outcome of the research and should answer the question or hypothesis stated in the introduction. State what you've found from your study. You can also list your findings in bullets.</a:t>
            </a:r>
            <a:endParaRPr lang="cs-CZ" dirty="0"/>
          </a:p>
        </p:txBody>
      </p:sp>
      <p:cxnSp>
        <p:nvCxnSpPr>
          <p:cNvPr id="30" name="Přímá spojnice 29"/>
          <p:cNvCxnSpPr/>
          <p:nvPr/>
        </p:nvCxnSpPr>
        <p:spPr>
          <a:xfrm flipH="1">
            <a:off x="7376928" y="23744595"/>
            <a:ext cx="36648" cy="3686052"/>
          </a:xfrm>
          <a:prstGeom prst="line">
            <a:avLst/>
          </a:prstGeom>
          <a:ln>
            <a:solidFill>
              <a:schemeClr val="accent2">
                <a:lumMod val="50000"/>
              </a:schemeClr>
            </a:solidFill>
          </a:ln>
        </p:spPr>
        <p:style>
          <a:lnRef idx="3">
            <a:schemeClr val="dk1"/>
          </a:lnRef>
          <a:fillRef idx="0">
            <a:schemeClr val="dk1"/>
          </a:fillRef>
          <a:effectRef idx="2">
            <a:schemeClr val="dk1"/>
          </a:effectRef>
          <a:fontRef idx="minor">
            <a:schemeClr val="tx1"/>
          </a:fontRef>
        </p:style>
      </p:cxnSp>
      <p:sp>
        <p:nvSpPr>
          <p:cNvPr id="31" name="TextovéPole 30"/>
          <p:cNvSpPr txBox="1"/>
          <p:nvPr/>
        </p:nvSpPr>
        <p:spPr>
          <a:xfrm>
            <a:off x="8794210" y="23670302"/>
            <a:ext cx="5930537" cy="769441"/>
          </a:xfrm>
          <a:prstGeom prst="rect">
            <a:avLst/>
          </a:prstGeom>
          <a:noFill/>
        </p:spPr>
        <p:txBody>
          <a:bodyPr wrap="square" rtlCol="0">
            <a:spAutoFit/>
          </a:bodyPr>
          <a:lstStyle/>
          <a:p>
            <a:r>
              <a:rPr lang="cs-CZ" sz="4400" b="1" dirty="0" smtClean="0">
                <a:solidFill>
                  <a:schemeClr val="accent2">
                    <a:lumMod val="50000"/>
                  </a:schemeClr>
                </a:solidFill>
                <a:latin typeface="UTB Berlin Medium" panose="00000600000000000000" pitchFamily="50" charset="-18"/>
              </a:rPr>
              <a:t>CONCLUSION</a:t>
            </a:r>
            <a:endParaRPr lang="cs-CZ" sz="4400" b="1" dirty="0">
              <a:solidFill>
                <a:schemeClr val="accent2">
                  <a:lumMod val="50000"/>
                </a:schemeClr>
              </a:solidFill>
              <a:latin typeface="UTB Berlin Medium" panose="00000600000000000000" pitchFamily="50" charset="-18"/>
            </a:endParaRPr>
          </a:p>
        </p:txBody>
      </p:sp>
      <p:sp>
        <p:nvSpPr>
          <p:cNvPr id="32" name="Obdélník 31"/>
          <p:cNvSpPr/>
          <p:nvPr/>
        </p:nvSpPr>
        <p:spPr>
          <a:xfrm>
            <a:off x="8794210" y="24581854"/>
            <a:ext cx="4481651" cy="2031325"/>
          </a:xfrm>
          <a:prstGeom prst="rect">
            <a:avLst/>
          </a:prstGeom>
        </p:spPr>
        <p:txBody>
          <a:bodyPr wrap="square">
            <a:spAutoFit/>
          </a:bodyPr>
          <a:lstStyle/>
          <a:p>
            <a:r>
              <a:rPr lang="en-US" dirty="0">
                <a:solidFill>
                  <a:srgbClr val="000000"/>
                </a:solidFill>
              </a:rPr>
              <a:t>Summarize your study and let the viewers know two to three key findings. You can also add a description of each that can give them an idea of what comes next. This section can also include any implications of the study, and if there are any actions or recommendations for future study.</a:t>
            </a:r>
            <a:endParaRPr lang="cs-CZ" dirty="0"/>
          </a:p>
        </p:txBody>
      </p:sp>
      <p:sp>
        <p:nvSpPr>
          <p:cNvPr id="33" name="TextovéPole 32"/>
          <p:cNvSpPr txBox="1"/>
          <p:nvPr/>
        </p:nvSpPr>
        <p:spPr>
          <a:xfrm>
            <a:off x="15121292" y="24015437"/>
            <a:ext cx="5930537" cy="400110"/>
          </a:xfrm>
          <a:prstGeom prst="rect">
            <a:avLst/>
          </a:prstGeom>
          <a:noFill/>
        </p:spPr>
        <p:txBody>
          <a:bodyPr wrap="square" rtlCol="0">
            <a:spAutoFit/>
          </a:bodyPr>
          <a:lstStyle/>
          <a:p>
            <a:r>
              <a:rPr lang="cs-CZ" sz="2000" b="1" dirty="0" smtClean="0">
                <a:solidFill>
                  <a:schemeClr val="accent2">
                    <a:lumMod val="50000"/>
                  </a:schemeClr>
                </a:solidFill>
                <a:latin typeface="UTB Berlin Medium" panose="00000600000000000000" pitchFamily="50" charset="-18"/>
              </a:rPr>
              <a:t>RELATED LITERATURE</a:t>
            </a:r>
            <a:endParaRPr lang="cs-CZ" sz="2000" b="1" dirty="0">
              <a:solidFill>
                <a:schemeClr val="accent2">
                  <a:lumMod val="50000"/>
                </a:schemeClr>
              </a:solidFill>
              <a:latin typeface="UTB Berlin Medium" panose="00000600000000000000" pitchFamily="50" charset="-18"/>
            </a:endParaRPr>
          </a:p>
        </p:txBody>
      </p:sp>
      <p:sp>
        <p:nvSpPr>
          <p:cNvPr id="34" name="Obdélník 33"/>
          <p:cNvSpPr/>
          <p:nvPr/>
        </p:nvSpPr>
        <p:spPr>
          <a:xfrm>
            <a:off x="15121292" y="24641168"/>
            <a:ext cx="4427735" cy="923330"/>
          </a:xfrm>
          <a:prstGeom prst="rect">
            <a:avLst/>
          </a:prstGeom>
        </p:spPr>
        <p:txBody>
          <a:bodyPr wrap="square">
            <a:spAutoFit/>
          </a:bodyPr>
          <a:lstStyle/>
          <a:p>
            <a:r>
              <a:rPr lang="en-US" dirty="0">
                <a:solidFill>
                  <a:srgbClr val="000000"/>
                </a:solidFill>
              </a:rPr>
              <a:t>Research is often built on something that is already out there. Cite key references that you looked at while conducting your study.</a:t>
            </a:r>
            <a:endParaRPr lang="cs-CZ" dirty="0"/>
          </a:p>
        </p:txBody>
      </p:sp>
      <p:sp>
        <p:nvSpPr>
          <p:cNvPr id="35" name="TextovéPole 34"/>
          <p:cNvSpPr txBox="1"/>
          <p:nvPr/>
        </p:nvSpPr>
        <p:spPr>
          <a:xfrm>
            <a:off x="15195630" y="26076347"/>
            <a:ext cx="5930537" cy="400110"/>
          </a:xfrm>
          <a:prstGeom prst="rect">
            <a:avLst/>
          </a:prstGeom>
          <a:noFill/>
        </p:spPr>
        <p:txBody>
          <a:bodyPr wrap="square" rtlCol="0">
            <a:spAutoFit/>
          </a:bodyPr>
          <a:lstStyle/>
          <a:p>
            <a:r>
              <a:rPr lang="cs-CZ" sz="2000" b="1" dirty="0" smtClean="0">
                <a:solidFill>
                  <a:schemeClr val="accent2">
                    <a:lumMod val="50000"/>
                  </a:schemeClr>
                </a:solidFill>
                <a:latin typeface="UTB Berlin Medium" panose="00000600000000000000" pitchFamily="50" charset="-18"/>
              </a:rPr>
              <a:t>REFERENCES</a:t>
            </a:r>
            <a:endParaRPr lang="cs-CZ" sz="2000" b="1" dirty="0">
              <a:solidFill>
                <a:schemeClr val="accent2">
                  <a:lumMod val="50000"/>
                </a:schemeClr>
              </a:solidFill>
              <a:latin typeface="UTB Berlin Medium" panose="00000600000000000000" pitchFamily="50" charset="-18"/>
            </a:endParaRPr>
          </a:p>
        </p:txBody>
      </p:sp>
      <p:cxnSp>
        <p:nvCxnSpPr>
          <p:cNvPr id="36" name="Přímá spojnice 35"/>
          <p:cNvCxnSpPr/>
          <p:nvPr/>
        </p:nvCxnSpPr>
        <p:spPr>
          <a:xfrm flipH="1">
            <a:off x="13812163" y="23744595"/>
            <a:ext cx="36648" cy="3686052"/>
          </a:xfrm>
          <a:prstGeom prst="line">
            <a:avLst/>
          </a:prstGeom>
          <a:ln>
            <a:solidFill>
              <a:schemeClr val="accent2">
                <a:lumMod val="50000"/>
              </a:schemeClr>
            </a:solidFill>
          </a:ln>
        </p:spPr>
        <p:style>
          <a:lnRef idx="3">
            <a:schemeClr val="dk1"/>
          </a:lnRef>
          <a:fillRef idx="0">
            <a:schemeClr val="dk1"/>
          </a:fillRef>
          <a:effectRef idx="2">
            <a:schemeClr val="dk1"/>
          </a:effectRef>
          <a:fontRef idx="minor">
            <a:schemeClr val="tx1"/>
          </a:fontRef>
        </p:style>
      </p:cxnSp>
      <p:sp>
        <p:nvSpPr>
          <p:cNvPr id="37" name="TextovéPole 36"/>
          <p:cNvSpPr txBox="1"/>
          <p:nvPr/>
        </p:nvSpPr>
        <p:spPr>
          <a:xfrm>
            <a:off x="16429105" y="8498954"/>
            <a:ext cx="5930537" cy="400110"/>
          </a:xfrm>
          <a:prstGeom prst="rect">
            <a:avLst/>
          </a:prstGeom>
          <a:noFill/>
        </p:spPr>
        <p:txBody>
          <a:bodyPr wrap="square" rtlCol="0">
            <a:spAutoFit/>
          </a:bodyPr>
          <a:lstStyle/>
          <a:p>
            <a:r>
              <a:rPr lang="cs-CZ" sz="2000" b="1" dirty="0" smtClean="0">
                <a:solidFill>
                  <a:schemeClr val="accent2">
                    <a:lumMod val="50000"/>
                  </a:schemeClr>
                </a:solidFill>
                <a:latin typeface="UTB Berlin Medium" panose="00000600000000000000" pitchFamily="50" charset="-18"/>
              </a:rPr>
              <a:t>AUTHORS</a:t>
            </a:r>
            <a:endParaRPr lang="cs-CZ" sz="2000" b="1" dirty="0">
              <a:solidFill>
                <a:schemeClr val="accent2">
                  <a:lumMod val="50000"/>
                </a:schemeClr>
              </a:solidFill>
              <a:latin typeface="UTB Berlin Medium" panose="00000600000000000000" pitchFamily="50" charset="-18"/>
            </a:endParaRPr>
          </a:p>
        </p:txBody>
      </p:sp>
      <p:sp>
        <p:nvSpPr>
          <p:cNvPr id="38" name="TextovéPole 37"/>
          <p:cNvSpPr txBox="1"/>
          <p:nvPr/>
        </p:nvSpPr>
        <p:spPr>
          <a:xfrm>
            <a:off x="16429105" y="10818902"/>
            <a:ext cx="5930537" cy="400110"/>
          </a:xfrm>
          <a:prstGeom prst="rect">
            <a:avLst/>
          </a:prstGeom>
          <a:noFill/>
        </p:spPr>
        <p:txBody>
          <a:bodyPr wrap="square" rtlCol="0">
            <a:spAutoFit/>
          </a:bodyPr>
          <a:lstStyle/>
          <a:p>
            <a:r>
              <a:rPr lang="cs-CZ" sz="2000" b="1" dirty="0" smtClean="0">
                <a:solidFill>
                  <a:schemeClr val="accent2">
                    <a:lumMod val="50000"/>
                  </a:schemeClr>
                </a:solidFill>
                <a:latin typeface="UTB Berlin Medium" panose="00000600000000000000" pitchFamily="50" charset="-18"/>
              </a:rPr>
              <a:t>AFFILIATIONS</a:t>
            </a:r>
            <a:endParaRPr lang="cs-CZ" sz="2000" b="1" dirty="0">
              <a:solidFill>
                <a:schemeClr val="accent2">
                  <a:lumMod val="50000"/>
                </a:schemeClr>
              </a:solidFill>
              <a:latin typeface="UTB Berlin Medium" panose="00000600000000000000" pitchFamily="50" charset="-18"/>
            </a:endParaRPr>
          </a:p>
        </p:txBody>
      </p:sp>
      <p:sp>
        <p:nvSpPr>
          <p:cNvPr id="39" name="Obdélník 38"/>
          <p:cNvSpPr/>
          <p:nvPr/>
        </p:nvSpPr>
        <p:spPr>
          <a:xfrm>
            <a:off x="16429105" y="9146394"/>
            <a:ext cx="3965119" cy="1200329"/>
          </a:xfrm>
          <a:prstGeom prst="rect">
            <a:avLst/>
          </a:prstGeom>
        </p:spPr>
        <p:txBody>
          <a:bodyPr wrap="square">
            <a:spAutoFit/>
          </a:bodyPr>
          <a:lstStyle/>
          <a:p>
            <a:r>
              <a:rPr lang="en-US" dirty="0">
                <a:solidFill>
                  <a:srgbClr val="000000"/>
                </a:solidFill>
              </a:rPr>
              <a:t>Be proud of your work! Add the names of the people involved in this study. Don't forget to include titles and honorifics. We're proud of those too.</a:t>
            </a:r>
            <a:endParaRPr lang="cs-CZ" dirty="0"/>
          </a:p>
        </p:txBody>
      </p:sp>
      <p:sp>
        <p:nvSpPr>
          <p:cNvPr id="40" name="Obdélník 39"/>
          <p:cNvSpPr/>
          <p:nvPr/>
        </p:nvSpPr>
        <p:spPr>
          <a:xfrm>
            <a:off x="16429105" y="11423857"/>
            <a:ext cx="3547108" cy="1200329"/>
          </a:xfrm>
          <a:prstGeom prst="rect">
            <a:avLst/>
          </a:prstGeom>
        </p:spPr>
        <p:txBody>
          <a:bodyPr wrap="square">
            <a:spAutoFit/>
          </a:bodyPr>
          <a:lstStyle/>
          <a:p>
            <a:r>
              <a:rPr lang="en-US" dirty="0">
                <a:solidFill>
                  <a:srgbClr val="000000"/>
                </a:solidFill>
              </a:rPr>
              <a:t>We're also proud of the institutions that we are with and support our research. Let's let them know by adding their names and logos here.</a:t>
            </a:r>
            <a:endParaRPr lang="cs-CZ" dirty="0"/>
          </a:p>
        </p:txBody>
      </p:sp>
    </p:spTree>
    <p:extLst>
      <p:ext uri="{BB962C8B-B14F-4D97-AF65-F5344CB8AC3E}">
        <p14:creationId xmlns:p14="http://schemas.microsoft.com/office/powerpoint/2010/main" val="2314585647"/>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07f3d65-827b-427f-ae15-2681f1188d7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60B6C8487036A47A157D12003B9CBD5" ma:contentTypeVersion="16" ma:contentTypeDescription="Vytvoří nový dokument" ma:contentTypeScope="" ma:versionID="994b53af4d231a339e741ca54f83a39b">
  <xsd:schema xmlns:xsd="http://www.w3.org/2001/XMLSchema" xmlns:xs="http://www.w3.org/2001/XMLSchema" xmlns:p="http://schemas.microsoft.com/office/2006/metadata/properties" xmlns:ns3="407f3d65-827b-427f-ae15-2681f1188d7c" xmlns:ns4="dac0cd9f-0d90-43c1-a39a-3c14a1118513" targetNamespace="http://schemas.microsoft.com/office/2006/metadata/properties" ma:root="true" ma:fieldsID="12accbef246430d0b5f92c6024fd9727" ns3:_="" ns4:_="">
    <xsd:import namespace="407f3d65-827b-427f-ae15-2681f1188d7c"/>
    <xsd:import namespace="dac0cd9f-0d90-43c1-a39a-3c14a111851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f3d65-827b-427f-ae15-2681f1188d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c0cd9f-0d90-43c1-a39a-3c14a1118513"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548196-4AF9-4B00-BE9B-4E658900BE56}">
  <ds:schemaRefs>
    <ds:schemaRef ds:uri="http://schemas.microsoft.com/office/2006/documentManagement/types"/>
    <ds:schemaRef ds:uri="dac0cd9f-0d90-43c1-a39a-3c14a111851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07f3d65-827b-427f-ae15-2681f1188d7c"/>
    <ds:schemaRef ds:uri="http://www.w3.org/XML/1998/namespace"/>
  </ds:schemaRefs>
</ds:datastoreItem>
</file>

<file path=customXml/itemProps2.xml><?xml version="1.0" encoding="utf-8"?>
<ds:datastoreItem xmlns:ds="http://schemas.openxmlformats.org/officeDocument/2006/customXml" ds:itemID="{B503F15C-6CA0-459F-90C0-FAB64717BEFB}">
  <ds:schemaRefs>
    <ds:schemaRef ds:uri="http://schemas.microsoft.com/sharepoint/v3/contenttype/forms"/>
  </ds:schemaRefs>
</ds:datastoreItem>
</file>

<file path=customXml/itemProps3.xml><?xml version="1.0" encoding="utf-8"?>
<ds:datastoreItem xmlns:ds="http://schemas.openxmlformats.org/officeDocument/2006/customXml" ds:itemID="{6A0BA322-1605-41B6-82B8-CF2F11CD4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f3d65-827b-427f-ae15-2681f1188d7c"/>
    <ds:schemaRef ds:uri="dac0cd9f-0d90-43c1-a39a-3c14a11185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60</TotalTime>
  <Words>393</Words>
  <Application>Microsoft Office PowerPoint</Application>
  <PresentationFormat>Vlastní</PresentationFormat>
  <Paragraphs>30</Paragraphs>
  <Slides>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vt:i4>
      </vt:variant>
    </vt:vector>
  </HeadingPairs>
  <TitlesOfParts>
    <vt:vector size="7" baseType="lpstr">
      <vt:lpstr>Arial</vt:lpstr>
      <vt:lpstr>Calibri</vt:lpstr>
      <vt:lpstr>Calibri Light</vt:lpstr>
      <vt:lpstr>UTB Berlin Medium</vt:lpstr>
      <vt:lpstr>YACgEbc43jc 0</vt:lpstr>
      <vt:lpstr>Motiv Office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Hana Polešáková</dc:creator>
  <cp:lastModifiedBy>Hana Polešáková</cp:lastModifiedBy>
  <cp:revision>6</cp:revision>
  <dcterms:created xsi:type="dcterms:W3CDTF">2024-05-31T11:27:12Z</dcterms:created>
  <dcterms:modified xsi:type="dcterms:W3CDTF">2024-06-06T11:03:47Z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0x010100B60B6C8487036A47A157D12003B9CBD5</vt:lpwstr>
  </property>
</Properties>
</file>