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</p:sldMasterIdLst>
  <p:notesMasterIdLst>
    <p:notesMasterId r:id="rId18"/>
  </p:notesMasterIdLst>
  <p:sldIdLst>
    <p:sldId id="278" r:id="rId4"/>
    <p:sldId id="256" r:id="rId5"/>
    <p:sldId id="277" r:id="rId6"/>
    <p:sldId id="268" r:id="rId7"/>
    <p:sldId id="269" r:id="rId8"/>
    <p:sldId id="270" r:id="rId9"/>
    <p:sldId id="271" r:id="rId10"/>
    <p:sldId id="276" r:id="rId11"/>
    <p:sldId id="272" r:id="rId12"/>
    <p:sldId id="267" r:id="rId13"/>
    <p:sldId id="274" r:id="rId14"/>
    <p:sldId id="273" r:id="rId15"/>
    <p:sldId id="275" r:id="rId16"/>
    <p:sldId id="27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XtNrJhohJlhZVnqNarokw==" hashData="/V7fgYCauFhEK8qka1wXiRJCmt+cid+stFCayi7eEZwAV6Gw+mKlEXj8M3GLnMmAW1oUMqILkuAwgndOk8sL+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86919-0435-491A-AFBA-EE1B61A2DE8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CA27D-7C0B-410C-917C-38A2EE7EA6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7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66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82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363D-208E-45B3-81DA-A226EB786DFB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898-A0E8-4FBA-961D-91AF06186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363D-208E-45B3-81DA-A226EB786DFB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898-A0E8-4FBA-961D-91AF06186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363D-208E-45B3-81DA-A226EB786DFB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898-A0E8-4FBA-961D-91AF06186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02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712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85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443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66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3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314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2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363D-208E-45B3-81DA-A226EB786DFB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898-A0E8-4FBA-961D-91AF06186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75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635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237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07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46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03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549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53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271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3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363D-208E-45B3-81DA-A226EB786DFB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898-A0E8-4FBA-961D-91AF06186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72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562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480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65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363D-208E-45B3-81DA-A226EB786DFB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898-A0E8-4FBA-961D-91AF06186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363D-208E-45B3-81DA-A226EB786DFB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898-A0E8-4FBA-961D-91AF06186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363D-208E-45B3-81DA-A226EB786DFB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898-A0E8-4FBA-961D-91AF06186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363D-208E-45B3-81DA-A226EB786DFB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898-A0E8-4FBA-961D-91AF06186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363D-208E-45B3-81DA-A226EB786DFB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898-A0E8-4FBA-961D-91AF06186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363D-208E-45B3-81DA-A226EB786DFB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E898-A0E8-4FBA-961D-91AF06186AA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F363D-208E-45B3-81DA-A226EB786DFB}" type="datetimeFigureOut">
              <a:rPr lang="cs-CZ" smtClean="0"/>
              <a:pPr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E898-A0E8-4FBA-961D-91AF06186A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97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A571-1F5B-41F6-9E5E-E20FBDC09E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00822-5ECB-4A6C-8EBA-AE4C07ACD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13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8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media" Target="../media/media14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5" Type="http://schemas.microsoft.com/office/2007/relationships/media" Target="../media/media15.WAV"/><Relationship Id="rId10" Type="http://schemas.openxmlformats.org/officeDocument/2006/relationships/image" Target="../media/image4.png"/><Relationship Id="rId4" Type="http://schemas.openxmlformats.org/officeDocument/2006/relationships/audio" Target="../media/media14.WAV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.WAV"/><Relationship Id="rId7" Type="http://schemas.openxmlformats.org/officeDocument/2006/relationships/image" Target="../media/image7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audio" Target="../media/media4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7.WAV"/><Relationship Id="rId7" Type="http://schemas.openxmlformats.org/officeDocument/2006/relationships/image" Target="../media/image14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7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1.WAV"/><Relationship Id="rId7" Type="http://schemas.openxmlformats.org/officeDocument/2006/relationships/image" Target="../media/image8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3542"/>
            <a:ext cx="7772400" cy="19970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100" b="1" dirty="0" smtClean="0">
                <a:latin typeface="+mn-lt"/>
              </a:rPr>
              <a:t>Fakultní učitel jako facilitátor kvalitní přípravy budoucích učitelů mateřských škol a 1. stupně ZŠ</a:t>
            </a:r>
            <a:endParaRPr lang="cs-CZ" sz="41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0074" y="1899324"/>
            <a:ext cx="6563852" cy="818553"/>
          </a:xfrm>
        </p:spPr>
        <p:txBody>
          <a:bodyPr>
            <a:normAutofit/>
          </a:bodyPr>
          <a:lstStyle/>
          <a:p>
            <a:r>
              <a:rPr lang="cs-CZ" sz="2800" i="1" dirty="0" smtClean="0">
                <a:solidFill>
                  <a:schemeClr val="tx1"/>
                </a:solidFill>
              </a:rPr>
              <a:t>Tento materiál vznikl v rámci řešení projektu</a:t>
            </a:r>
            <a:endParaRPr lang="cs-CZ" sz="2800" i="1" dirty="0">
              <a:solidFill>
                <a:schemeClr val="tx1"/>
              </a:solidFill>
            </a:endParaRPr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1692275" y="5596323"/>
            <a:ext cx="575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č. CZ.02.3.68/0.0/0.0/19_068/0015923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6805253" y="6174105"/>
            <a:ext cx="2189285" cy="5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755"/>
            <a:ext cx="6350000" cy="4241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08920"/>
            <a:ext cx="5963985" cy="397501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267744" y="4941168"/>
            <a:ext cx="576064" cy="576064"/>
          </a:xfrm>
          <a:prstGeom prst="rect">
            <a:avLst/>
          </a:prstGeom>
        </p:spPr>
      </p:pic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61" b="55315"/>
          <a:stretch>
            <a:fillRect/>
          </a:stretch>
        </p:blipFill>
        <p:spPr>
          <a:xfrm>
            <a:off x="683568" y="3933056"/>
            <a:ext cx="1584176" cy="21602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024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rájení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548680"/>
            <a:ext cx="6193516" cy="430159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907704" y="5301208"/>
            <a:ext cx="432048" cy="432048"/>
          </a:xfrm>
          <a:prstGeom prst="rect">
            <a:avLst/>
          </a:prstGeom>
        </p:spPr>
      </p:pic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6" b="50846"/>
          <a:stretch>
            <a:fillRect/>
          </a:stretch>
        </p:blipFill>
        <p:spPr>
          <a:xfrm>
            <a:off x="6588224" y="3933056"/>
            <a:ext cx="1928803" cy="23762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131840" y="5301208"/>
            <a:ext cx="432048" cy="432048"/>
          </a:xfrm>
          <a:prstGeom prst="rect">
            <a:avLst/>
          </a:prstGeom>
        </p:spPr>
      </p:pic>
      <p:pic>
        <p:nvPicPr>
          <p:cNvPr id="7" name="Nahraný zvu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11960" y="5301208"/>
            <a:ext cx="432048" cy="4320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907704" y="59492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59832" y="59492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211960" y="59492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5"/>
          <a:stretch>
            <a:fillRect/>
          </a:stretch>
        </p:blipFill>
        <p:spPr>
          <a:xfrm>
            <a:off x="323528" y="2708920"/>
            <a:ext cx="1568763" cy="3801006"/>
          </a:xfrm>
          <a:effectLst>
            <a:softEdge rad="317500"/>
          </a:effectLst>
        </p:spPr>
      </p:pic>
      <p:pic>
        <p:nvPicPr>
          <p:cNvPr id="5" name="Obrázek 4" descr="jíd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32656"/>
            <a:ext cx="4248472" cy="28120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Obrázek 6" descr="jidlo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1916832"/>
            <a:ext cx="3462680" cy="23042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 descr="jídlo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3933056"/>
            <a:ext cx="3475049" cy="23042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475656" y="2276872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CO SI NASADÍME PŘÍŠTĚ?</a:t>
            </a:r>
            <a:endParaRPr lang="cs-CZ" dirty="0"/>
          </a:p>
        </p:txBody>
      </p:sp>
      <p:pic>
        <p:nvPicPr>
          <p:cNvPr id="4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80928"/>
            <a:ext cx="2518402" cy="3538178"/>
          </a:xfrm>
          <a:effectLst>
            <a:softEdge rad="317500"/>
          </a:effectLst>
        </p:spPr>
      </p:pic>
      <p:sp>
        <p:nvSpPr>
          <p:cNvPr id="5" name="Obláček 4"/>
          <p:cNvSpPr/>
          <p:nvPr/>
        </p:nvSpPr>
        <p:spPr>
          <a:xfrm>
            <a:off x="5796136" y="1628800"/>
            <a:ext cx="2088232" cy="1880592"/>
          </a:xfrm>
          <a:prstGeom prst="cloudCallout">
            <a:avLst>
              <a:gd name="adj1" fmla="val -140440"/>
              <a:gd name="adj2" fmla="val 1004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372200" y="2420888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48611"/>
            <a:ext cx="7772400" cy="19970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100" b="1" dirty="0" smtClean="0">
                <a:latin typeface="+mn-lt"/>
              </a:rPr>
              <a:t>Fakultní učitel jako facilitátor kvalitní přípravy budoucích učitelů mateřských škol a 1. stupně ZŠ</a:t>
            </a:r>
            <a:endParaRPr lang="cs-CZ" sz="4100" b="1" dirty="0">
              <a:latin typeface="+mn-lt"/>
            </a:endParaRPr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54" y="105504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1692275" y="4482496"/>
            <a:ext cx="575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č. CZ.02.3.68/0.0/0.0/19_068/0015923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3314700" y="5728384"/>
            <a:ext cx="2514600" cy="6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05064"/>
            <a:ext cx="7117180" cy="1470025"/>
          </a:xfrm>
        </p:spPr>
        <p:txBody>
          <a:bodyPr/>
          <a:lstStyle/>
          <a:p>
            <a:pPr algn="ctr"/>
            <a:r>
              <a:rPr lang="cs-CZ" sz="7200" dirty="0" smtClean="0"/>
              <a:t>CO SE SKRÝVÁ V PLODECH</a:t>
            </a:r>
            <a:br>
              <a:rPr lang="cs-CZ" sz="7200" dirty="0" smtClean="0"/>
            </a:br>
            <a:r>
              <a:rPr lang="cs-CZ" sz="7200" dirty="0" smtClean="0"/>
              <a:t>?</a:t>
            </a:r>
            <a:br>
              <a:rPr lang="cs-CZ" sz="7200" dirty="0" smtClean="0"/>
            </a:b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6237312"/>
            <a:ext cx="7117180" cy="861420"/>
          </a:xfrm>
        </p:spPr>
        <p:txBody>
          <a:bodyPr/>
          <a:lstStyle/>
          <a:p>
            <a:pPr algn="ctr"/>
            <a:r>
              <a:rPr lang="cs-CZ" dirty="0" smtClean="0"/>
              <a:t>Bc. Helena Vaculíková</a:t>
            </a:r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67944" y="4437112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4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3440971" cy="48343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312368" cy="221928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915816" y="1268760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3440971" cy="4834322"/>
          </a:xfrm>
          <a:effectLst>
            <a:softEdge rad="317500"/>
          </a:effectLst>
        </p:spPr>
      </p:pic>
      <p:sp>
        <p:nvSpPr>
          <p:cNvPr id="9" name="Obláček 8"/>
          <p:cNvSpPr/>
          <p:nvPr/>
        </p:nvSpPr>
        <p:spPr>
          <a:xfrm>
            <a:off x="251520" y="476672"/>
            <a:ext cx="2699792" cy="1988840"/>
          </a:xfrm>
          <a:prstGeom prst="cloudCallout">
            <a:avLst>
              <a:gd name="adj1" fmla="val 82194"/>
              <a:gd name="adj2" fmla="val 17438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láček 12"/>
          <p:cNvSpPr/>
          <p:nvPr/>
        </p:nvSpPr>
        <p:spPr>
          <a:xfrm>
            <a:off x="6084168" y="0"/>
            <a:ext cx="2880320" cy="2096616"/>
          </a:xfrm>
          <a:prstGeom prst="cloudCallout">
            <a:avLst>
              <a:gd name="adj1" fmla="val -69031"/>
              <a:gd name="adj2" fmla="val 60848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květináč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980728"/>
            <a:ext cx="1044116" cy="10081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012160" y="2420888"/>
            <a:ext cx="432048" cy="432048"/>
          </a:xfrm>
          <a:prstGeom prst="rect">
            <a:avLst/>
          </a:prstGeom>
        </p:spPr>
      </p:pic>
      <p:pic>
        <p:nvPicPr>
          <p:cNvPr id="11" name="Obrázek 10" descr="zahrada.png"/>
          <p:cNvPicPr>
            <a:picLocks noChangeAspect="1"/>
          </p:cNvPicPr>
          <p:nvPr/>
        </p:nvPicPr>
        <p:blipFill>
          <a:blip r:embed="rId9" cstate="print"/>
          <a:srcRect b="9621"/>
          <a:stretch>
            <a:fillRect/>
          </a:stretch>
        </p:blipFill>
        <p:spPr>
          <a:xfrm>
            <a:off x="6516216" y="332656"/>
            <a:ext cx="2234158" cy="15121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Nahraný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195736" y="2564904"/>
            <a:ext cx="432048" cy="43204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123728" y="30689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084168" y="29969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47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61"/>
          <a:stretch>
            <a:fillRect/>
          </a:stretch>
        </p:blipFill>
        <p:spPr>
          <a:xfrm>
            <a:off x="7236296" y="620688"/>
            <a:ext cx="1584176" cy="48343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Zástupný symbol pro obsah 3" descr="Sazeni-seminek_w650h488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t="15615"/>
          <a:stretch>
            <a:fillRect/>
          </a:stretch>
        </p:blipFill>
        <p:spPr>
          <a:xfrm>
            <a:off x="611560" y="2636912"/>
            <a:ext cx="7097187" cy="4487093"/>
          </a:xfrm>
          <a:effectLst>
            <a:softEdge rad="317500"/>
          </a:effectLst>
        </p:spPr>
      </p:pic>
      <p:sp>
        <p:nvSpPr>
          <p:cNvPr id="5" name="Šipka doprava 4"/>
          <p:cNvSpPr/>
          <p:nvPr/>
        </p:nvSpPr>
        <p:spPr>
          <a:xfrm rot="7100496">
            <a:off x="2534979" y="2082868"/>
            <a:ext cx="4104456" cy="158417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588224" y="76470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růst papriky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779912" y="1988840"/>
            <a:ext cx="3888432" cy="1944216"/>
          </a:xfrm>
          <a:effectLst>
            <a:softEdge rad="317500"/>
          </a:effectLst>
        </p:spPr>
      </p:pic>
      <p:pic>
        <p:nvPicPr>
          <p:cNvPr id="7" name="Obrázek 6" descr="zalévání semín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3645024"/>
            <a:ext cx="4071365" cy="29279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Obrázek 7" descr="konvic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332656"/>
            <a:ext cx="3997132" cy="25202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Zástupný symbol pro obsah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6" b="50846"/>
          <a:stretch>
            <a:fillRect/>
          </a:stretch>
        </p:blipFill>
        <p:spPr>
          <a:xfrm>
            <a:off x="6876256" y="4481736"/>
            <a:ext cx="1928803" cy="23762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Zástupný symbol pro obsah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61" b="55315"/>
          <a:stretch>
            <a:fillRect/>
          </a:stretch>
        </p:blipFill>
        <p:spPr>
          <a:xfrm>
            <a:off x="251520" y="2564904"/>
            <a:ext cx="1584176" cy="21602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51520" y="2132856"/>
            <a:ext cx="448816" cy="448816"/>
          </a:xfrm>
          <a:prstGeom prst="rect">
            <a:avLst/>
          </a:prstGeom>
        </p:spPr>
      </p:pic>
      <p:pic>
        <p:nvPicPr>
          <p:cNvPr id="15" name="Nahraný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316416" y="4005064"/>
            <a:ext cx="504056" cy="504056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51520" y="25649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351912" y="45091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alévání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2276872"/>
            <a:ext cx="6079332" cy="4052888"/>
          </a:xfrm>
          <a:effectLst>
            <a:softEdge rad="317500"/>
          </a:effectLst>
        </p:spPr>
      </p:pic>
      <p:sp>
        <p:nvSpPr>
          <p:cNvPr id="5" name="Obláček 4"/>
          <p:cNvSpPr/>
          <p:nvPr/>
        </p:nvSpPr>
        <p:spPr>
          <a:xfrm>
            <a:off x="3635896" y="0"/>
            <a:ext cx="3816424" cy="2636912"/>
          </a:xfrm>
          <a:prstGeom prst="cloudCallout">
            <a:avLst>
              <a:gd name="adj1" fmla="val 82194"/>
              <a:gd name="adj2" fmla="val 17438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6" b="50846"/>
          <a:stretch>
            <a:fillRect/>
          </a:stretch>
        </p:blipFill>
        <p:spPr>
          <a:xfrm>
            <a:off x="6948264" y="1916832"/>
            <a:ext cx="1749291" cy="21551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64088" y="1124744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tazník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8730" r="17309"/>
          <a:stretch>
            <a:fillRect/>
          </a:stretch>
        </p:blipFill>
        <p:spPr>
          <a:xfrm>
            <a:off x="3779912" y="2204864"/>
            <a:ext cx="3240360" cy="4052888"/>
          </a:xfrm>
          <a:effectLst>
            <a:softEdge rad="317500"/>
          </a:effectLst>
        </p:spPr>
      </p:pic>
      <p:sp>
        <p:nvSpPr>
          <p:cNvPr id="5" name="Obláček 4"/>
          <p:cNvSpPr/>
          <p:nvPr/>
        </p:nvSpPr>
        <p:spPr>
          <a:xfrm>
            <a:off x="1691680" y="0"/>
            <a:ext cx="3816424" cy="2636912"/>
          </a:xfrm>
          <a:prstGeom prst="cloudCallout">
            <a:avLst>
              <a:gd name="adj1" fmla="val -85523"/>
              <a:gd name="adj2" fmla="val 57984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75856" y="1340768"/>
            <a:ext cx="304800" cy="304800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61" b="55315"/>
          <a:stretch>
            <a:fillRect/>
          </a:stretch>
        </p:blipFill>
        <p:spPr>
          <a:xfrm>
            <a:off x="395536" y="2492896"/>
            <a:ext cx="1584176" cy="216024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red-pepp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060848"/>
            <a:ext cx="7850214" cy="44176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051720" y="980728"/>
            <a:ext cx="504056" cy="504056"/>
          </a:xfrm>
          <a:prstGeom prst="rect">
            <a:avLst/>
          </a:prstGeom>
        </p:spPr>
      </p:pic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32240" y="980728"/>
            <a:ext cx="504056" cy="504056"/>
          </a:xfrm>
          <a:prstGeom prst="rect">
            <a:avLst/>
          </a:prstGeom>
        </p:spPr>
      </p:pic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61" b="55315"/>
          <a:stretch>
            <a:fillRect/>
          </a:stretch>
        </p:blipFill>
        <p:spPr>
          <a:xfrm>
            <a:off x="395536" y="0"/>
            <a:ext cx="1584176" cy="21602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Zástupný symbol pro obsah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6" b="50846"/>
          <a:stretch>
            <a:fillRect/>
          </a:stretch>
        </p:blipFill>
        <p:spPr>
          <a:xfrm>
            <a:off x="7215197" y="0"/>
            <a:ext cx="1928803" cy="23762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69</Words>
  <Application>Microsoft Office PowerPoint</Application>
  <PresentationFormat>Předvádění na obrazovce (4:3)</PresentationFormat>
  <Paragraphs>15</Paragraphs>
  <Slides>14</Slides>
  <Notes>2</Notes>
  <HiddenSlides>0</HiddenSlides>
  <MMClips>17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Trebuchet MS</vt:lpstr>
      <vt:lpstr>Verdana</vt:lpstr>
      <vt:lpstr>Wingdings 2</vt:lpstr>
      <vt:lpstr>Summer</vt:lpstr>
      <vt:lpstr>Motiv Office</vt:lpstr>
      <vt:lpstr>1_Motiv Office</vt:lpstr>
      <vt:lpstr>Fakultní učitel jako facilitátor kvalitní přípravy budoucích učitelů mateřských škol a 1. stupně ZŠ</vt:lpstr>
      <vt:lpstr>CO SE SKRÝVÁ V PLODECH 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 CO SI NASADÍME PŘÍŠTĚ?</vt:lpstr>
      <vt:lpstr>Fakultní učitel jako facilitátor kvalitní přípravy budoucích učitelů mateřských škol a 1. stupně ZŠ</vt:lpstr>
    </vt:vector>
  </TitlesOfParts>
  <Manager>wiegerova@utb.cz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se skrývá v plodech?</dc:title>
  <dc:creator>h_vaculikova@utb.cz</dc:creator>
  <cp:lastModifiedBy>Viktor Pacholík</cp:lastModifiedBy>
  <cp:revision>50</cp:revision>
  <dcterms:created xsi:type="dcterms:W3CDTF">2020-03-26T07:39:05Z</dcterms:created>
  <dcterms:modified xsi:type="dcterms:W3CDTF">2020-06-10T12:25:16Z</dcterms:modified>
</cp:coreProperties>
</file>