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5" r:id="rId3"/>
    <p:sldId id="295" r:id="rId4"/>
    <p:sldId id="267" r:id="rId5"/>
    <p:sldId id="270" r:id="rId6"/>
    <p:sldId id="284" r:id="rId7"/>
    <p:sldId id="296" r:id="rId8"/>
    <p:sldId id="289" r:id="rId9"/>
    <p:sldId id="299" r:id="rId10"/>
    <p:sldId id="304" r:id="rId11"/>
    <p:sldId id="272" r:id="rId12"/>
    <p:sldId id="293" r:id="rId13"/>
    <p:sldId id="282" r:id="rId14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0" userDrawn="1">
          <p15:clr>
            <a:srgbClr val="A4A3A4"/>
          </p15:clr>
        </p15:guide>
        <p15:guide id="2" pos="56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C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1" autoAdjust="0"/>
    <p:restoredTop sz="94660"/>
  </p:normalViewPr>
  <p:slideViewPr>
    <p:cSldViewPr>
      <p:cViewPr varScale="1">
        <p:scale>
          <a:sx n="73" d="100"/>
          <a:sy n="73" d="100"/>
        </p:scale>
        <p:origin x="1494" y="66"/>
      </p:cViewPr>
      <p:guideLst>
        <p:guide orient="horz" pos="4110"/>
        <p:guide pos="56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BDD513-DA27-4A1D-B76E-5F11EFB0EE29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90999B-EFC9-4FA2-876C-E343AF578DB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512908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26424-C259-4676-8E44-897B00CA6116}" type="datetimeFigureOut">
              <a:rPr lang="cs-CZ" smtClean="0"/>
              <a:t>29.01.2021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4CE14A-DABF-419C-97DE-B55C206CB1E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842550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4CE14A-DABF-419C-97DE-B55C206CB1E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4784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18852F-176A-4CE0-976D-B9BA808E76F3}" type="slidenum">
              <a:rPr lang="cs-CZ" smtClean="0">
                <a:solidFill>
                  <a:prstClr val="black"/>
                </a:solidFill>
              </a:rPr>
              <a:pPr/>
              <a:t>2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" name="Zástupný symbol pro záhlaví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0978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4CE14A-DABF-419C-97DE-B55C206CB1E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33791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záhlaví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4CE14A-DABF-419C-97DE-B55C206CB1E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92504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AF282-AB71-47E0-9A7F-F4CDC14C47AC}" type="datetime1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977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F78E1-5B26-42CC-A7A2-0240B144BD71}" type="datetime1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5346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D262E-F828-426E-916C-7807FD79A6D9}" type="datetime1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93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00E90-05EE-49A4-AA36-36AE6E73DAFE}" type="datetime1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06205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DF35E4-BE3D-406E-BDE7-597C0FC94B7D}" type="datetime1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6118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8C1BE5-DE8F-41F5-B2F3-EC47F47934D7}" type="datetime1">
              <a:rPr lang="cs-CZ" smtClean="0"/>
              <a:t>29.01.2021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34246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B6958-54B1-418D-ACCC-2AF1099F0B06}" type="datetime1">
              <a:rPr lang="cs-CZ" smtClean="0"/>
              <a:t>29.01.2021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24895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F2CBC9-9D8E-4995-9407-16220A627C7A}" type="datetime1">
              <a:rPr lang="cs-CZ" smtClean="0"/>
              <a:t>29.01.2021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149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40031-26F2-47D5-A3BE-BE8A114F19FA}" type="datetime1">
              <a:rPr lang="cs-CZ" smtClean="0"/>
              <a:t>29.01.2021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21433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76A378-B773-4E20-8BD7-0DB29355024B}" type="datetime1">
              <a:rPr lang="cs-CZ" smtClean="0"/>
              <a:t>29.01.2021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5119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CFA66C-20FE-4690-8374-36A6019EEB45}" type="datetime1">
              <a:rPr lang="cs-CZ" smtClean="0"/>
              <a:t>29.01.2021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485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C36A6-FE76-4629-977A-D27E5311C432}" type="datetime1">
              <a:rPr lang="cs-CZ" smtClean="0"/>
              <a:t>29.01.2021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Centrum transferu technologií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1ACE19-FAF9-4103-BBAD-59DC6280F44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8230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mailto:bartonikova@uni.utb.cz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5.jpeg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1" y="0"/>
            <a:ext cx="3933239" cy="931317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280556" y="980729"/>
            <a:ext cx="8612619" cy="1008112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PŘEDSTAVUJEME </a:t>
            </a:r>
          </a:p>
          <a:p>
            <a:pPr algn="ctr"/>
            <a:r>
              <a:rPr lang="cs-CZ" sz="3200" b="1" dirty="0" smtClean="0">
                <a:solidFill>
                  <a:schemeClr val="bg1"/>
                </a:solidFill>
              </a:rPr>
              <a:t>CENTRUM </a:t>
            </a:r>
            <a:r>
              <a:rPr lang="cs-CZ" sz="3200" b="1" dirty="0">
                <a:solidFill>
                  <a:schemeClr val="bg1"/>
                </a:solidFill>
              </a:rPr>
              <a:t>TRANSFERU TECHNOLOGIÍ</a:t>
            </a:r>
          </a:p>
        </p:txBody>
      </p:sp>
      <p:pic>
        <p:nvPicPr>
          <p:cNvPr id="1026" name="Picture 2" descr="http://isctt.utb.cz/wp-content/uploads/2013/01/univ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492896"/>
            <a:ext cx="5501679" cy="2881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Obdélník 8"/>
          <p:cNvSpPr/>
          <p:nvPr/>
        </p:nvSpPr>
        <p:spPr>
          <a:xfrm>
            <a:off x="316827" y="5661248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/>
              <a:t>Ivana </a:t>
            </a:r>
            <a:r>
              <a:rPr lang="cs-CZ" sz="2400" dirty="0" smtClean="0"/>
              <a:t>Bartoníková</a:t>
            </a:r>
          </a:p>
          <a:p>
            <a:r>
              <a:rPr lang="cs-CZ" sz="2400" smtClean="0"/>
              <a:t>07.09.2020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4928564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701008"/>
          </a:xfrm>
        </p:spPr>
        <p:txBody>
          <a:bodyPr>
            <a:normAutofit/>
          </a:bodyPr>
          <a:lstStyle/>
          <a:p>
            <a:r>
              <a:rPr lang="cs-CZ" sz="2400" b="1" dirty="0"/>
              <a:t>Portfolio duševního vlastnictví </a:t>
            </a:r>
            <a:r>
              <a:rPr lang="cs-CZ" sz="2400" dirty="0"/>
              <a:t>je budováno dle Směrnice rektora 34/2019 Uplatnění a ochrana práv duševního vlastnictví vznikajícího v souvislosti s tvůrčí činností zaměstnanců a studentů UTB ve Zlíně.</a:t>
            </a:r>
          </a:p>
          <a:p>
            <a:r>
              <a:rPr lang="cs-CZ" sz="2400" b="1" dirty="0"/>
              <a:t>Strategie pro komercializaci</a:t>
            </a:r>
            <a:r>
              <a:rPr lang="cs-CZ" sz="2400" dirty="0"/>
              <a:t> je dána Směrnicí rektora 26/2019 Postup a pravidla pro komercializaci výsledků na UTB. </a:t>
            </a:r>
            <a:r>
              <a:rPr lang="cs-CZ" sz="2400" b="1" dirty="0"/>
              <a:t>Rozdělení výnosů z komercializace </a:t>
            </a:r>
            <a:r>
              <a:rPr lang="cs-CZ" sz="2400" dirty="0"/>
              <a:t>předepisuje Interní fond na podporu inovačních činností a je uvedeno ve Směrnici rektora SR/19/2015 a SR/27/2019.</a:t>
            </a:r>
          </a:p>
          <a:p>
            <a:pPr marL="0" indent="0">
              <a:buNone/>
            </a:pP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0"/>
            <a:ext cx="3851920" cy="787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4566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251520" y="1707822"/>
            <a:ext cx="4686553" cy="421477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48961" y="908720"/>
            <a:ext cx="8644214" cy="648072"/>
          </a:xfrm>
        </p:spPr>
        <p:txBody>
          <a:bodyPr>
            <a:normAutofit fontScale="90000"/>
          </a:bodyPr>
          <a:lstStyle/>
          <a:p>
            <a:r>
              <a:rPr lang="cs-CZ" sz="3000" b="1" dirty="0" smtClean="0"/>
              <a:t>DOSAVADNÍ ZKUŠENOSTI A VÝSLEDKY CTT K 31. 12. 2019</a:t>
            </a:r>
            <a:endParaRPr lang="cs-CZ" sz="30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11464"/>
            <a:ext cx="4093464" cy="969264"/>
          </a:xfrm>
          <a:prstGeom prst="rect">
            <a:avLst/>
          </a:prstGeom>
        </p:spPr>
      </p:pic>
      <p:sp>
        <p:nvSpPr>
          <p:cNvPr id="15" name="TextovéPole 14"/>
          <p:cNvSpPr txBox="1"/>
          <p:nvPr/>
        </p:nvSpPr>
        <p:spPr>
          <a:xfrm>
            <a:off x="319068" y="1716576"/>
            <a:ext cx="454096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1"/>
                </a:solidFill>
              </a:rPr>
              <a:t>Výsledky v oblasti duševního vlastnictví</a:t>
            </a:r>
          </a:p>
          <a:p>
            <a:endParaRPr lang="cs-CZ" dirty="0"/>
          </a:p>
        </p:txBody>
      </p:sp>
      <p:sp>
        <p:nvSpPr>
          <p:cNvPr id="16" name="Ovál 15"/>
          <p:cNvSpPr/>
          <p:nvPr/>
        </p:nvSpPr>
        <p:spPr>
          <a:xfrm>
            <a:off x="539552" y="2276872"/>
            <a:ext cx="864000" cy="864000"/>
          </a:xfrm>
          <a:prstGeom prst="ellipse">
            <a:avLst/>
          </a:prstGeom>
          <a:noFill/>
          <a:ln w="57150"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00" b="1" dirty="0" smtClean="0">
                <a:solidFill>
                  <a:srgbClr val="00AC38"/>
                </a:solidFill>
              </a:rPr>
              <a:t>79</a:t>
            </a:r>
            <a:endParaRPr lang="cs-CZ" sz="2100" b="1" dirty="0">
              <a:solidFill>
                <a:srgbClr val="00AC38"/>
              </a:solidFill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248961" y="5540081"/>
            <a:ext cx="454096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000" b="1" dirty="0">
                <a:solidFill>
                  <a:schemeClr val="bg1"/>
                </a:solidFill>
              </a:rPr>
              <a:t>Transfer technologií – ČR a svět</a:t>
            </a:r>
          </a:p>
          <a:p>
            <a:endParaRPr lang="cs-CZ" dirty="0"/>
          </a:p>
        </p:txBody>
      </p:sp>
      <p:sp>
        <p:nvSpPr>
          <p:cNvPr id="22" name="Ovál 21"/>
          <p:cNvSpPr/>
          <p:nvPr/>
        </p:nvSpPr>
        <p:spPr>
          <a:xfrm>
            <a:off x="539552" y="4437112"/>
            <a:ext cx="864000" cy="864000"/>
          </a:xfrm>
          <a:prstGeom prst="ellipse">
            <a:avLst/>
          </a:prstGeom>
          <a:noFill/>
          <a:ln w="57150"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00" b="1" dirty="0" smtClean="0">
                <a:solidFill>
                  <a:srgbClr val="00AC38"/>
                </a:solidFill>
              </a:rPr>
              <a:t>90</a:t>
            </a:r>
            <a:endParaRPr lang="cs-CZ" sz="2100" b="1" dirty="0">
              <a:solidFill>
                <a:srgbClr val="00AC38"/>
              </a:solidFill>
            </a:endParaRPr>
          </a:p>
        </p:txBody>
      </p:sp>
      <p:sp>
        <p:nvSpPr>
          <p:cNvPr id="23" name="Ovál 22"/>
          <p:cNvSpPr/>
          <p:nvPr/>
        </p:nvSpPr>
        <p:spPr>
          <a:xfrm>
            <a:off x="539552" y="3357088"/>
            <a:ext cx="864000" cy="864000"/>
          </a:xfrm>
          <a:prstGeom prst="ellipse">
            <a:avLst/>
          </a:prstGeom>
          <a:noFill/>
          <a:ln w="57150"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00" b="1" dirty="0" smtClean="0">
                <a:solidFill>
                  <a:srgbClr val="00AC38"/>
                </a:solidFill>
              </a:rPr>
              <a:t>179</a:t>
            </a:r>
            <a:endParaRPr lang="cs-CZ" sz="2100" b="1" dirty="0">
              <a:solidFill>
                <a:srgbClr val="00AC38"/>
              </a:solidFill>
            </a:endParaRPr>
          </a:p>
        </p:txBody>
      </p:sp>
      <p:sp>
        <p:nvSpPr>
          <p:cNvPr id="24" name="Ovál 23"/>
          <p:cNvSpPr/>
          <p:nvPr/>
        </p:nvSpPr>
        <p:spPr>
          <a:xfrm>
            <a:off x="539552" y="5589240"/>
            <a:ext cx="864000" cy="864000"/>
          </a:xfrm>
          <a:prstGeom prst="ellipse">
            <a:avLst/>
          </a:prstGeom>
          <a:noFill/>
          <a:ln w="57150"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00" b="1" dirty="0" smtClean="0">
                <a:solidFill>
                  <a:srgbClr val="00AC38"/>
                </a:solidFill>
              </a:rPr>
              <a:t>20</a:t>
            </a:r>
            <a:endParaRPr lang="cs-CZ" sz="2100" b="1" dirty="0">
              <a:solidFill>
                <a:srgbClr val="00AC38"/>
              </a:solidFill>
            </a:endParaRPr>
          </a:p>
        </p:txBody>
      </p:sp>
      <p:sp>
        <p:nvSpPr>
          <p:cNvPr id="25" name="TextovéPole 24"/>
          <p:cNvSpPr txBox="1"/>
          <p:nvPr/>
        </p:nvSpPr>
        <p:spPr>
          <a:xfrm>
            <a:off x="1619672" y="2492896"/>
            <a:ext cx="23762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Udělené patenty</a:t>
            </a:r>
            <a:endParaRPr lang="cs-CZ" sz="2400" b="1" dirty="0"/>
          </a:p>
        </p:txBody>
      </p:sp>
      <p:sp>
        <p:nvSpPr>
          <p:cNvPr id="26" name="TextovéPole 25"/>
          <p:cNvSpPr txBox="1"/>
          <p:nvPr/>
        </p:nvSpPr>
        <p:spPr>
          <a:xfrm>
            <a:off x="1619671" y="3573016"/>
            <a:ext cx="33184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Zapsané užitné vzory</a:t>
            </a:r>
            <a:endParaRPr lang="cs-CZ" sz="2400" b="1" dirty="0"/>
          </a:p>
          <a:p>
            <a:endParaRPr lang="cs-CZ" dirty="0"/>
          </a:p>
        </p:txBody>
      </p:sp>
      <p:sp>
        <p:nvSpPr>
          <p:cNvPr id="27" name="Obdélník 26"/>
          <p:cNvSpPr/>
          <p:nvPr/>
        </p:nvSpPr>
        <p:spPr>
          <a:xfrm>
            <a:off x="1619672" y="4653136"/>
            <a:ext cx="374441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Zapsané průmyslové vzory</a:t>
            </a:r>
            <a:endParaRPr lang="cs-CZ" sz="2400" b="1" dirty="0"/>
          </a:p>
        </p:txBody>
      </p:sp>
      <p:sp>
        <p:nvSpPr>
          <p:cNvPr id="28" name="Obdélník 27"/>
          <p:cNvSpPr/>
          <p:nvPr/>
        </p:nvSpPr>
        <p:spPr>
          <a:xfrm>
            <a:off x="1619671" y="5826496"/>
            <a:ext cx="425476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Registrované ochranné známky</a:t>
            </a:r>
            <a:endParaRPr lang="cs-CZ" sz="2400" b="1" dirty="0"/>
          </a:p>
        </p:txBody>
      </p:sp>
      <p:pic>
        <p:nvPicPr>
          <p:cNvPr id="6146" name="Picture 2" descr="https://encrypted-tbn3.gstatic.com/images?q=tbn:ANd9GcS_325nIyraL_QmyUFq9Q6jfx8mBQXt9LN_4MUYX-gaYfdiDkl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958152"/>
            <a:ext cx="2800350" cy="162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http://www.tyden.cz/obrazek/201401/52d102b96995c/crop-548553-d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2586" y="3691114"/>
            <a:ext cx="2797564" cy="2797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12492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306" y="726863"/>
            <a:ext cx="8640960" cy="720080"/>
          </a:xfrm>
        </p:spPr>
        <p:txBody>
          <a:bodyPr>
            <a:noAutofit/>
          </a:bodyPr>
          <a:lstStyle/>
          <a:p>
            <a:r>
              <a:rPr lang="cs-CZ" sz="3000" b="1" cap="all" dirty="0"/>
              <a:t>Možnosti spolupráce s praxí</a:t>
            </a:r>
            <a:r>
              <a:rPr lang="cs-CZ" sz="3000" b="1" cap="all" dirty="0" smtClean="0"/>
              <a:t>:</a:t>
            </a:r>
            <a:endParaRPr lang="cs-CZ" sz="3000" b="1" cap="all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306" y="1391537"/>
            <a:ext cx="8585765" cy="2634951"/>
          </a:xfrm>
        </p:spPr>
        <p:txBody>
          <a:bodyPr>
            <a:normAutofit lnSpcReduction="10000"/>
          </a:bodyPr>
          <a:lstStyle/>
          <a:p>
            <a:pPr indent="-180000">
              <a:buClr>
                <a:schemeClr val="accent3">
                  <a:lumMod val="75000"/>
                </a:schemeClr>
              </a:buClr>
            </a:pPr>
            <a:r>
              <a:rPr lang="cs-CZ" sz="2200" dirty="0" smtClean="0"/>
              <a:t>Pronájem kancelářských </a:t>
            </a:r>
            <a:r>
              <a:rPr lang="cs-CZ" sz="2200" dirty="0"/>
              <a:t>nebo </a:t>
            </a:r>
            <a:r>
              <a:rPr lang="cs-CZ" sz="2200" dirty="0" smtClean="0"/>
              <a:t>laboratorních </a:t>
            </a:r>
            <a:r>
              <a:rPr lang="cs-CZ" sz="2200" dirty="0"/>
              <a:t>prostory </a:t>
            </a:r>
            <a:endParaRPr lang="cs-CZ" sz="2200" dirty="0" smtClean="0"/>
          </a:p>
          <a:p>
            <a:pPr indent="-180000">
              <a:buClr>
                <a:schemeClr val="accent3">
                  <a:lumMod val="75000"/>
                </a:schemeClr>
              </a:buClr>
            </a:pPr>
            <a:r>
              <a:rPr lang="cs-CZ" sz="2200" dirty="0" smtClean="0"/>
              <a:t>Realizace společných transferových projektů </a:t>
            </a:r>
          </a:p>
          <a:p>
            <a:pPr indent="-180000">
              <a:buClr>
                <a:schemeClr val="accent3">
                  <a:lumMod val="75000"/>
                </a:schemeClr>
              </a:buClr>
            </a:pPr>
            <a:r>
              <a:rPr lang="cs-CZ" sz="2200" dirty="0" smtClean="0"/>
              <a:t>Využití </a:t>
            </a:r>
            <a:r>
              <a:rPr lang="cs-CZ" sz="2200" dirty="0"/>
              <a:t>služeb </a:t>
            </a:r>
            <a:r>
              <a:rPr lang="cs-CZ" sz="2200" dirty="0" smtClean="0"/>
              <a:t>pracovníků Centra </a:t>
            </a:r>
            <a:r>
              <a:rPr lang="cs-CZ" sz="2200" dirty="0"/>
              <a:t>transferu </a:t>
            </a:r>
            <a:r>
              <a:rPr lang="cs-CZ" sz="2200" dirty="0" smtClean="0"/>
              <a:t>technologií</a:t>
            </a:r>
          </a:p>
          <a:p>
            <a:pPr indent="-180000">
              <a:buClr>
                <a:schemeClr val="accent3">
                  <a:lumMod val="75000"/>
                </a:schemeClr>
              </a:buClr>
            </a:pPr>
            <a:r>
              <a:rPr lang="cs-CZ" sz="2200" dirty="0" smtClean="0"/>
              <a:t>Využití služeb akreditované Obuvnické zkušební laboratoře a certifikovaných čistých prostor třídy „C“</a:t>
            </a:r>
            <a:endParaRPr lang="cs-CZ" sz="2200" dirty="0"/>
          </a:p>
          <a:p>
            <a:pPr indent="-180000">
              <a:buClr>
                <a:schemeClr val="accent3">
                  <a:lumMod val="75000"/>
                </a:schemeClr>
              </a:buClr>
            </a:pPr>
            <a:r>
              <a:rPr lang="cs-CZ" sz="2200" dirty="0" smtClean="0"/>
              <a:t>Účast </a:t>
            </a:r>
            <a:r>
              <a:rPr lang="cs-CZ" sz="2200" dirty="0"/>
              <a:t>se </a:t>
            </a:r>
            <a:r>
              <a:rPr lang="cs-CZ" sz="2200" dirty="0" smtClean="0"/>
              <a:t>konferencích, seminářích, workshopech </a:t>
            </a:r>
            <a:r>
              <a:rPr lang="cs-CZ" sz="2200" dirty="0"/>
              <a:t>a dalších akcí pořádaných </a:t>
            </a:r>
            <a:r>
              <a:rPr lang="cs-CZ" sz="2200" dirty="0" smtClean="0"/>
              <a:t>Univerzitním institutem</a:t>
            </a:r>
            <a:endParaRPr lang="cs-CZ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-21154"/>
            <a:ext cx="3707904" cy="877970"/>
          </a:xfrm>
          <a:prstGeom prst="rect">
            <a:avLst/>
          </a:prstGeom>
        </p:spPr>
      </p:pic>
      <p:sp>
        <p:nvSpPr>
          <p:cNvPr id="8" name="Obdélník 7"/>
          <p:cNvSpPr/>
          <p:nvPr/>
        </p:nvSpPr>
        <p:spPr>
          <a:xfrm>
            <a:off x="3956878" y="4561209"/>
            <a:ext cx="4935388" cy="1828413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2000" indent="-144000">
              <a:buFont typeface="Arial" panose="020B0604020202020204" pitchFamily="34" charset="0"/>
              <a:buChar char="•"/>
            </a:pPr>
            <a:r>
              <a:rPr lang="cs-CZ" sz="1850" dirty="0" smtClean="0"/>
              <a:t>moderně </a:t>
            </a:r>
            <a:r>
              <a:rPr lang="cs-CZ" sz="1850" dirty="0"/>
              <a:t>zařízená </a:t>
            </a:r>
            <a:r>
              <a:rPr lang="cs-CZ" sz="1850" dirty="0" smtClean="0"/>
              <a:t>budova s </a:t>
            </a:r>
            <a:r>
              <a:rPr lang="cs-CZ" sz="1850" dirty="0"/>
              <a:t>lukrativní </a:t>
            </a:r>
            <a:r>
              <a:rPr lang="cs-CZ" sz="1850" dirty="0" smtClean="0"/>
              <a:t>polohou</a:t>
            </a:r>
            <a:endParaRPr lang="cs-CZ" sz="1850" dirty="0"/>
          </a:p>
          <a:p>
            <a:pPr marL="72000" indent="-144000">
              <a:buFont typeface="Arial" panose="020B0604020202020204" pitchFamily="34" charset="0"/>
              <a:buChar char="•"/>
            </a:pPr>
            <a:r>
              <a:rPr lang="cs-CZ" sz="1850" dirty="0" smtClean="0"/>
              <a:t>nadstandardně </a:t>
            </a:r>
            <a:r>
              <a:rPr lang="cs-CZ" sz="1850" dirty="0"/>
              <a:t>vybavené kanceláře a laboratoře </a:t>
            </a:r>
          </a:p>
          <a:p>
            <a:pPr marL="72000" indent="-144000">
              <a:buFont typeface="Arial" panose="020B0604020202020204" pitchFamily="34" charset="0"/>
              <a:buChar char="•"/>
            </a:pPr>
            <a:r>
              <a:rPr lang="cs-CZ" sz="1850" dirty="0"/>
              <a:t>čisté prostory třídy „C</a:t>
            </a:r>
            <a:r>
              <a:rPr lang="cs-CZ" sz="1850" dirty="0"/>
              <a:t>“</a:t>
            </a:r>
          </a:p>
          <a:p>
            <a:pPr marL="72000" indent="-144000">
              <a:buFont typeface="Arial" panose="020B0604020202020204" pitchFamily="34" charset="0"/>
              <a:buChar char="•"/>
            </a:pPr>
            <a:r>
              <a:rPr lang="cs-CZ" sz="1850" dirty="0" smtClean="0"/>
              <a:t>zasedací </a:t>
            </a:r>
            <a:r>
              <a:rPr lang="cs-CZ" sz="1850" dirty="0" smtClean="0"/>
              <a:t>místnosti</a:t>
            </a:r>
          </a:p>
          <a:p>
            <a:pPr marL="72000" lvl="0" indent="-144000">
              <a:buFont typeface="Arial" panose="020B0604020202020204" pitchFamily="34" charset="0"/>
              <a:buChar char="•"/>
            </a:pPr>
            <a:r>
              <a:rPr lang="cs-CZ" sz="1850" dirty="0" smtClean="0"/>
              <a:t>osobní </a:t>
            </a:r>
            <a:r>
              <a:rPr lang="cs-CZ" sz="1850" dirty="0"/>
              <a:t>a nákladní výtah</a:t>
            </a:r>
          </a:p>
          <a:p>
            <a:pPr marL="72000" lvl="0" indent="-144000">
              <a:buFont typeface="Arial" panose="020B0604020202020204" pitchFamily="34" charset="0"/>
              <a:buChar char="•"/>
            </a:pPr>
            <a:r>
              <a:rPr lang="cs-CZ" sz="1850" dirty="0"/>
              <a:t>ostraha s recepcí 24 hodin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183"/>
          <a:stretch/>
        </p:blipFill>
        <p:spPr>
          <a:xfrm>
            <a:off x="395536" y="4052028"/>
            <a:ext cx="3269468" cy="2340000"/>
          </a:xfrm>
          <a:prstGeom prst="rect">
            <a:avLst/>
          </a:prstGeom>
        </p:spPr>
      </p:pic>
      <p:sp>
        <p:nvSpPr>
          <p:cNvPr id="11" name="Obdélník 10"/>
          <p:cNvSpPr/>
          <p:nvPr/>
        </p:nvSpPr>
        <p:spPr>
          <a:xfrm>
            <a:off x="3935453" y="4026488"/>
            <a:ext cx="4935600" cy="421477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200" b="1" dirty="0" smtClean="0">
                <a:solidFill>
                  <a:schemeClr val="bg1"/>
                </a:solidFill>
              </a:rPr>
              <a:t>Pronájem</a:t>
            </a:r>
            <a:endParaRPr lang="cs-CZ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439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2780928"/>
            <a:ext cx="8229600" cy="2016224"/>
          </a:xfrm>
        </p:spPr>
        <p:txBody>
          <a:bodyPr>
            <a:normAutofit fontScale="90000"/>
          </a:bodyPr>
          <a:lstStyle/>
          <a:p>
            <a:r>
              <a:rPr lang="cs-CZ" sz="3200" b="1" cap="all" dirty="0" smtClean="0"/>
              <a:t>DĚKUJI  ZA  POZORNOST</a:t>
            </a:r>
            <a:r>
              <a:rPr lang="cs-CZ" sz="3200" b="1" cap="all" smtClean="0"/>
              <a:t/>
            </a:r>
            <a:br>
              <a:rPr lang="cs-CZ" sz="3200" b="1" cap="all" smtClean="0"/>
            </a:br>
            <a:r>
              <a:rPr lang="cs-CZ" sz="3200" b="1" cap="all" dirty="0" smtClean="0"/>
              <a:t/>
            </a:r>
            <a:br>
              <a:rPr lang="cs-CZ" sz="3200" b="1" cap="all" dirty="0" smtClean="0"/>
            </a:br>
            <a:r>
              <a:rPr lang="cs-CZ" sz="3200" b="1" cap="all" dirty="0" smtClean="0"/>
              <a:t/>
            </a:r>
            <a:br>
              <a:rPr lang="cs-CZ" sz="3200" b="1" cap="all" dirty="0" smtClean="0"/>
            </a:br>
            <a:r>
              <a:rPr lang="cs-CZ" sz="3200" b="1" dirty="0"/>
              <a:t>Ing. Ivana Bartoníková</a:t>
            </a:r>
            <a:br>
              <a:rPr lang="cs-CZ" sz="3200" b="1" dirty="0"/>
            </a:br>
            <a:r>
              <a:rPr lang="cs-CZ" sz="3200" dirty="0"/>
              <a:t>Tel.: +420 576 038 138 </a:t>
            </a:r>
            <a:br>
              <a:rPr lang="cs-CZ" sz="3200" dirty="0"/>
            </a:br>
            <a:r>
              <a:rPr lang="cs-CZ" sz="3200" dirty="0"/>
              <a:t>Mobil.: +420 734 792 686 </a:t>
            </a:r>
            <a:br>
              <a:rPr lang="cs-CZ" sz="3200" dirty="0"/>
            </a:br>
            <a:r>
              <a:rPr lang="cs-CZ" sz="3200" dirty="0"/>
              <a:t>E-mail: </a:t>
            </a:r>
            <a:r>
              <a:rPr lang="cs-CZ" sz="3200" dirty="0" smtClean="0">
                <a:hlinkClick r:id="rId2"/>
              </a:rPr>
              <a:t>bartonikova@utb.cz</a:t>
            </a:r>
            <a:r>
              <a:rPr lang="cs-CZ" sz="3200" dirty="0"/>
              <a:t/>
            </a:r>
            <a:br>
              <a:rPr lang="cs-CZ" sz="3200" dirty="0"/>
            </a:br>
            <a:r>
              <a:rPr lang="cs-CZ" sz="3200" dirty="0"/>
              <a:t>http://isctt.utb.cz/</a:t>
            </a:r>
            <a:br>
              <a:rPr lang="cs-CZ" sz="3200" dirty="0"/>
            </a:br>
            <a:r>
              <a:rPr lang="cs-CZ" sz="3200" b="1" cap="all" dirty="0" smtClean="0"/>
              <a:t/>
            </a:r>
            <a:br>
              <a:rPr lang="cs-CZ" sz="3200" b="1" cap="all" dirty="0" smtClean="0"/>
            </a:br>
            <a:endParaRPr lang="cs-CZ" sz="3200" cap="all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0536" y="19505"/>
            <a:ext cx="4093464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472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4" name="Obrázek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5324"/>
            <a:ext cx="504056" cy="504056"/>
          </a:xfrm>
          <a:prstGeom prst="rect">
            <a:avLst/>
          </a:prstGeom>
        </p:spPr>
      </p:pic>
      <p:sp>
        <p:nvSpPr>
          <p:cNvPr id="15" name="TextovéPole 14"/>
          <p:cNvSpPr txBox="1"/>
          <p:nvPr/>
        </p:nvSpPr>
        <p:spPr>
          <a:xfrm>
            <a:off x="899592" y="297811"/>
            <a:ext cx="18117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CE" panose="02000503040000020004" pitchFamily="2" charset="0"/>
              </a:rPr>
              <a:t>Struktura univerzity</a:t>
            </a:r>
          </a:p>
          <a:p>
            <a:r>
              <a:rPr lang="cs-CZ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CE" panose="02000503040000020004" pitchFamily="2" charset="0"/>
              </a:rPr>
              <a:t>Výzkumné jednotky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  <a:latin typeface="Berlin CE" panose="02000503040000020004" pitchFamily="2" charset="0"/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745020" y="1477730"/>
            <a:ext cx="13581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Centrum </a:t>
            </a:r>
          </a:p>
          <a:p>
            <a:pPr algn="r"/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polymerních </a:t>
            </a:r>
          </a:p>
          <a:p>
            <a:pPr algn="r"/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materiálů </a:t>
            </a:r>
            <a:endParaRPr lang="en-US" dirty="0">
              <a:solidFill>
                <a:prstClr val="black"/>
              </a:solidFill>
              <a:latin typeface="Berlin CE" panose="02000503040000020004" pitchFamily="2" charset="0"/>
            </a:endParaRPr>
          </a:p>
        </p:txBody>
      </p:sp>
      <p:sp>
        <p:nvSpPr>
          <p:cNvPr id="17" name="TextovéPole 16"/>
          <p:cNvSpPr txBox="1"/>
          <p:nvPr/>
        </p:nvSpPr>
        <p:spPr>
          <a:xfrm>
            <a:off x="291562" y="3861048"/>
            <a:ext cx="18116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Centrum výzkumu</a:t>
            </a:r>
          </a:p>
          <a:p>
            <a:pPr algn="r"/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FHS</a:t>
            </a:r>
            <a:endParaRPr lang="en-US" dirty="0">
              <a:solidFill>
                <a:prstClr val="black"/>
              </a:solidFill>
              <a:latin typeface="Berlin CE" panose="02000503040000020004" pitchFamily="2" charset="0"/>
            </a:endParaRPr>
          </a:p>
        </p:txBody>
      </p:sp>
      <p:sp>
        <p:nvSpPr>
          <p:cNvPr id="18" name="TextovéPole 17"/>
          <p:cNvSpPr txBox="1"/>
          <p:nvPr/>
        </p:nvSpPr>
        <p:spPr>
          <a:xfrm>
            <a:off x="6804248" y="1477730"/>
            <a:ext cx="228331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Centrum aplikovaného </a:t>
            </a:r>
          </a:p>
          <a:p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ekonomického </a:t>
            </a:r>
          </a:p>
          <a:p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výzkumu</a:t>
            </a:r>
            <a:endParaRPr lang="en-US" dirty="0">
              <a:solidFill>
                <a:prstClr val="black"/>
              </a:solidFill>
              <a:latin typeface="Berlin CE" panose="02000503040000020004" pitchFamily="2" charset="0"/>
            </a:endParaRPr>
          </a:p>
        </p:txBody>
      </p:sp>
      <p:sp>
        <p:nvSpPr>
          <p:cNvPr id="19" name="TextovéPole 18"/>
          <p:cNvSpPr txBox="1"/>
          <p:nvPr/>
        </p:nvSpPr>
        <p:spPr>
          <a:xfrm>
            <a:off x="6804247" y="2470549"/>
            <a:ext cx="1799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Vědeckotechnický</a:t>
            </a:r>
          </a:p>
          <a:p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Park ICT</a:t>
            </a:r>
            <a:endParaRPr lang="en-US" dirty="0">
              <a:solidFill>
                <a:prstClr val="black"/>
              </a:solidFill>
              <a:latin typeface="Berlin CE" panose="02000503040000020004" pitchFamily="2" charset="0"/>
            </a:endParaRPr>
          </a:p>
        </p:txBody>
      </p:sp>
      <p:sp>
        <p:nvSpPr>
          <p:cNvPr id="20" name="TextovéPole 19"/>
          <p:cNvSpPr txBox="1"/>
          <p:nvPr/>
        </p:nvSpPr>
        <p:spPr>
          <a:xfrm>
            <a:off x="6804248" y="3140968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CE" panose="02000503040000020004" pitchFamily="2" charset="0"/>
              </a:rPr>
              <a:t>CEBIA-Tech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Berlin CE" panose="02000503040000020004" pitchFamily="2" charset="0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835954" y="4365104"/>
            <a:ext cx="17251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b="1" dirty="0" smtClean="0">
                <a:solidFill>
                  <a:srgbClr val="00AC38"/>
                </a:solidFill>
                <a:latin typeface="Berlin CE" panose="02000503040000020004" pitchFamily="2" charset="0"/>
              </a:rPr>
              <a:t>Centrum transferu </a:t>
            </a:r>
          </a:p>
          <a:p>
            <a:r>
              <a:rPr lang="cs-CZ" b="1" dirty="0" smtClean="0">
                <a:solidFill>
                  <a:srgbClr val="00AC38"/>
                </a:solidFill>
                <a:latin typeface="Berlin CE" panose="02000503040000020004" pitchFamily="2" charset="0"/>
              </a:rPr>
              <a:t>technologií</a:t>
            </a:r>
            <a:endParaRPr lang="en-US" b="1" dirty="0">
              <a:solidFill>
                <a:srgbClr val="00AC38"/>
              </a:solidFill>
              <a:latin typeface="Berlin CE" panose="02000503040000020004" pitchFamily="2" charset="0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6835658" y="4941168"/>
            <a:ext cx="175240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CE" panose="02000503040000020004" pitchFamily="2" charset="0"/>
              </a:rPr>
              <a:t>Centrum polymerních</a:t>
            </a:r>
          </a:p>
          <a:p>
            <a:r>
              <a:rPr lang="cs-CZ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Berlin CE" panose="02000503040000020004" pitchFamily="2" charset="0"/>
              </a:rPr>
              <a:t>systémů</a:t>
            </a:r>
            <a:endParaRPr lang="en-US" dirty="0">
              <a:solidFill>
                <a:schemeClr val="tx1">
                  <a:lumMod val="95000"/>
                  <a:lumOff val="5000"/>
                </a:schemeClr>
              </a:solidFill>
              <a:latin typeface="Berlin CE" panose="02000503040000020004" pitchFamily="2" charset="0"/>
            </a:endParaRPr>
          </a:p>
        </p:txBody>
      </p:sp>
      <p:sp>
        <p:nvSpPr>
          <p:cNvPr id="23" name="TextovéPole 22"/>
          <p:cNvSpPr txBox="1"/>
          <p:nvPr/>
        </p:nvSpPr>
        <p:spPr>
          <a:xfrm>
            <a:off x="6846919" y="5546323"/>
            <a:ext cx="185230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Vědeckotechnický </a:t>
            </a:r>
          </a:p>
          <a:p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park</a:t>
            </a:r>
            <a:endParaRPr lang="en-US" dirty="0">
              <a:solidFill>
                <a:prstClr val="black"/>
              </a:solidFill>
              <a:latin typeface="Berlin CE" panose="02000503040000020004" pitchFamily="2" charset="0"/>
            </a:endParaRPr>
          </a:p>
        </p:txBody>
      </p:sp>
      <p:sp>
        <p:nvSpPr>
          <p:cNvPr id="24" name="TextovéPole 23"/>
          <p:cNvSpPr txBox="1"/>
          <p:nvPr/>
        </p:nvSpPr>
        <p:spPr>
          <a:xfrm>
            <a:off x="351154" y="2864641"/>
            <a:ext cx="1757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cs-CZ" dirty="0" smtClean="0">
                <a:solidFill>
                  <a:prstClr val="black"/>
                </a:solidFill>
                <a:latin typeface="Berlin CE" panose="02000503040000020004" pitchFamily="2" charset="0"/>
              </a:rPr>
              <a:t>Kreativní centrum</a:t>
            </a:r>
            <a:endParaRPr lang="en-US" dirty="0">
              <a:solidFill>
                <a:prstClr val="black"/>
              </a:solidFill>
              <a:latin typeface="Berlin CE" panose="02000503040000020004" pitchFamily="2" charset="0"/>
            </a:endParaRPr>
          </a:p>
        </p:txBody>
      </p:sp>
      <p:pic>
        <p:nvPicPr>
          <p:cNvPr id="25" name="Obrázek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2738" y="0"/>
            <a:ext cx="3648421" cy="863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972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179512" y="1196752"/>
            <a:ext cx="8640406" cy="648072"/>
          </a:xfrm>
        </p:spPr>
        <p:txBody>
          <a:bodyPr>
            <a:noAutofit/>
          </a:bodyPr>
          <a:lstStyle/>
          <a:p>
            <a:r>
              <a:rPr lang="cs-CZ" sz="3000" b="1" dirty="0" smtClean="0"/>
              <a:t>CENTRUM TRANSFERU TECHNOLOGIÍ (CTT)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2636912"/>
            <a:ext cx="7776310" cy="2448272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Clr>
                <a:schemeClr val="accent3">
                  <a:lumMod val="75000"/>
                </a:schemeClr>
              </a:buClr>
            </a:pPr>
            <a:r>
              <a:rPr lang="cs-CZ" sz="2400" dirty="0"/>
              <a:t>je začleněno v organizační struktuře Univerzitního </a:t>
            </a:r>
            <a:r>
              <a:rPr lang="cs-CZ" sz="2400" dirty="0" smtClean="0"/>
              <a:t>institutu</a:t>
            </a:r>
            <a:endParaRPr lang="cs-CZ" sz="2400" dirty="0"/>
          </a:p>
          <a:p>
            <a:pPr>
              <a:spcBef>
                <a:spcPts val="0"/>
              </a:spcBef>
              <a:buClr>
                <a:schemeClr val="accent3">
                  <a:lumMod val="75000"/>
                </a:schemeClr>
              </a:buClr>
            </a:pPr>
            <a:r>
              <a:rPr lang="cs-CZ" sz="2400" dirty="0" smtClean="0"/>
              <a:t>bylo zřízeno k 1. 1. 2008 </a:t>
            </a: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cs-CZ" sz="2400" dirty="0" smtClean="0"/>
              <a:t>specializované </a:t>
            </a:r>
            <a:r>
              <a:rPr lang="cs-CZ" sz="2400" dirty="0"/>
              <a:t>pracoviště pro spolupráci s aplikační sférou a transfer výsledků V a </a:t>
            </a:r>
            <a:r>
              <a:rPr lang="cs-CZ" sz="2400" dirty="0" smtClean="0"/>
              <a:t>V </a:t>
            </a:r>
            <a:endParaRPr lang="cs-CZ" sz="2400" dirty="0"/>
          </a:p>
          <a:p>
            <a:pPr marL="180000" indent="-180000">
              <a:spcBef>
                <a:spcPts val="0"/>
              </a:spcBef>
              <a:buClr>
                <a:srgbClr val="00AC38"/>
              </a:buClr>
            </a:pPr>
            <a:endParaRPr lang="cs-CZ" sz="2200" dirty="0" smtClean="0"/>
          </a:p>
          <a:p>
            <a:pPr marL="180000" indent="-180000">
              <a:spcBef>
                <a:spcPts val="0"/>
              </a:spcBef>
              <a:buClr>
                <a:srgbClr val="00AC38"/>
              </a:buClr>
            </a:pPr>
            <a:endParaRPr lang="cs-CZ" sz="800" dirty="0" smtClean="0"/>
          </a:p>
          <a:p>
            <a:endParaRPr lang="cs-CZ" sz="2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5040" y="11464"/>
            <a:ext cx="4093464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46468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64" y="2251785"/>
            <a:ext cx="3366791" cy="3391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640406" cy="648072"/>
          </a:xfrm>
        </p:spPr>
        <p:txBody>
          <a:bodyPr>
            <a:noAutofit/>
          </a:bodyPr>
          <a:lstStyle/>
          <a:p>
            <a:r>
              <a:rPr lang="cs-CZ" sz="3000" b="1" dirty="0" smtClean="0"/>
              <a:t>CENTRUM TRANSFERU TECHNOLOGIÍ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916832"/>
            <a:ext cx="5760640" cy="4320480"/>
          </a:xfrm>
        </p:spPr>
        <p:txBody>
          <a:bodyPr>
            <a:noAutofit/>
          </a:bodyPr>
          <a:lstStyle/>
          <a:p>
            <a:pPr>
              <a:buClr>
                <a:schemeClr val="accent3">
                  <a:lumMod val="75000"/>
                </a:schemeClr>
              </a:buClr>
            </a:pPr>
            <a:r>
              <a:rPr lang="cs-CZ" sz="2200" dirty="0"/>
              <a:t>je tvořeno Oddělením patentů a </a:t>
            </a:r>
            <a:r>
              <a:rPr lang="cs-CZ" sz="2200" dirty="0" smtClean="0"/>
              <a:t>licencí, </a:t>
            </a:r>
            <a:r>
              <a:rPr lang="cs-CZ" sz="2200" dirty="0"/>
              <a:t>Oddělením transferu technologií </a:t>
            </a:r>
            <a:r>
              <a:rPr lang="cs-CZ" sz="2200" dirty="0" smtClean="0"/>
              <a:t>a </a:t>
            </a:r>
            <a:r>
              <a:rPr lang="cs-CZ" sz="2200" dirty="0"/>
              <a:t>Projektovým </a:t>
            </a:r>
            <a:r>
              <a:rPr lang="cs-CZ" sz="2200" dirty="0" smtClean="0"/>
              <a:t>oddělením</a:t>
            </a: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cs-CZ" sz="2200" dirty="0" smtClean="0"/>
              <a:t>nabízí:</a:t>
            </a:r>
          </a:p>
          <a:p>
            <a:pPr marL="975600" lvl="1" indent="-342900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sz="2200" dirty="0"/>
              <a:t>komplexní služby </a:t>
            </a:r>
            <a:r>
              <a:rPr lang="cs-CZ" sz="2200" dirty="0" smtClean="0"/>
              <a:t>v oblasti ochrany duševního vlastnictví</a:t>
            </a:r>
          </a:p>
          <a:p>
            <a:pPr marL="975600" lvl="1" indent="-342900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sz="2200" dirty="0" smtClean="0"/>
              <a:t>konzultantskou </a:t>
            </a:r>
            <a:r>
              <a:rPr lang="cs-CZ" sz="2200" dirty="0"/>
              <a:t>a informační činnost související s uzavíráním </a:t>
            </a:r>
            <a:r>
              <a:rPr lang="cs-CZ" sz="2200" dirty="0" smtClean="0"/>
              <a:t>licencí</a:t>
            </a:r>
          </a:p>
          <a:p>
            <a:pPr marL="975600" lvl="1" indent="-342900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sz="2200" dirty="0" smtClean="0"/>
              <a:t>podporu komercializace V a V </a:t>
            </a:r>
            <a:r>
              <a:rPr lang="cs-CZ" sz="2200" dirty="0"/>
              <a:t>výsledků na UTB ve </a:t>
            </a:r>
            <a:r>
              <a:rPr lang="cs-CZ" sz="2200" dirty="0" smtClean="0"/>
              <a:t>Zlíně</a:t>
            </a:r>
          </a:p>
          <a:p>
            <a:pPr marL="975600" lvl="1" indent="-342900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ü"/>
            </a:pPr>
            <a:r>
              <a:rPr lang="cs-CZ" sz="2200" dirty="0" smtClean="0"/>
              <a:t>řešení transferových </a:t>
            </a:r>
            <a:r>
              <a:rPr lang="cs-CZ" sz="2200" dirty="0"/>
              <a:t>projektů na národní i mezinárodní úrovni </a:t>
            </a:r>
          </a:p>
          <a:p>
            <a:pPr marL="0" indent="0">
              <a:buNone/>
            </a:pPr>
            <a:endParaRPr lang="cs-CZ" sz="2200" dirty="0"/>
          </a:p>
          <a:p>
            <a:endParaRPr lang="cs-CZ" sz="2200" dirty="0"/>
          </a:p>
          <a:p>
            <a:endParaRPr lang="cs-CZ" sz="2200" dirty="0"/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7691" y="0"/>
            <a:ext cx="4093464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13637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1"/>
          <p:cNvSpPr>
            <a:spLocks noGrp="1"/>
          </p:cNvSpPr>
          <p:nvPr>
            <p:ph type="title"/>
          </p:nvPr>
        </p:nvSpPr>
        <p:spPr>
          <a:xfrm>
            <a:off x="251520" y="1031016"/>
            <a:ext cx="8614792" cy="648072"/>
          </a:xfrm>
        </p:spPr>
        <p:txBody>
          <a:bodyPr>
            <a:normAutofit/>
          </a:bodyPr>
          <a:lstStyle/>
          <a:p>
            <a:r>
              <a:rPr lang="cs-CZ" sz="3000" b="1" dirty="0" smtClean="0"/>
              <a:t>CENTRUM TRANSFERU TECHNOLOGIÍ</a:t>
            </a:r>
            <a:endParaRPr lang="cs-CZ" sz="3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898095"/>
            <a:ext cx="8641655" cy="42954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cs-CZ" sz="2200" dirty="0"/>
              <a:t> </a:t>
            </a:r>
            <a:r>
              <a:rPr lang="cs-CZ" sz="2200" dirty="0" smtClean="0"/>
              <a:t>        jeho pracovníci jsou členy celé řady profesních sdružení:</a:t>
            </a:r>
          </a:p>
          <a:p>
            <a:pPr marL="0" indent="0">
              <a:buNone/>
            </a:pPr>
            <a:endParaRPr lang="cs-CZ" sz="800" dirty="0"/>
          </a:p>
          <a:p>
            <a:pPr marL="848700" lvl="1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200" dirty="0"/>
              <a:t>Asociace inovačního podnikání České republiky, z. s.</a:t>
            </a:r>
          </a:p>
          <a:p>
            <a:pPr marL="848700" lvl="1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200" dirty="0"/>
              <a:t>Společnost vědeckotechnických parků ČR, z. s.</a:t>
            </a:r>
          </a:p>
          <a:p>
            <a:pPr marL="848700" lvl="1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200" dirty="0"/>
              <a:t>Transfera.cz</a:t>
            </a:r>
          </a:p>
          <a:p>
            <a:pPr marL="848700" lvl="1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200" dirty="0" err="1"/>
              <a:t>European</a:t>
            </a:r>
            <a:r>
              <a:rPr lang="cs-CZ" sz="2200" dirty="0"/>
              <a:t> Patent Institute</a:t>
            </a:r>
          </a:p>
          <a:p>
            <a:pPr marL="848700" lvl="1">
              <a:spcBef>
                <a:spcPts val="0"/>
              </a:spcBef>
              <a:buClr>
                <a:schemeClr val="accent3">
                  <a:lumMod val="75000"/>
                </a:schemeClr>
              </a:buClr>
              <a:buFont typeface="Arial" panose="020B0604020202020204" pitchFamily="34" charset="0"/>
              <a:buChar char="•"/>
            </a:pPr>
            <a:r>
              <a:rPr lang="cs-CZ" sz="2200" dirty="0"/>
              <a:t>Komora patentových zástupců </a:t>
            </a:r>
            <a:r>
              <a:rPr lang="cs-CZ" sz="2200" dirty="0" smtClean="0"/>
              <a:t>ČR</a:t>
            </a:r>
          </a:p>
          <a:p>
            <a:pPr marL="848700" lvl="1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cs-CZ" sz="1800" dirty="0"/>
          </a:p>
          <a:p>
            <a:pPr lvl="1" indent="-180000">
              <a:spcBef>
                <a:spcPts val="0"/>
              </a:spcBef>
              <a:buClr>
                <a:srgbClr val="00AC38"/>
              </a:buClr>
              <a:buFont typeface="Arial" panose="020B0604020202020204" pitchFamily="34" charset="0"/>
              <a:buChar char="•"/>
            </a:pPr>
            <a:endParaRPr lang="cs-CZ" sz="1800" dirty="0" smtClean="0"/>
          </a:p>
          <a:p>
            <a:pPr marL="0" indent="0">
              <a:buNone/>
            </a:pPr>
            <a:endParaRPr lang="cs-CZ" sz="600" dirty="0" smtClean="0"/>
          </a:p>
          <a:p>
            <a:pPr marL="0" indent="0">
              <a:buNone/>
            </a:pPr>
            <a:endParaRPr lang="cs-CZ" sz="600" dirty="0"/>
          </a:p>
          <a:p>
            <a:pPr marL="0" indent="0">
              <a:buNone/>
            </a:pPr>
            <a:endParaRPr lang="cs-CZ" sz="2200" dirty="0" smtClean="0"/>
          </a:p>
          <a:p>
            <a:pPr marL="0" indent="0">
              <a:buNone/>
            </a:pPr>
            <a:endParaRPr lang="cs-CZ" sz="800" dirty="0" smtClean="0"/>
          </a:p>
          <a:p>
            <a:pPr marL="0" indent="0">
              <a:buNone/>
            </a:pPr>
            <a:endParaRPr lang="cs-CZ" sz="800" dirty="0" smtClean="0"/>
          </a:p>
          <a:p>
            <a:pPr marL="0" indent="0">
              <a:buNone/>
            </a:pPr>
            <a:endParaRPr lang="cs-CZ" sz="800" dirty="0"/>
          </a:p>
          <a:p>
            <a:pPr marL="0" indent="0">
              <a:buNone/>
            </a:pPr>
            <a:endParaRPr lang="cs-CZ" sz="2200" dirty="0"/>
          </a:p>
        </p:txBody>
      </p:sp>
      <p:pic>
        <p:nvPicPr>
          <p:cNvPr id="6" name="Picture 2" descr="http://web.quick.cz/Lubos.Lacina/KPZ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82" y="5160914"/>
            <a:ext cx="1435704" cy="76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http://www.aipcr.cz/img/aip_cr_logo_201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495" y="4374878"/>
            <a:ext cx="1820126" cy="357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 descr="http://www.svtp.cz/wp-content/uploads/SVTP_%C4%8C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0802" y="4327901"/>
            <a:ext cx="2156533" cy="40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 descr="Transfera.cz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5534" y="4309465"/>
            <a:ext cx="2088232" cy="367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://patentepi.com/assets/images/logo-epi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7710" y="5137553"/>
            <a:ext cx="1384090" cy="90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Obrázek 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622" y="0"/>
            <a:ext cx="4093464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11959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8640960" cy="453524"/>
          </a:xfrm>
        </p:spPr>
        <p:txBody>
          <a:bodyPr>
            <a:noAutofit/>
          </a:bodyPr>
          <a:lstStyle/>
          <a:p>
            <a:pPr lvl="0"/>
            <a:r>
              <a:rPr lang="cs-CZ" sz="3000" b="1" dirty="0"/>
              <a:t>CENTRUM TRANSFERU TECHNOLOGIÍ</a:t>
            </a:r>
            <a:endParaRPr lang="cs-CZ" sz="3000" dirty="0"/>
          </a:p>
        </p:txBody>
      </p:sp>
      <p:grpSp>
        <p:nvGrpSpPr>
          <p:cNvPr id="4" name="Skupina 3"/>
          <p:cNvGrpSpPr/>
          <p:nvPr/>
        </p:nvGrpSpPr>
        <p:grpSpPr>
          <a:xfrm>
            <a:off x="1439397" y="4293098"/>
            <a:ext cx="6644193" cy="1739347"/>
            <a:chOff x="6978248" y="1280454"/>
            <a:chExt cx="4299238" cy="983867"/>
          </a:xfrm>
        </p:grpSpPr>
        <p:sp>
          <p:nvSpPr>
            <p:cNvPr id="11" name="Obdélník 10"/>
            <p:cNvSpPr/>
            <p:nvPr/>
          </p:nvSpPr>
          <p:spPr>
            <a:xfrm>
              <a:off x="6978248" y="1280454"/>
              <a:ext cx="4181582" cy="983867"/>
            </a:xfrm>
            <a:prstGeom prst="rect">
              <a:avLst/>
            </a:prstGeom>
            <a:solidFill>
              <a:srgbClr val="00AC38"/>
            </a:solidFill>
            <a:ln>
              <a:solidFill>
                <a:srgbClr val="00AC38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sp>
        <p:sp>
          <p:nvSpPr>
            <p:cNvPr id="12" name="Obdélník 11"/>
            <p:cNvSpPr/>
            <p:nvPr/>
          </p:nvSpPr>
          <p:spPr>
            <a:xfrm>
              <a:off x="7095904" y="1368862"/>
              <a:ext cx="4181582" cy="81463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r>
                <a:rPr lang="cs-CZ" sz="2000" dirty="0" smtClean="0">
                  <a:solidFill>
                    <a:schemeClr val="bg1"/>
                  </a:solidFill>
                </a:rPr>
                <a:t>CTT je </a:t>
              </a:r>
              <a:r>
                <a:rPr lang="cs-CZ" sz="2000" dirty="0">
                  <a:solidFill>
                    <a:schemeClr val="bg1"/>
                  </a:solidFill>
                </a:rPr>
                <a:t>také  významným pojítkem mezi UTB a průmyslovou praxí díky specializovaným patentovým službám, které jeho pracovníci provádějí nejen interně pro UTB, ale také externě pro průmyslové subjekty.</a:t>
              </a:r>
            </a:p>
          </p:txBody>
        </p:sp>
      </p:grpSp>
      <p:grpSp>
        <p:nvGrpSpPr>
          <p:cNvPr id="6" name="Skupina 5"/>
          <p:cNvGrpSpPr/>
          <p:nvPr/>
        </p:nvGrpSpPr>
        <p:grpSpPr>
          <a:xfrm>
            <a:off x="1420553" y="1844824"/>
            <a:ext cx="6463917" cy="2376264"/>
            <a:chOff x="3340075" y="2827105"/>
            <a:chExt cx="4517756" cy="2117971"/>
          </a:xfrm>
        </p:grpSpPr>
        <p:sp>
          <p:nvSpPr>
            <p:cNvPr id="7" name="Obdélník 6"/>
            <p:cNvSpPr/>
            <p:nvPr/>
          </p:nvSpPr>
          <p:spPr>
            <a:xfrm>
              <a:off x="3340075" y="2955467"/>
              <a:ext cx="4517756" cy="1732885"/>
            </a:xfrm>
            <a:prstGeom prst="rect">
              <a:avLst/>
            </a:prstGeom>
            <a:solidFill>
              <a:srgbClr val="00AC38"/>
            </a:solidFill>
            <a:ln>
              <a:solidFill>
                <a:srgbClr val="00AC38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sp>
        <p:sp>
          <p:nvSpPr>
            <p:cNvPr id="8" name="Obdélník 7"/>
            <p:cNvSpPr/>
            <p:nvPr/>
          </p:nvSpPr>
          <p:spPr>
            <a:xfrm>
              <a:off x="3399958" y="2827105"/>
              <a:ext cx="3984115" cy="21179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2700" tIns="12700" rIns="12700" bIns="12700" numCol="1" spcCol="1270" anchor="ctr" anchorCtr="0">
              <a:noAutofit/>
            </a:bodyPr>
            <a:lstStyle/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cs-CZ" sz="2000" b="0" i="0" u="none" kern="1200" dirty="0" smtClean="0"/>
                <a:t> </a:t>
              </a:r>
              <a:r>
                <a:rPr lang="cs-CZ" sz="2000" b="0" i="0" kern="1200" dirty="0" smtClean="0"/>
                <a:t>Spolupracuje s institucemi: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cs-CZ" sz="2000" b="0" kern="1200" dirty="0" smtClean="0"/>
                <a:t> - Úřad průmyslového vlastnictví (ÚPV) 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cs-CZ" sz="2000" b="0" kern="1200" dirty="0" smtClean="0">
                  <a:latin typeface="+mj-lt"/>
                </a:rPr>
                <a:t> - Světová organizace duševního vlastnictví (</a:t>
              </a:r>
              <a:r>
                <a:rPr lang="cs-CZ" sz="2000" b="0" kern="1200" dirty="0" smtClean="0"/>
                <a:t>WIPO)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cs-CZ" sz="2000" b="0" kern="1200" dirty="0" smtClean="0"/>
                <a:t> - Úřad Evropské unie pro duševní vlastnictví (EUIPO) </a:t>
              </a:r>
            </a:p>
            <a:p>
              <a:pPr lvl="0" algn="l" defTabSz="889000">
                <a:lnSpc>
                  <a:spcPct val="90000"/>
                </a:lnSpc>
                <a:spcBef>
                  <a:spcPct val="0"/>
                </a:spcBef>
                <a:spcAft>
                  <a:spcPts val="600"/>
                </a:spcAft>
              </a:pPr>
              <a:r>
                <a:rPr lang="cs-CZ" sz="2000" b="0" kern="1200" dirty="0" smtClean="0"/>
                <a:t> - Evropský patentový úřad (EPO)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cs-CZ" sz="1500" kern="1200" dirty="0"/>
            </a:p>
          </p:txBody>
        </p:sp>
      </p:grpSp>
      <p:pic>
        <p:nvPicPr>
          <p:cNvPr id="14" name="Obrázek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87048" y="11464"/>
            <a:ext cx="4093464" cy="969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9465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481464" y="3019809"/>
            <a:ext cx="8064895" cy="3112396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91370" y="764704"/>
            <a:ext cx="7416824" cy="490066"/>
          </a:xfrm>
        </p:spPr>
        <p:txBody>
          <a:bodyPr>
            <a:noAutofit/>
          </a:bodyPr>
          <a:lstStyle/>
          <a:p>
            <a:r>
              <a:rPr lang="cs-CZ" sz="3000" b="1" dirty="0" smtClean="0"/>
              <a:t>KOMERCIALIZACE</a:t>
            </a:r>
            <a:endParaRPr lang="cs-CZ" sz="3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19456" y="1412776"/>
            <a:ext cx="8640960" cy="5074418"/>
          </a:xfrm>
        </p:spPr>
        <p:txBody>
          <a:bodyPr/>
          <a:lstStyle/>
          <a:p>
            <a:pPr>
              <a:buClr>
                <a:schemeClr val="accent3">
                  <a:lumMod val="75000"/>
                </a:schemeClr>
              </a:buClr>
            </a:pPr>
            <a:r>
              <a:rPr lang="cs-CZ" sz="2200" dirty="0" smtClean="0"/>
              <a:t>Komercializace a spolupráce s praxí  je prioritní </a:t>
            </a:r>
            <a:r>
              <a:rPr lang="cs-CZ" sz="2200" dirty="0"/>
              <a:t>činností </a:t>
            </a:r>
            <a:r>
              <a:rPr lang="cs-CZ" sz="2200" dirty="0" smtClean="0"/>
              <a:t>Centra transferu technologií </a:t>
            </a:r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cs-CZ" sz="2200" dirty="0" smtClean="0"/>
              <a:t>Podporuje transformaci </a:t>
            </a:r>
            <a:r>
              <a:rPr lang="cs-CZ" sz="2200" dirty="0"/>
              <a:t>UTB </a:t>
            </a:r>
            <a:r>
              <a:rPr lang="cs-CZ" sz="2200" dirty="0" smtClean="0"/>
              <a:t>na podnikatelskou univerzitu </a:t>
            </a:r>
            <a:endParaRPr lang="cs-CZ" sz="2200" dirty="0"/>
          </a:p>
          <a:p>
            <a:pPr>
              <a:buClr>
                <a:schemeClr val="accent3">
                  <a:lumMod val="75000"/>
                </a:schemeClr>
              </a:buClr>
            </a:pPr>
            <a:r>
              <a:rPr lang="cs-CZ" sz="2200" dirty="0" smtClean="0"/>
              <a:t>Je realizována konkrétní spolupráce s komerčními subjekty</a:t>
            </a:r>
            <a:endParaRPr lang="cs-CZ" sz="2200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-2465"/>
            <a:ext cx="3347864" cy="623153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025" y="3140968"/>
            <a:ext cx="3332076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2892" y="3311987"/>
            <a:ext cx="3849406" cy="16741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Obdélník 6"/>
          <p:cNvSpPr/>
          <p:nvPr/>
        </p:nvSpPr>
        <p:spPr>
          <a:xfrm>
            <a:off x="553243" y="5200100"/>
            <a:ext cx="364205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>
                <a:solidFill>
                  <a:schemeClr val="bg1"/>
                </a:solidFill>
              </a:rPr>
              <a:t>LS 2012001207 – nabyvatel </a:t>
            </a:r>
            <a:r>
              <a:rPr lang="cs-CZ" sz="1600" i="1" dirty="0" err="1">
                <a:solidFill>
                  <a:schemeClr val="bg1"/>
                </a:solidFill>
              </a:rPr>
              <a:t>MgA</a:t>
            </a:r>
            <a:r>
              <a:rPr lang="cs-CZ" sz="1600" i="1" dirty="0">
                <a:solidFill>
                  <a:schemeClr val="bg1"/>
                </a:solidFill>
              </a:rPr>
              <a:t>. David Polášek - práva k užívání designu o názvu „</a:t>
            </a:r>
            <a:r>
              <a:rPr lang="cs-CZ" sz="1600" i="1" dirty="0" err="1">
                <a:solidFill>
                  <a:schemeClr val="bg1"/>
                </a:solidFill>
              </a:rPr>
              <a:t>Tractor</a:t>
            </a:r>
            <a:r>
              <a:rPr lang="cs-CZ" sz="1600" i="1" dirty="0">
                <a:solidFill>
                  <a:schemeClr val="bg1"/>
                </a:solidFill>
              </a:rPr>
              <a:t> design koncept NOVO“</a:t>
            </a:r>
          </a:p>
        </p:txBody>
      </p:sp>
      <p:sp>
        <p:nvSpPr>
          <p:cNvPr id="8" name="Obdélník 7"/>
          <p:cNvSpPr/>
          <p:nvPr/>
        </p:nvSpPr>
        <p:spPr>
          <a:xfrm>
            <a:off x="4303012" y="5166120"/>
            <a:ext cx="42891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600" i="1" dirty="0">
                <a:solidFill>
                  <a:schemeClr val="bg1"/>
                </a:solidFill>
              </a:rPr>
              <a:t>LS 2014000050 – nabyvatel SIEMENS, s.r.o. - práva k užívání designů o názvu „Rukojeti nářadí“ („</a:t>
            </a:r>
            <a:r>
              <a:rPr lang="cs-CZ" sz="1600" i="1" dirty="0" err="1">
                <a:solidFill>
                  <a:schemeClr val="bg1"/>
                </a:solidFill>
              </a:rPr>
              <a:t>Tool</a:t>
            </a:r>
            <a:r>
              <a:rPr lang="cs-CZ" sz="1600" i="1" dirty="0">
                <a:solidFill>
                  <a:schemeClr val="bg1"/>
                </a:solidFill>
              </a:rPr>
              <a:t> </a:t>
            </a:r>
            <a:r>
              <a:rPr lang="cs-CZ" sz="1600" i="1" dirty="0" err="1">
                <a:solidFill>
                  <a:schemeClr val="bg1"/>
                </a:solidFill>
              </a:rPr>
              <a:t>handles</a:t>
            </a:r>
            <a:r>
              <a:rPr lang="cs-CZ" sz="1600" i="1" dirty="0">
                <a:solidFill>
                  <a:schemeClr val="bg1"/>
                </a:solidFill>
              </a:rPr>
              <a:t>“)</a:t>
            </a:r>
          </a:p>
        </p:txBody>
      </p:sp>
    </p:spTree>
    <p:extLst>
      <p:ext uri="{BB962C8B-B14F-4D97-AF65-F5344CB8AC3E}">
        <p14:creationId xmlns:p14="http://schemas.microsoft.com/office/powerpoint/2010/main" val="22082757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1"/>
          <p:cNvSpPr txBox="1">
            <a:spLocks/>
          </p:cNvSpPr>
          <p:nvPr/>
        </p:nvSpPr>
        <p:spPr>
          <a:xfrm>
            <a:off x="342778" y="925300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3000" b="1" dirty="0" smtClean="0"/>
              <a:t>DOSAVADNÍ ZKUŠENOSTI A VÝSLEDKY CTT K 31. 12. 2019</a:t>
            </a:r>
          </a:p>
          <a:p>
            <a:endParaRPr lang="cs-CZ" sz="3000" dirty="0"/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0"/>
            <a:ext cx="3851920" cy="787340"/>
          </a:xfrm>
          <a:prstGeom prst="rect">
            <a:avLst/>
          </a:prstGeom>
        </p:spPr>
      </p:pic>
      <p:sp>
        <p:nvSpPr>
          <p:cNvPr id="13" name="Obdélník 12"/>
          <p:cNvSpPr/>
          <p:nvPr/>
        </p:nvSpPr>
        <p:spPr>
          <a:xfrm>
            <a:off x="1370217" y="2988420"/>
            <a:ext cx="5506039" cy="504056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b="1" dirty="0" smtClean="0"/>
              <a:t>Udělené zahraniční patenty a zveřejněné přihlášky PCT</a:t>
            </a:r>
            <a:endParaRPr lang="cs-CZ" b="1" dirty="0"/>
          </a:p>
        </p:txBody>
      </p:sp>
      <p:sp>
        <p:nvSpPr>
          <p:cNvPr id="14" name="Obdélník 13"/>
          <p:cNvSpPr/>
          <p:nvPr/>
        </p:nvSpPr>
        <p:spPr>
          <a:xfrm>
            <a:off x="1431111" y="5441447"/>
            <a:ext cx="1872208" cy="504056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b="1" dirty="0"/>
              <a:t>Licenční </a:t>
            </a:r>
            <a:r>
              <a:rPr lang="cs-CZ" b="1" dirty="0" smtClean="0"/>
              <a:t>smlouvy</a:t>
            </a:r>
            <a:endParaRPr lang="cs-CZ" b="1" dirty="0"/>
          </a:p>
        </p:txBody>
      </p:sp>
      <p:sp>
        <p:nvSpPr>
          <p:cNvPr id="15" name="Ovál 14"/>
          <p:cNvSpPr/>
          <p:nvPr/>
        </p:nvSpPr>
        <p:spPr>
          <a:xfrm>
            <a:off x="391917" y="5261475"/>
            <a:ext cx="864000" cy="864000"/>
          </a:xfrm>
          <a:prstGeom prst="ellipse">
            <a:avLst/>
          </a:prstGeom>
          <a:noFill/>
          <a:ln w="38100"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00" b="1" dirty="0" smtClean="0">
                <a:solidFill>
                  <a:srgbClr val="00AC38"/>
                </a:solidFill>
              </a:rPr>
              <a:t>26</a:t>
            </a:r>
            <a:endParaRPr lang="cs-CZ" sz="2100" b="1" dirty="0">
              <a:solidFill>
                <a:srgbClr val="00AC38"/>
              </a:solidFill>
            </a:endParaRPr>
          </a:p>
        </p:txBody>
      </p:sp>
      <p:sp>
        <p:nvSpPr>
          <p:cNvPr id="17" name="Ovál 16"/>
          <p:cNvSpPr/>
          <p:nvPr/>
        </p:nvSpPr>
        <p:spPr>
          <a:xfrm>
            <a:off x="281539" y="2821080"/>
            <a:ext cx="864000" cy="864000"/>
          </a:xfrm>
          <a:prstGeom prst="ellipse">
            <a:avLst/>
          </a:prstGeom>
          <a:noFill/>
          <a:ln w="38100"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00" b="1" dirty="0" smtClean="0">
                <a:solidFill>
                  <a:srgbClr val="00AC38"/>
                </a:solidFill>
              </a:rPr>
              <a:t>8</a:t>
            </a:r>
            <a:endParaRPr lang="cs-CZ" sz="2100" b="1" dirty="0">
              <a:solidFill>
                <a:srgbClr val="00AC38"/>
              </a:solidFill>
            </a:endParaRPr>
          </a:p>
        </p:txBody>
      </p:sp>
      <p:sp>
        <p:nvSpPr>
          <p:cNvPr id="19" name="Obdélník 18"/>
          <p:cNvSpPr/>
          <p:nvPr/>
        </p:nvSpPr>
        <p:spPr>
          <a:xfrm>
            <a:off x="1370217" y="4082276"/>
            <a:ext cx="3921863" cy="504056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b="1" dirty="0" smtClean="0"/>
              <a:t>Smlouvy z oblasti transferu technologií</a:t>
            </a:r>
            <a:endParaRPr lang="cs-CZ" b="1" dirty="0"/>
          </a:p>
        </p:txBody>
      </p:sp>
      <p:sp>
        <p:nvSpPr>
          <p:cNvPr id="23" name="Ovál 22"/>
          <p:cNvSpPr/>
          <p:nvPr/>
        </p:nvSpPr>
        <p:spPr>
          <a:xfrm>
            <a:off x="342778" y="3997181"/>
            <a:ext cx="864000" cy="864000"/>
          </a:xfrm>
          <a:prstGeom prst="ellipse">
            <a:avLst/>
          </a:prstGeom>
          <a:noFill/>
          <a:ln w="38100"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00" b="1" dirty="0" smtClean="0">
                <a:solidFill>
                  <a:srgbClr val="00AC38"/>
                </a:solidFill>
              </a:rPr>
              <a:t>16</a:t>
            </a:r>
            <a:endParaRPr lang="cs-CZ" sz="2100" b="1" dirty="0">
              <a:solidFill>
                <a:srgbClr val="00AC38"/>
              </a:solidFill>
            </a:endParaRPr>
          </a:p>
        </p:txBody>
      </p:sp>
      <p:sp>
        <p:nvSpPr>
          <p:cNvPr id="24" name="Obdélník 23"/>
          <p:cNvSpPr/>
          <p:nvPr/>
        </p:nvSpPr>
        <p:spPr>
          <a:xfrm>
            <a:off x="1350402" y="1894564"/>
            <a:ext cx="6030322" cy="504056"/>
          </a:xfrm>
          <a:prstGeom prst="rect">
            <a:avLst/>
          </a:prstGeom>
          <a:solidFill>
            <a:srgbClr val="00AC38"/>
          </a:solidFill>
          <a:ln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b="1" dirty="0" smtClean="0"/>
              <a:t>Podpořené transferové projekty na bázi </a:t>
            </a:r>
            <a:r>
              <a:rPr lang="cs-CZ" b="1" dirty="0" err="1" smtClean="0"/>
              <a:t>proof-of-concept</a:t>
            </a:r>
            <a:endParaRPr lang="cs-CZ" b="1" dirty="0"/>
          </a:p>
        </p:txBody>
      </p:sp>
      <p:sp>
        <p:nvSpPr>
          <p:cNvPr id="25" name="Ovál 24"/>
          <p:cNvSpPr/>
          <p:nvPr/>
        </p:nvSpPr>
        <p:spPr>
          <a:xfrm>
            <a:off x="290558" y="1644979"/>
            <a:ext cx="864000" cy="864000"/>
          </a:xfrm>
          <a:prstGeom prst="ellipse">
            <a:avLst/>
          </a:prstGeom>
          <a:noFill/>
          <a:ln w="38100">
            <a:solidFill>
              <a:srgbClr val="00AC3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100" b="1" dirty="0" smtClean="0">
                <a:solidFill>
                  <a:srgbClr val="00AC38"/>
                </a:solidFill>
              </a:rPr>
              <a:t>14</a:t>
            </a:r>
            <a:endParaRPr lang="cs-CZ" sz="2100" b="1" dirty="0">
              <a:solidFill>
                <a:srgbClr val="00AC3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94060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3655698"/>
              </p:ext>
            </p:extLst>
          </p:nvPr>
        </p:nvGraphicFramePr>
        <p:xfrm>
          <a:off x="1043608" y="116632"/>
          <a:ext cx="7776864" cy="6480726"/>
        </p:xfrm>
        <a:graphic>
          <a:graphicData uri="http://schemas.openxmlformats.org/drawingml/2006/table">
            <a:tbl>
              <a:tblPr/>
              <a:tblGrid>
                <a:gridCol w="5865527">
                  <a:extLst>
                    <a:ext uri="{9D8B030D-6E8A-4147-A177-3AD203B41FA5}">
                      <a16:colId xmlns:a16="http://schemas.microsoft.com/office/drawing/2014/main" val="516600963"/>
                    </a:ext>
                  </a:extLst>
                </a:gridCol>
                <a:gridCol w="1113484">
                  <a:extLst>
                    <a:ext uri="{9D8B030D-6E8A-4147-A177-3AD203B41FA5}">
                      <a16:colId xmlns:a16="http://schemas.microsoft.com/office/drawing/2014/main" val="3732695070"/>
                    </a:ext>
                  </a:extLst>
                </a:gridCol>
                <a:gridCol w="797853">
                  <a:extLst>
                    <a:ext uri="{9D8B030D-6E8A-4147-A177-3AD203B41FA5}">
                      <a16:colId xmlns:a16="http://schemas.microsoft.com/office/drawing/2014/main" val="450647753"/>
                    </a:ext>
                  </a:extLst>
                </a:gridCol>
              </a:tblGrid>
              <a:tr h="236939"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Dílčí projekty realizované v rámci projektu Komercializace na Univerzitě Tomáše Bati ve Zlíně (GAMA 1</a:t>
                      </a:r>
                      <a:r>
                        <a:rPr lang="cs-CZ" sz="9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),</a:t>
                      </a:r>
                      <a:r>
                        <a:rPr lang="cs-CZ" sz="900" b="1" i="0" u="none" strike="noStrike" baseline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trvání </a:t>
                      </a:r>
                      <a:r>
                        <a:rPr lang="cs-CZ" sz="900" b="1" i="0" u="none" strike="noStrike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od </a:t>
                      </a:r>
                      <a:r>
                        <a:rPr lang="cs-CZ" sz="9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01. 09. 2016 – 31. 12. 2019</a:t>
                      </a:r>
                      <a:endParaRPr lang="cs-CZ" sz="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1907950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705215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FT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565594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Přírodní nápoje se zdravotními efekty (prof. Ing. Vlastimil Fic, DrSc.)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433 098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2670041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Vývoj cereální směsi se zvýšenou biologickou hodnotou (doc. Ing. Daniela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Sumczynski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850 000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2818153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1 283 098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425754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76414249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CPS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468395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Senzor pro detekci amoniaku na bázi PANI (prof. Ing. Petr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Slobodian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895 500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92887300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Gelový přípravek na polymerní bázi s obsahem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mumia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(Ing.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Oyunchimeg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Zandraa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473 092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0069720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Inkjet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tištěné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mikrosuperkondenzátory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pro elektroniku (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MSc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. Tatiana Babkova,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845 000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8980869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Technologie použití recyklovaných plastů pro stavebně-dekorační prvky (Ing. Jiří Císař)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862 061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04276"/>
                  </a:ext>
                </a:extLst>
              </a:tr>
              <a:tr h="314952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Vývoj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biorozložitelného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materiálu se zlepšenými zpracovatelskými vlastnostmi (Ing. Martina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Pummerová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828 973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762818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Užití magnetického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hydrogelu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ve vložce obuvi (doc.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Nabanita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Saha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M.Sc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.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845 000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709444"/>
                  </a:ext>
                </a:extLst>
              </a:tr>
              <a:tr h="24804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Aditivum pro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hygienizaci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zpracovatelských procesů polymerních recyklátů a pryží (Ing. Anna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Hurajová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850 000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92669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5 599 627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2264584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3258142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UNI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9733683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Příprava filamentu pro 3D tisk podešví (Ing. Tomáš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Sáha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824 068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03809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Metodika hodnocení embryonálních roztoků (Ing. Kateřina Vaculíková,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701 000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2252969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1 525 068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4209239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4246566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FaME</a:t>
                      </a:r>
                      <a:endParaRPr lang="cs-CZ" sz="900" b="1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842689"/>
                  </a:ext>
                </a:extLst>
              </a:tr>
              <a:tr h="24804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Multifunkční sportovní zařízení pro zdravotně postižené sportovce (Mgr. Zdeněk Melichárek,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417 080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38319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3478076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FLKŘ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94384426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Národní databáze záznamů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fotopastí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(Mgr. Ing. Jiří </a:t>
                      </a:r>
                      <a:r>
                        <a:rPr lang="cs-CZ" sz="9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Lehejček</a:t>
                      </a:r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588 497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23665"/>
                  </a:ext>
                </a:extLst>
              </a:tr>
              <a:tr h="248047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Webová aplikace metodiky evidence a hodnocení prostor pro improvizované kryty… (Ing. Jakub Rak, Ph.D.)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545 563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55821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1 134 060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535362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159829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Náklady dílčích projektů celkem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9 958 933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8248315"/>
                  </a:ext>
                </a:extLst>
              </a:tr>
              <a:tr h="173913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Náklady na řízení projektu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590 110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76740768"/>
                  </a:ext>
                </a:extLst>
              </a:tr>
              <a:tr h="236939">
                <a:tc>
                  <a:txBody>
                    <a:bodyPr/>
                    <a:lstStyle/>
                    <a:p>
                      <a:pPr algn="l" fontAlgn="b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CELKEM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mbria" panose="02040503050406030204" pitchFamily="18" charset="0"/>
                        </a:rPr>
                        <a:t> 10 549 043 Kč </a:t>
                      </a: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900" b="0" i="0" u="none" strike="noStrike" dirty="0">
                        <a:solidFill>
                          <a:srgbClr val="000000"/>
                        </a:solidFill>
                        <a:effectLst/>
                        <a:latin typeface="Cambria" panose="02040503050406030204" pitchFamily="18" charset="0"/>
                      </a:endParaRPr>
                    </a:p>
                  </a:txBody>
                  <a:tcPr marL="4567" marR="4567" marT="4567" marB="27402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83536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80099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Words>909</Words>
  <Application>Microsoft Office PowerPoint</Application>
  <PresentationFormat>Předvádění na obrazovce (4:3)</PresentationFormat>
  <Paragraphs>149</Paragraphs>
  <Slides>13</Slides>
  <Notes>4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9" baseType="lpstr">
      <vt:lpstr>Arial</vt:lpstr>
      <vt:lpstr>Berlin CE</vt:lpstr>
      <vt:lpstr>Calibri</vt:lpstr>
      <vt:lpstr>Cambria</vt:lpstr>
      <vt:lpstr>Wingdings</vt:lpstr>
      <vt:lpstr>Motiv systému Office</vt:lpstr>
      <vt:lpstr>Prezentace aplikace PowerPoint</vt:lpstr>
      <vt:lpstr>Prezentace aplikace PowerPoint</vt:lpstr>
      <vt:lpstr>CENTRUM TRANSFERU TECHNOLOGIÍ (CTT)</vt:lpstr>
      <vt:lpstr>CENTRUM TRANSFERU TECHNOLOGIÍ</vt:lpstr>
      <vt:lpstr>CENTRUM TRANSFERU TECHNOLOGIÍ</vt:lpstr>
      <vt:lpstr>CENTRUM TRANSFERU TECHNOLOGIÍ</vt:lpstr>
      <vt:lpstr>KOMERCIALIZACE</vt:lpstr>
      <vt:lpstr>Prezentace aplikace PowerPoint</vt:lpstr>
      <vt:lpstr>Prezentace aplikace PowerPoint</vt:lpstr>
      <vt:lpstr>Prezentace aplikace PowerPoint</vt:lpstr>
      <vt:lpstr>DOSAVADNÍ ZKUŠENOSTI A VÝSLEDKY CTT K 31. 12. 2019</vt:lpstr>
      <vt:lpstr>Možnosti spolupráce s praxí:</vt:lpstr>
      <vt:lpstr>DĚKUJI  ZA  POZORNOST   Ing. Ivana Bartoníková Tel.: +420 576 038 138  Mobil.: +420 734 792 686  E-mail: bartonikova@utb.cz http://isctt.utb.cz/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Nabídka služeb Univerzitního institutu</dc:title>
  <dc:creator>Honza</dc:creator>
  <cp:lastModifiedBy>Ivana Bartoníková</cp:lastModifiedBy>
  <cp:revision>181</cp:revision>
  <cp:lastPrinted>2016-04-07T11:34:16Z</cp:lastPrinted>
  <dcterms:created xsi:type="dcterms:W3CDTF">2015-10-15T11:22:14Z</dcterms:created>
  <dcterms:modified xsi:type="dcterms:W3CDTF">2021-01-29T13:37:04Z</dcterms:modified>
</cp:coreProperties>
</file>