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23"/>
  </p:notesMasterIdLst>
  <p:sldIdLst>
    <p:sldId id="275" r:id="rId6"/>
    <p:sldId id="256" r:id="rId7"/>
    <p:sldId id="263" r:id="rId8"/>
    <p:sldId id="264" r:id="rId9"/>
    <p:sldId id="265" r:id="rId10"/>
    <p:sldId id="266" r:id="rId11"/>
    <p:sldId id="272" r:id="rId12"/>
    <p:sldId id="267" r:id="rId13"/>
    <p:sldId id="258" r:id="rId14"/>
    <p:sldId id="260" r:id="rId15"/>
    <p:sldId id="268" r:id="rId16"/>
    <p:sldId id="269" r:id="rId17"/>
    <p:sldId id="273" r:id="rId18"/>
    <p:sldId id="270" r:id="rId19"/>
    <p:sldId id="271" r:id="rId20"/>
    <p:sldId id="262" r:id="rId21"/>
    <p:sldId id="27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NFsb85ULwS9/SRn7Okjuw==" hashData="2xfZUAta62myuODMojn2h9hCixekQZkq2Nv+Tj/6HEYSsui0dvrX62igPzHXNfte50ic7tMk7jIeaH8PdINXE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33CF2-D572-4A3E-A082-DC652140C434}" type="datetimeFigureOut">
              <a:rPr lang="cs-CZ" smtClean="0"/>
              <a:t>25.06.2020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0E41-0375-45A6-9752-AD30528A6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3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14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78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4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4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1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12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19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1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8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992C-38D5-4FA9-9EE7-BAC2C77E678E}" type="datetimeFigureOut">
              <a:rPr lang="cs-CZ" smtClean="0"/>
              <a:pPr/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12A6-97DF-471B-BAE6-FFF2C2F6C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A571-1F5B-41F6-9E5E-E20FBDC09ED0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822-5ECB-4A6C-8EBA-AE4C07ACD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0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n-N-Z2g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_hapalova@utb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3542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 smtClean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074" y="1899324"/>
            <a:ext cx="6563852" cy="818553"/>
          </a:xfrm>
        </p:spPr>
        <p:txBody>
          <a:bodyPr>
            <a:normAutofit/>
          </a:bodyPr>
          <a:lstStyle/>
          <a:p>
            <a:r>
              <a:rPr lang="cs-CZ" sz="2800" i="1" dirty="0" smtClean="0">
                <a:solidFill>
                  <a:schemeClr val="tx1"/>
                </a:solidFill>
              </a:rPr>
              <a:t>Tento materiál vznikl v rámci řešení projektu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1692275" y="5596323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č. CZ.02.3.68/0.0/0.0/19_068/0015923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6805253" y="6174105"/>
            <a:ext cx="2189285" cy="5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040560" cy="1051560"/>
          </a:xfrm>
        </p:spPr>
        <p:txBody>
          <a:bodyPr>
            <a:normAutofit/>
          </a:bodyPr>
          <a:lstStyle/>
          <a:p>
            <a:r>
              <a:rPr lang="cs-CZ" dirty="0" smtClean="0"/>
              <a:t>Rozděl předměty.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1340768"/>
            <a:ext cx="3960440" cy="482453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412776"/>
            <a:ext cx="8424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Rozděl pomůcky na vhodné a na nevhodné pro nevidomé.</a:t>
            </a:r>
          </a:p>
          <a:p>
            <a:pPr algn="ctr"/>
            <a:r>
              <a:rPr lang="cs-CZ" sz="2000" b="1" dirty="0" smtClean="0"/>
              <a:t>(Napiš na papír)</a:t>
            </a:r>
            <a:endParaRPr lang="cs-CZ" dirty="0" smtClean="0"/>
          </a:p>
          <a:p>
            <a:pPr algn="ctr"/>
            <a:r>
              <a:rPr lang="cs-CZ" dirty="0" smtClean="0"/>
              <a:t>_______________________________________________________</a:t>
            </a:r>
            <a:endParaRPr lang="cs-CZ" dirty="0"/>
          </a:p>
        </p:txBody>
      </p:sp>
      <p:pic>
        <p:nvPicPr>
          <p:cNvPr id="4098" name="Picture 2" descr="M2132 dioptrické brýle na dálku - čern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93096"/>
            <a:ext cx="1946116" cy="129614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707840" cy="3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Early Learning Resources Open Book - Free Early Years and Primary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92895"/>
            <a:ext cx="2304256" cy="1320781"/>
          </a:xfrm>
          <a:prstGeom prst="rect">
            <a:avLst/>
          </a:prstGeom>
          <a:noFill/>
        </p:spPr>
      </p:pic>
      <p:pic>
        <p:nvPicPr>
          <p:cNvPr id="4103" name="Picture 7" descr="Flat Coated Retriever - Škola pro výcvik vodicích psů, s.r.o. 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92896"/>
            <a:ext cx="2232248" cy="1485052"/>
          </a:xfrm>
          <a:prstGeom prst="rect">
            <a:avLst/>
          </a:prstGeom>
          <a:noFill/>
        </p:spPr>
      </p:pic>
      <p:sp>
        <p:nvSpPr>
          <p:cNvPr id="4105" name="AutoShape 9" descr="Televize Orava LT-634 - NašeObchody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05064"/>
            <a:ext cx="2506413" cy="176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Zrcadla | Zrcadlo Baroko stříbrné | Nábytek se styl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636912"/>
            <a:ext cx="2055592" cy="3240360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683568" y="61653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Tvůj výsledek mi můžeš poslat na e-mail.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9552" y="548680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2">
                    <a:lumMod val="10000"/>
                  </a:schemeClr>
                </a:solidFill>
              </a:rPr>
              <a:t>Mohou nevidomí lidé číst?</a:t>
            </a:r>
          </a:p>
          <a:p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Zamysli se a zkus odpovědět.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84482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Ano! 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Nevidomí skutečně mohou číst a to pomocí Braillova písma.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611560" y="2852936"/>
            <a:ext cx="5832648" cy="1080120"/>
          </a:xfrm>
        </p:spPr>
        <p:txBody>
          <a:bodyPr>
            <a:normAutofit/>
          </a:bodyPr>
          <a:lstStyle/>
          <a:p>
            <a:r>
              <a:rPr lang="cs-CZ" sz="2400" u="sng" dirty="0" smtClean="0">
                <a:solidFill>
                  <a:schemeClr val="bg2">
                    <a:lumMod val="10000"/>
                  </a:schemeClr>
                </a:solidFill>
              </a:rPr>
              <a:t>Víš co je Braillovo písmo?</a:t>
            </a:r>
            <a:endParaRPr lang="cs-CZ" sz="24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39552" y="3573016"/>
            <a:ext cx="8183880" cy="2376264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Braillovo písmo slouží především pro nevidomé ke čtení a psaní pomocí dotyku.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Skládá se z uspořádaných teček, které tvoří písmena abecedy, interpunkční znaménka a čísla.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Braillovo písmo používá šestibodové buňky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kombinací vypouklých bodů tvoří písmeno.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Bra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520280" cy="260560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436096" y="32129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Louis </a:t>
            </a:r>
            <a:r>
              <a:rPr lang="cs-CZ" b="1" dirty="0" err="1" smtClean="0"/>
              <a:t>Braill</a:t>
            </a:r>
            <a:r>
              <a:rPr lang="cs-CZ" b="1" dirty="0" smtClean="0"/>
              <a:t> – zakladatel B. písma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641080" cy="805840"/>
          </a:xfrm>
        </p:spPr>
        <p:txBody>
          <a:bodyPr>
            <a:normAutofit fontScale="90000"/>
          </a:bodyPr>
          <a:lstStyle/>
          <a:p>
            <a:r>
              <a:rPr lang="cs-CZ" sz="2700" dirty="0" smtClean="0">
                <a:solidFill>
                  <a:schemeClr val="bg2">
                    <a:lumMod val="10000"/>
                  </a:schemeClr>
                </a:solidFill>
              </a:rPr>
              <a:t>Jestli máš chuť, napiš mi dopis a pošli mi ho přes e-mail.</a:t>
            </a:r>
            <a:r>
              <a:rPr lang="cs-CZ" sz="4000" dirty="0" smtClean="0">
                <a:sym typeface="Wingdings" pitchFamily="2" charset="2"/>
              </a:rPr>
              <a:t> </a:t>
            </a:r>
            <a:r>
              <a:rPr lang="cs-CZ" dirty="0" smtClean="0">
                <a:sym typeface="Wingdings" pitchFamily="2" charset="2"/>
              </a:rPr>
              <a:t/>
            </a:r>
            <a:br>
              <a:rPr lang="cs-CZ" dirty="0" smtClean="0">
                <a:sym typeface="Wingdings" pitchFamily="2" charset="2"/>
              </a:rPr>
            </a:br>
            <a:r>
              <a:rPr lang="cs-CZ" dirty="0" smtClean="0">
                <a:sym typeface="Wingdings" pitchFamily="2" charset="2"/>
              </a:rPr>
              <a:t>- </a:t>
            </a:r>
            <a:r>
              <a:rPr lang="cs-CZ" sz="2200" dirty="0" smtClean="0">
                <a:sym typeface="Wingdings" pitchFamily="2" charset="2"/>
              </a:rPr>
              <a:t>nemusíš tvořit vypouklé body, bohatě stačí tečky na papír.</a:t>
            </a:r>
            <a:endParaRPr lang="cs-CZ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41320" cy="43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nevidomí používají telefony?</a:t>
            </a:r>
            <a:endParaRPr lang="cs-CZ" dirty="0"/>
          </a:p>
        </p:txBody>
      </p:sp>
      <p:pic>
        <p:nvPicPr>
          <p:cNvPr id="5" name="příchozí hovor">
            <a:hlinkClick r:id="" action="ppaction://media"/>
          </p:cNvPr>
          <p:cNvPicPr>
            <a:picLocks noRot="1" noChangeAspect="1"/>
          </p:cNvPicPr>
          <p:nvPr>
            <a:wavAudioFile r:embed="rId1" name="příchozí hovor"/>
          </p:nvPr>
        </p:nvPicPr>
        <p:blipFill>
          <a:blip r:embed="rId6" cstate="print"/>
          <a:stretch>
            <a:fillRect/>
          </a:stretch>
        </p:blipFill>
        <p:spPr>
          <a:xfrm>
            <a:off x="2627784" y="4365104"/>
            <a:ext cx="304800" cy="304800"/>
          </a:xfrm>
          <a:prstGeom prst="rect">
            <a:avLst/>
          </a:prstGeom>
        </p:spPr>
      </p:pic>
      <p:pic>
        <p:nvPicPr>
          <p:cNvPr id="6" name="Nahraný zvuk">
            <a:hlinkClick r:id="" action="ppaction://media"/>
          </p:cNvPr>
          <p:cNvPicPr>
            <a:picLocks noRot="1" noChangeAspect="1"/>
          </p:cNvPicPr>
          <p:nvPr>
            <a:wavAudioFile r:embed="rId2" name="Nahraný zvuk"/>
          </p:nvPr>
        </p:nvPicPr>
        <p:blipFill>
          <a:blip r:embed="rId7" cstate="print"/>
          <a:stretch>
            <a:fillRect/>
          </a:stretch>
        </p:blipFill>
        <p:spPr>
          <a:xfrm>
            <a:off x="2627784" y="4797152"/>
            <a:ext cx="304800" cy="304800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</p:cNvPr>
          <p:cNvPicPr>
            <a:picLocks noRot="1" noChangeAspect="1"/>
          </p:cNvPicPr>
          <p:nvPr>
            <a:wavAudioFile r:embed="rId3" name="Nahraný zvuk"/>
          </p:nvPr>
        </p:nvPicPr>
        <p:blipFill>
          <a:blip r:embed="rId7" cstate="print"/>
          <a:stretch>
            <a:fillRect/>
          </a:stretch>
        </p:blipFill>
        <p:spPr>
          <a:xfrm>
            <a:off x="2627784" y="5229200"/>
            <a:ext cx="304800" cy="304800"/>
          </a:xfrm>
          <a:prstGeom prst="rect">
            <a:avLst/>
          </a:prstGeom>
        </p:spPr>
      </p:pic>
      <p:pic>
        <p:nvPicPr>
          <p:cNvPr id="8" name="Nahraný zvuk">
            <a:hlinkClick r:id="" action="ppaction://media"/>
          </p:cNvPr>
          <p:cNvPicPr>
            <a:picLocks noRot="1" noChangeAspect="1"/>
          </p:cNvPicPr>
          <p:nvPr>
            <a:wavAudioFile r:embed="rId4" name="Nahraný zvuk"/>
          </p:nvPr>
        </p:nvPicPr>
        <p:blipFill>
          <a:blip r:embed="rId7" cstate="print"/>
          <a:stretch>
            <a:fillRect/>
          </a:stretch>
        </p:blipFill>
        <p:spPr>
          <a:xfrm>
            <a:off x="2627784" y="5805264"/>
            <a:ext cx="304800" cy="3048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112474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Zajímá tě, jak nevidomí používají telefon?</a:t>
            </a:r>
          </a:p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Pojďme se na to podívat</a:t>
            </a:r>
            <a:endParaRPr lang="cs-CZ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Apple iPhone 11 Pro Max výbava a cena | mobilenet.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484784"/>
            <a:ext cx="3419763" cy="410445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39552" y="25649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Jelikož tito lidé nevidí, telefon mají nastavený tak, že jim všechno hlásí (mluví).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9512" y="32849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Pusť si nahrávky, aby si věděl, jak telefony fungují.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4293096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200" dirty="0" smtClean="0"/>
              <a:t>Příchozí hovor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/>
              <a:t>Čas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52292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/>
              <a:t>Kalendář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/>
              <a:t>Zpráva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3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1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295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3092093" cy="22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Malba pro nevidomé — Gejzír — iVysílání — Česká telev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4680520" cy="263279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92080" y="3933056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Zkus si zavázat oči a nakreslit obrázek.</a:t>
            </a:r>
          </a:p>
          <a:p>
            <a:endParaRPr lang="cs-CZ" dirty="0" smtClean="0"/>
          </a:p>
          <a:p>
            <a:r>
              <a:rPr lang="cs-CZ" dirty="0" smtClean="0"/>
              <a:t>Můžeš mi ho vyfotit a poslat na e-mail. </a:t>
            </a:r>
            <a:r>
              <a:rPr lang="cs-CZ" dirty="0" smtClean="0">
                <a:sym typeface="Wingdings" pitchFamily="2" charset="2"/>
              </a:rPr>
              <a:t> 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vypadají obrázky nevidomých lidí?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Jak nevidomým lidem pomoct?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>
                <a:hlinkClick r:id="rId2"/>
              </a:rPr>
              <a:t>https://www.youtube.com/watch?v=pVn-N-Z2gTA</a:t>
            </a:r>
            <a:endParaRPr lang="cs-CZ" dirty="0" smtClean="0"/>
          </a:p>
          <a:p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</a:rPr>
              <a:t>Podívej se na krátké video.</a:t>
            </a:r>
          </a:p>
          <a:p>
            <a:endParaRPr lang="cs-CZ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</a:rPr>
              <a:t>Otázky:</a:t>
            </a:r>
          </a:p>
          <a:p>
            <a:pPr lvl="1"/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</a:rPr>
              <a:t>Jak by si charakterizoval/a pomoc sekretářky?</a:t>
            </a:r>
          </a:p>
          <a:p>
            <a:pPr lvl="1"/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</a:rPr>
              <a:t>Vyhodnoť, zda se zachovala správně či špatně.</a:t>
            </a:r>
          </a:p>
          <a:p>
            <a:pPr lvl="1"/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</a:rPr>
              <a:t>Jak by ses zachoval ty? Jak by vypadala tvá pomoct?</a:t>
            </a:r>
          </a:p>
          <a:p>
            <a:pPr lvl="1"/>
            <a:endParaRPr lang="cs-CZ" sz="1600" dirty="0" smtClean="0"/>
          </a:p>
          <a:p>
            <a:pPr lvl="1"/>
            <a:endParaRPr lang="cs-CZ" sz="1600" dirty="0" smtClean="0"/>
          </a:p>
          <a:p>
            <a:pPr lvl="1">
              <a:buNone/>
            </a:pPr>
            <a:endParaRPr lang="cs-CZ" sz="1600" dirty="0" smtClean="0"/>
          </a:p>
          <a:p>
            <a:pPr lvl="1">
              <a:buNone/>
            </a:pP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</a:rPr>
              <a:t>(Zodpovězené otázky mi můžeš zaslat na e-mail 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 ) </a:t>
            </a:r>
            <a:endParaRPr lang="cs-CZ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71912" cy="3456384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/>
              <a:t>Děkuji za pozornost a doufám, že ses něco nového přiučil </a:t>
            </a:r>
            <a:r>
              <a:rPr lang="cs-CZ" sz="6600" dirty="0" smtClean="0">
                <a:sym typeface="Wingdings" pitchFamily="2" charset="2"/>
              </a:rPr>
              <a:t>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2000" b="0" dirty="0" smtClean="0">
                <a:solidFill>
                  <a:schemeClr val="tx1"/>
                </a:solidFill>
              </a:rPr>
              <a:t>Lucie </a:t>
            </a:r>
            <a:r>
              <a:rPr lang="cs-CZ" sz="2000" b="0" dirty="0" err="1" smtClean="0">
                <a:solidFill>
                  <a:schemeClr val="tx1"/>
                </a:solidFill>
              </a:rPr>
              <a:t>Hapalová</a:t>
            </a:r>
            <a:endParaRPr lang="cs-CZ" sz="4800" b="0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5517232"/>
            <a:ext cx="8208912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V případě dotazů mě neváhej kontaktovat na můj e-mail: 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l_</a:t>
            </a:r>
            <a:r>
              <a:rPr lang="cs-CZ" dirty="0" err="1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hapalova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@</a:t>
            </a:r>
            <a:r>
              <a:rPr lang="cs-CZ" dirty="0" err="1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utb.cz</a:t>
            </a:r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Budu se těšit, že mi pošleš i úkoly, které byly v průběhu prezentace. A určitě mi napiš, jak se ti líbila moje prezentace. 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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8611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 smtClean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54" y="105504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1692275" y="4482496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č. CZ.02.3.68/0.0/0.0/19_068/0015923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3314700" y="5728384"/>
            <a:ext cx="2514600" cy="6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908720"/>
            <a:ext cx="5220072" cy="1728192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bg2">
                    <a:lumMod val="10000"/>
                  </a:schemeClr>
                </a:solidFill>
              </a:rPr>
              <a:t>Proč jsme každý jiný?</a:t>
            </a:r>
            <a:br>
              <a:rPr lang="cs-CZ" sz="5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Pro 4. a 5. třídu</a:t>
            </a:r>
            <a:endParaRPr lang="cs-CZ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602" name="Picture 2" descr="Image result for zrakové postiže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548680"/>
            <a:ext cx="776170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5544616" cy="244827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AHOJ! </a:t>
            </a:r>
            <a:br>
              <a:rPr lang="cs-CZ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Vítám tě na mé </a:t>
            </a:r>
            <a:br>
              <a:rPr lang="cs-CZ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prezentaci. 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Podmínky pro dě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5051501" cy="1910519"/>
          </a:xfrm>
          <a:prstGeom prst="rect">
            <a:avLst/>
          </a:prstGeom>
          <a:noFill/>
        </p:spPr>
      </p:pic>
      <p:pic>
        <p:nvPicPr>
          <p:cNvPr id="1030" name="Picture 6" descr="Kreslená Postavička Dospělí Člověk - Obrázek zdarma na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212976"/>
            <a:ext cx="1368152" cy="3149702"/>
          </a:xfrm>
          <a:prstGeom prst="rect">
            <a:avLst/>
          </a:prstGeom>
          <a:noFill/>
        </p:spPr>
      </p:pic>
      <p:sp>
        <p:nvSpPr>
          <p:cNvPr id="9" name="Oválný popisek 8"/>
          <p:cNvSpPr/>
          <p:nvPr/>
        </p:nvSpPr>
        <p:spPr>
          <a:xfrm flipH="1">
            <a:off x="4788024" y="548680"/>
            <a:ext cx="3024336" cy="2520280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Proč jsme každý jiný? </a:t>
            </a:r>
          </a:p>
          <a:p>
            <a:pPr algn="ctr"/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V čem se lišíme?</a:t>
            </a:r>
          </a:p>
          <a:p>
            <a:pPr algn="ctr"/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Popiš podle obrázku.</a:t>
            </a:r>
            <a:endParaRPr lang="cs-CZ" dirty="0"/>
          </a:p>
        </p:txBody>
      </p:sp>
      <p:pic>
        <p:nvPicPr>
          <p:cNvPr id="1032" name="Picture 8" descr="Vektorová grafika Novorozené miminko chlapečka. Roztomilý kreslený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1266825" cy="1619251"/>
          </a:xfrm>
          <a:prstGeom prst="rect">
            <a:avLst/>
          </a:prstGeom>
          <a:noFill/>
        </p:spPr>
      </p:pic>
      <p:sp>
        <p:nvSpPr>
          <p:cNvPr id="11" name="Zaoblený obdélníkový popisek 10"/>
          <p:cNvSpPr/>
          <p:nvPr/>
        </p:nvSpPr>
        <p:spPr>
          <a:xfrm>
            <a:off x="683568" y="4941168"/>
            <a:ext cx="4608512" cy="1296144"/>
          </a:xfrm>
          <a:prstGeom prst="wedgeRoundRectCallou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Po dobu prezentace měj u sebe papír a tužku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 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176464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Jaký je můj kamarád?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932040" y="476672"/>
            <a:ext cx="3456384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Jaký jsem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já?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1475656" y="2564904"/>
            <a:ext cx="2232248" cy="10801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1403648" y="3789040"/>
            <a:ext cx="2376264" cy="11521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403648" y="5157192"/>
            <a:ext cx="2376264" cy="11521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076056" y="2348880"/>
            <a:ext cx="2376264" cy="11521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148064" y="3717032"/>
            <a:ext cx="2376264" cy="11521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220072" y="5085184"/>
            <a:ext cx="2376264" cy="11521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60640" cy="69152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Co máme společného?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3429000"/>
            <a:ext cx="5760640" cy="69152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 máme odlišného?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611560" y="1412776"/>
            <a:ext cx="2088232" cy="93610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987824" y="1412776"/>
            <a:ext cx="2088232" cy="93610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364088" y="1412776"/>
            <a:ext cx="2088232" cy="93610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755576" y="4653136"/>
            <a:ext cx="2088232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3131840" y="4653136"/>
            <a:ext cx="2088232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508104" y="4581128"/>
            <a:ext cx="2088232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20888"/>
            <a:ext cx="3929043" cy="345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Kreslená Postavička Dospělí Člověk - Obrázek zdarma na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08720"/>
            <a:ext cx="2157315" cy="4966479"/>
          </a:xfrm>
          <a:prstGeom prst="rect">
            <a:avLst/>
          </a:prstGeom>
          <a:noFill/>
        </p:spPr>
      </p:pic>
      <p:sp>
        <p:nvSpPr>
          <p:cNvPr id="6" name="Oválný popisek 5"/>
          <p:cNvSpPr/>
          <p:nvPr/>
        </p:nvSpPr>
        <p:spPr>
          <a:xfrm>
            <a:off x="395536" y="332656"/>
            <a:ext cx="2664296" cy="2448272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Podívej se na obrázky.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Čím se od sebe pánové liší?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395536" y="332656"/>
            <a:ext cx="2664296" cy="2448272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Proč se liší i jejich životy?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95536" y="332656"/>
            <a:ext cx="2664296" cy="2448272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Proč nosí oba brýle?</a:t>
            </a:r>
            <a:endParaRPr lang="cs-CZ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postižení</a:t>
            </a:r>
            <a:endParaRPr lang="cs-CZ" dirty="0"/>
          </a:p>
        </p:txBody>
      </p:sp>
      <p:pic>
        <p:nvPicPr>
          <p:cNvPr id="4" name="Picture 4" descr="Clipart of teacher » Clipart St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507359" cy="4961337"/>
          </a:xfrm>
          <a:prstGeom prst="rect">
            <a:avLst/>
          </a:prstGeom>
          <a:noFill/>
        </p:spPr>
      </p:pic>
      <p:sp>
        <p:nvSpPr>
          <p:cNvPr id="5" name="Oválný popisek 4"/>
          <p:cNvSpPr/>
          <p:nvPr/>
        </p:nvSpPr>
        <p:spPr>
          <a:xfrm>
            <a:off x="726431" y="2081496"/>
            <a:ext cx="4464496" cy="1512168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je zrakové postižení?</a:t>
            </a:r>
          </a:p>
          <a:p>
            <a:pPr algn="ctr"/>
            <a:r>
              <a:rPr lang="cs-CZ" dirty="0" smtClean="0"/>
              <a:t>Zamysli se a zkus odpovědět.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5076056" y="2780928"/>
            <a:ext cx="3203848" cy="2664296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</a:rPr>
              <a:t>Zrakové postižení je snížená zraková schopnost či úplná ztráta zraku.</a:t>
            </a: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álný popisek 6"/>
          <p:cNvSpPr/>
          <p:nvPr/>
        </p:nvSpPr>
        <p:spPr>
          <a:xfrm>
            <a:off x="683568" y="1560719"/>
            <a:ext cx="4464496" cy="1512168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poznáme lidi se zrakovým postižením?</a:t>
            </a:r>
            <a:endParaRPr lang="cs-CZ" dirty="0"/>
          </a:p>
        </p:txBody>
      </p:sp>
      <p:sp>
        <p:nvSpPr>
          <p:cNvPr id="8" name="Oválný popisek 7"/>
          <p:cNvSpPr/>
          <p:nvPr/>
        </p:nvSpPr>
        <p:spPr>
          <a:xfrm>
            <a:off x="5004048" y="2564904"/>
            <a:ext cx="3456384" cy="2880320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</a:rPr>
              <a:t>Například:</a:t>
            </a:r>
          </a:p>
          <a:p>
            <a:pPr algn="ctr"/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</a:rPr>
              <a:t>Podle brýlí, slepecké holi, </a:t>
            </a:r>
            <a:r>
              <a:rPr lang="cs-CZ" sz="2000" dirty="0" err="1" smtClean="0">
                <a:solidFill>
                  <a:schemeClr val="bg2">
                    <a:lumMod val="10000"/>
                  </a:schemeClr>
                </a:solidFill>
              </a:rPr>
              <a:t>vodicího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</a:rPr>
              <a:t> psa, šilhavosti</a:t>
            </a:r>
            <a:endParaRPr lang="cs-CZ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4932040" y="2564904"/>
            <a:ext cx="3744416" cy="3096344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Mnozí lidé s poruchou zraku jsou velice citliví na ostré světlo či záři, a nosí proto sluneční brýle, aby snížili intenzitu světla dopadajícího na sítnici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 flipH="1">
            <a:off x="1907704" y="3429000"/>
            <a:ext cx="3240360" cy="2880320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Někteří nevidomí pak nosí černé brýle z estetických důvodů, protože mají pocit, že jejich oči nevypadají dobře.</a:t>
            </a:r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12" name="Oválný popisek 11"/>
          <p:cNvSpPr/>
          <p:nvPr/>
        </p:nvSpPr>
        <p:spPr>
          <a:xfrm>
            <a:off x="690019" y="1157141"/>
            <a:ext cx="4464496" cy="1512168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Proč nosí nevidomí lidé brýle?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48636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Věděl jsi, že existuje několik zrakových vad?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Ke každému názvu zrakové vady zkus říct/ napsat, co to postižení obnáší.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r>
              <a:rPr lang="cs-CZ" dirty="0" smtClean="0"/>
              <a:t>Typy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Barvoslepost     </a:t>
            </a:r>
            <a:r>
              <a:rPr lang="cs-CZ" dirty="0" smtClean="0">
                <a:sym typeface="Wingdings" pitchFamily="2" charset="2"/>
              </a:rPr>
              <a:t>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Krátkozrakost    </a:t>
            </a:r>
            <a:r>
              <a:rPr lang="cs-CZ" dirty="0" smtClean="0">
                <a:sym typeface="Wingdings" pitchFamily="2" charset="2"/>
              </a:rPr>
              <a:t>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(myopie)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Dalekozrakost   </a:t>
            </a:r>
            <a:r>
              <a:rPr lang="cs-CZ" dirty="0" smtClean="0">
                <a:sym typeface="Wingdings" pitchFamily="2" charset="2"/>
              </a:rPr>
              <a:t>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(hypermetropie)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Nevidomost      </a:t>
            </a:r>
            <a:r>
              <a:rPr lang="cs-CZ" dirty="0" smtClean="0">
                <a:sym typeface="Wingdings" pitchFamily="2" charset="2"/>
              </a:rPr>
              <a:t>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</a:t>
            </a:r>
          </a:p>
          <a:p>
            <a:r>
              <a:rPr lang="cs-CZ" dirty="0" smtClean="0"/>
              <a:t>Tupozrakost      </a:t>
            </a:r>
            <a:r>
              <a:rPr lang="cs-CZ" dirty="0" smtClean="0">
                <a:sym typeface="Wingdings" pitchFamily="2" charset="2"/>
              </a:rPr>
              <a:t>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3573016"/>
            <a:ext cx="4355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Horší vidění na krátké vzdálenosti.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0" y="242088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Horší vidění na delší vzdálenosti.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126876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Problém ve vnímání barev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48691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Ztráta zraku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566124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Snížená zraková ostrost jednoho oka.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61948FEC49E54B81F41DFCDCA95CD1" ma:contentTypeVersion="13" ma:contentTypeDescription="Vytvoří nový dokument" ma:contentTypeScope="" ma:versionID="0aa47d2fc6742e6644a4b7ea9e6fa9e9">
  <xsd:schema xmlns:xsd="http://www.w3.org/2001/XMLSchema" xmlns:xs="http://www.w3.org/2001/XMLSchema" xmlns:p="http://schemas.microsoft.com/office/2006/metadata/properties" xmlns:ns3="33761442-4faa-457f-a564-b001f0609fff" xmlns:ns4="0c5109be-853a-4226-b143-c7a5f16e0e59" targetNamespace="http://schemas.microsoft.com/office/2006/metadata/properties" ma:root="true" ma:fieldsID="5a7997018899e567401f84c7279bfae3" ns3:_="" ns4:_="">
    <xsd:import namespace="33761442-4faa-457f-a564-b001f0609fff"/>
    <xsd:import namespace="0c5109be-853a-4226-b143-c7a5f16e0e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61442-4faa-457f-a564-b001f0609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109be-853a-4226-b143-c7a5f16e0e5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F5C10A-EF50-4157-A83F-F44A12E91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61442-4faa-457f-a564-b001f0609fff"/>
    <ds:schemaRef ds:uri="0c5109be-853a-4226-b143-c7a5f16e0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3513CC-B5CF-4560-B0D2-8132AFD834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2B7C3F-4737-4834-8755-51E5323E953D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c5109be-853a-4226-b143-c7a5f16e0e59"/>
    <ds:schemaRef ds:uri="http://www.w3.org/XML/1998/namespace"/>
    <ds:schemaRef ds:uri="http://schemas.openxmlformats.org/package/2006/metadata/core-properties"/>
    <ds:schemaRef ds:uri="33761442-4faa-457f-a564-b001f0609ff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627</Words>
  <Application>Microsoft Office PowerPoint</Application>
  <PresentationFormat>Předvádění na obrazovce (4:3)</PresentationFormat>
  <Paragraphs>94</Paragraphs>
  <Slides>17</Slides>
  <Notes>2</Notes>
  <HiddenSlides>0</HiddenSlides>
  <MMClips>4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Wingdings 2</vt:lpstr>
      <vt:lpstr>Motiv sady Office</vt:lpstr>
      <vt:lpstr>Motiv Office</vt:lpstr>
      <vt:lpstr>Fakultní učitel jako facilitátor kvalitní přípravy budoucích učitelů mateřských škol a 1. stupně ZŠ</vt:lpstr>
      <vt:lpstr>Proč jsme každý jiný? Pro 4. a 5. třídu</vt:lpstr>
      <vt:lpstr>AHOJ!  Vítám tě na mé  prezentaci. </vt:lpstr>
      <vt:lpstr>Jaký je můj kamarád?</vt:lpstr>
      <vt:lpstr>Co máme společného?</vt:lpstr>
      <vt:lpstr>Prezentace aplikace PowerPoint</vt:lpstr>
      <vt:lpstr>Zrakové postižení</vt:lpstr>
      <vt:lpstr>Věděl jsi, že existuje několik zrakových vad?  Ke každému názvu zrakové vady zkus říct/ napsat, co to postižení obnáší. </vt:lpstr>
      <vt:lpstr>Typy zrakových vad</vt:lpstr>
      <vt:lpstr>Rozděl předměty.</vt:lpstr>
      <vt:lpstr>Prezentace aplikace PowerPoint</vt:lpstr>
      <vt:lpstr>Jestli máš chuť, napiš mi dopis a pošli mi ho přes e-mail.  - nemusíš tvořit vypouklé body, bohatě stačí tečky na papír.</vt:lpstr>
      <vt:lpstr>Jak nevidomí používají telefony?</vt:lpstr>
      <vt:lpstr>Jak vypadají obrázky nevidomých lidí?</vt:lpstr>
      <vt:lpstr>Jak nevidomým lidem pomoct?</vt:lpstr>
      <vt:lpstr>Děkuji za pozornost a doufám, že ses něco nového přiučil   Lucie Hapalová</vt:lpstr>
      <vt:lpstr>Fakultní učitel jako facilitátor kvalitní přípravy budoucích učitelů mateřských škol a 1. stupně ZŠ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jsme každý jiný?</dc:title>
  <dc:creator>Lucie Hapalová</dc:creator>
  <cp:lastModifiedBy>Viktor Pacholík</cp:lastModifiedBy>
  <cp:revision>46</cp:revision>
  <dcterms:created xsi:type="dcterms:W3CDTF">2020-03-16T13:32:49Z</dcterms:created>
  <dcterms:modified xsi:type="dcterms:W3CDTF">2020-06-25T06:18:46Z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0x010100E461948FEC49E54B81F41DFCDCA95CD1</vt:lpwstr>
  </property>
</Properties>
</file>