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7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0C6EB-BD2D-4BB4-8B4B-1EECCAB4AE03}" type="datetimeFigureOut">
              <a:rPr lang="cs-CZ" smtClean="0"/>
              <a:t>05.06.2024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9A9E9-46E1-49F8-80B9-178F1DFCE1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6164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0C6EB-BD2D-4BB4-8B4B-1EECCAB4AE03}" type="datetimeFigureOut">
              <a:rPr lang="cs-CZ" smtClean="0"/>
              <a:t>05.06.2024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9A9E9-46E1-49F8-80B9-178F1DFCE1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404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0C6EB-BD2D-4BB4-8B4B-1EECCAB4AE03}" type="datetimeFigureOut">
              <a:rPr lang="cs-CZ" smtClean="0"/>
              <a:t>05.06.2024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9A9E9-46E1-49F8-80B9-178F1DFCE1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467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0C6EB-BD2D-4BB4-8B4B-1EECCAB4AE03}" type="datetimeFigureOut">
              <a:rPr lang="cs-CZ" smtClean="0"/>
              <a:t>05.06.2024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9A9E9-46E1-49F8-80B9-178F1DFCE1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6749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0C6EB-BD2D-4BB4-8B4B-1EECCAB4AE03}" type="datetimeFigureOut">
              <a:rPr lang="cs-CZ" smtClean="0"/>
              <a:t>05.06.2024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9A9E9-46E1-49F8-80B9-178F1DFCE1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1311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0C6EB-BD2D-4BB4-8B4B-1EECCAB4AE03}" type="datetimeFigureOut">
              <a:rPr lang="cs-CZ" smtClean="0"/>
              <a:t>05.06.2024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9A9E9-46E1-49F8-80B9-178F1DFCE1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7792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0C6EB-BD2D-4BB4-8B4B-1EECCAB4AE03}" type="datetimeFigureOut">
              <a:rPr lang="cs-CZ" smtClean="0"/>
              <a:t>05.06.2024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9A9E9-46E1-49F8-80B9-178F1DFCE1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4564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0C6EB-BD2D-4BB4-8B4B-1EECCAB4AE03}" type="datetimeFigureOut">
              <a:rPr lang="cs-CZ" smtClean="0"/>
              <a:t>05.06.2024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9A9E9-46E1-49F8-80B9-178F1DFCE1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687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0C6EB-BD2D-4BB4-8B4B-1EECCAB4AE03}" type="datetimeFigureOut">
              <a:rPr lang="cs-CZ" smtClean="0"/>
              <a:t>05.06.2024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9A9E9-46E1-49F8-80B9-178F1DFCE1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0705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0C6EB-BD2D-4BB4-8B4B-1EECCAB4AE03}" type="datetimeFigureOut">
              <a:rPr lang="cs-CZ" smtClean="0"/>
              <a:t>05.06.2024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9A9E9-46E1-49F8-80B9-178F1DFCE1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9567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0C6EB-BD2D-4BB4-8B4B-1EECCAB4AE03}" type="datetimeFigureOut">
              <a:rPr lang="cs-CZ" smtClean="0"/>
              <a:t>05.06.2024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9A9E9-46E1-49F8-80B9-178F1DFCE1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2562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0C6EB-BD2D-4BB4-8B4B-1EECCAB4AE03}" type="datetimeFigureOut">
              <a:rPr lang="cs-CZ" smtClean="0"/>
              <a:t>05.06.2024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9A9E9-46E1-49F8-80B9-178F1DFCE1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8928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Postup přípravy, tisku a dodání závěrečných prací na fakulty </a:t>
            </a:r>
            <a:br>
              <a:rPr lang="cs-CZ" b="1" dirty="0" smtClean="0">
                <a:solidFill>
                  <a:srgbClr val="C00000"/>
                </a:solidFill>
              </a:rPr>
            </a:br>
            <a:r>
              <a:rPr lang="cs-CZ" b="1" dirty="0" smtClean="0">
                <a:solidFill>
                  <a:srgbClr val="C00000"/>
                </a:solidFill>
              </a:rPr>
              <a:t>od AR 2024/2025 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b="1" dirty="0"/>
          </a:p>
          <a:p>
            <a:r>
              <a:rPr lang="cs-CZ" b="1" dirty="0" smtClean="0">
                <a:solidFill>
                  <a:srgbClr val="C00000"/>
                </a:solidFill>
              </a:rPr>
              <a:t>Setkání s děkany fakult UTB</a:t>
            </a:r>
          </a:p>
          <a:p>
            <a:r>
              <a:rPr lang="cs-CZ" b="1" dirty="0" smtClean="0">
                <a:solidFill>
                  <a:srgbClr val="C00000"/>
                </a:solidFill>
              </a:rPr>
              <a:t>24. 5. 2024</a:t>
            </a:r>
            <a:endParaRPr lang="cs-CZ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2106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C00000"/>
                </a:solidFill>
              </a:rPr>
              <a:t>Postup 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35608"/>
            <a:ext cx="10515600" cy="5330952"/>
          </a:xfrm>
        </p:spPr>
        <p:txBody>
          <a:bodyPr>
            <a:normAutofit fontScale="70000" lnSpcReduction="20000"/>
          </a:bodyPr>
          <a:lstStyle/>
          <a:p>
            <a:r>
              <a:rPr lang="cs-CZ" dirty="0"/>
              <a:t>s</a:t>
            </a:r>
            <a:r>
              <a:rPr lang="cs-CZ" dirty="0" smtClean="0"/>
              <a:t>tudent se po odevzdání práce do </a:t>
            </a:r>
            <a:r>
              <a:rPr lang="cs-CZ" dirty="0" err="1" smtClean="0"/>
              <a:t>STAGu</a:t>
            </a:r>
            <a:r>
              <a:rPr lang="cs-CZ" dirty="0" smtClean="0"/>
              <a:t> </a:t>
            </a:r>
            <a:r>
              <a:rPr lang="cs-CZ" dirty="0" err="1" smtClean="0"/>
              <a:t>proklikne</a:t>
            </a:r>
            <a:r>
              <a:rPr lang="cs-CZ" dirty="0" smtClean="0"/>
              <a:t> na www stránky Nakladatelství UTB, kde si objedná tisk práce (vždy od března do května se může buď osobně ve </a:t>
            </a:r>
            <a:r>
              <a:rPr lang="cs-CZ" dirty="0"/>
              <a:t>4. patře knihovny, </a:t>
            </a:r>
            <a:r>
              <a:rPr lang="cs-CZ" dirty="0" smtClean="0"/>
              <a:t>emailem, telefonicky poradit s paní Holoubkovou)</a:t>
            </a:r>
          </a:p>
          <a:p>
            <a:endParaRPr lang="cs-CZ" dirty="0" smtClean="0"/>
          </a:p>
          <a:p>
            <a:pPr lvl="0"/>
            <a:r>
              <a:rPr lang="cs-CZ" dirty="0" smtClean="0"/>
              <a:t>příslušný ústav fakulty </a:t>
            </a:r>
            <a:r>
              <a:rPr lang="cs-CZ" b="1" dirty="0" smtClean="0">
                <a:solidFill>
                  <a:srgbClr val="C00000"/>
                </a:solidFill>
              </a:rPr>
              <a:t>shromáždí</a:t>
            </a:r>
            <a:r>
              <a:rPr lang="cs-CZ" dirty="0" smtClean="0"/>
              <a:t> </a:t>
            </a:r>
            <a:r>
              <a:rPr lang="cs-CZ" b="1" dirty="0" smtClean="0">
                <a:solidFill>
                  <a:srgbClr val="C00000"/>
                </a:solidFill>
              </a:rPr>
              <a:t>veškerá</a:t>
            </a:r>
            <a:r>
              <a:rPr lang="cs-CZ" dirty="0" smtClean="0"/>
              <a:t> </a:t>
            </a:r>
            <a:r>
              <a:rPr lang="cs-CZ" b="1" dirty="0" smtClean="0">
                <a:solidFill>
                  <a:srgbClr val="C00000"/>
                </a:solidFill>
              </a:rPr>
              <a:t>oficiální zadání práce </a:t>
            </a:r>
            <a:r>
              <a:rPr lang="cs-CZ" dirty="0" smtClean="0"/>
              <a:t>studentů, </a:t>
            </a:r>
            <a:r>
              <a:rPr lang="cs-CZ" b="1" dirty="0" smtClean="0">
                <a:solidFill>
                  <a:srgbClr val="C00000"/>
                </a:solidFill>
              </a:rPr>
              <a:t>s podpisy </a:t>
            </a:r>
            <a:r>
              <a:rPr lang="cs-CZ" dirty="0" smtClean="0"/>
              <a:t>příslušných osob určených vnitřní normou součásti (zpravidla děkan a ředitel ústavu) </a:t>
            </a:r>
            <a:r>
              <a:rPr lang="cs-CZ" b="1" dirty="0" smtClean="0">
                <a:solidFill>
                  <a:srgbClr val="C00000"/>
                </a:solidFill>
              </a:rPr>
              <a:t>a s razítkem </a:t>
            </a:r>
            <a:r>
              <a:rPr lang="cs-CZ" dirty="0" smtClean="0">
                <a:solidFill>
                  <a:srgbClr val="C00000"/>
                </a:solidFill>
              </a:rPr>
              <a:t>+</a:t>
            </a:r>
            <a:r>
              <a:rPr lang="cs-CZ" dirty="0" smtClean="0"/>
              <a:t> </a:t>
            </a:r>
            <a:r>
              <a:rPr lang="cs-CZ" b="1" dirty="0" smtClean="0">
                <a:solidFill>
                  <a:srgbClr val="C00000"/>
                </a:solidFill>
              </a:rPr>
              <a:t>podepsané prohlášení </a:t>
            </a:r>
            <a:r>
              <a:rPr lang="cs-CZ" dirty="0" smtClean="0"/>
              <a:t>autora práce    </a:t>
            </a:r>
            <a:r>
              <a:rPr lang="cs-CZ" b="1" dirty="0" smtClean="0">
                <a:solidFill>
                  <a:srgbClr val="C00000"/>
                </a:solidFill>
              </a:rPr>
              <a:t>OBOJÍ V JEDNOM ORIGINÁL VÝTISKU</a:t>
            </a:r>
          </a:p>
          <a:p>
            <a:pPr marL="265113" lvl="0" indent="0">
              <a:buNone/>
            </a:pPr>
            <a:endParaRPr lang="cs-CZ" b="1" dirty="0" smtClean="0">
              <a:solidFill>
                <a:srgbClr val="C00000"/>
              </a:solidFill>
            </a:endParaRPr>
          </a:p>
          <a:p>
            <a:pPr marL="265113" lvl="0" indent="-265113"/>
            <a:r>
              <a:rPr lang="cs-CZ" dirty="0" smtClean="0"/>
              <a:t>tyto</a:t>
            </a:r>
            <a:r>
              <a:rPr lang="cs-CZ" b="1" dirty="0" smtClean="0">
                <a:solidFill>
                  <a:srgbClr val="C00000"/>
                </a:solidFill>
              </a:rPr>
              <a:t> </a:t>
            </a:r>
            <a:r>
              <a:rPr lang="cs-CZ" dirty="0" smtClean="0"/>
              <a:t>dva </a:t>
            </a:r>
            <a:r>
              <a:rPr lang="cs-CZ" b="1" dirty="0" smtClean="0">
                <a:solidFill>
                  <a:srgbClr val="C00000"/>
                </a:solidFill>
              </a:rPr>
              <a:t>originály</a:t>
            </a:r>
            <a:r>
              <a:rPr lang="cs-CZ" dirty="0" smtClean="0"/>
              <a:t> </a:t>
            </a:r>
            <a:r>
              <a:rPr lang="cs-CZ" b="1" dirty="0" smtClean="0">
                <a:solidFill>
                  <a:srgbClr val="C00000"/>
                </a:solidFill>
              </a:rPr>
              <a:t>příslušný ústav předá </a:t>
            </a:r>
            <a:r>
              <a:rPr lang="cs-CZ" dirty="0" smtClean="0"/>
              <a:t>Nakladatelství UTB (lze realizovat i za celou fakultu)</a:t>
            </a:r>
          </a:p>
          <a:p>
            <a:pPr marL="0" lvl="0" indent="0">
              <a:buNone/>
            </a:pPr>
            <a:endParaRPr lang="cs-CZ" dirty="0"/>
          </a:p>
          <a:p>
            <a:r>
              <a:rPr lang="cs-CZ" dirty="0" smtClean="0"/>
              <a:t>Nakladatelství oskenuje všechny originály oficiálního zadání práce a prohlášení autora práce         (s podpisy)</a:t>
            </a:r>
          </a:p>
          <a:p>
            <a:pPr marL="0" indent="0">
              <a:buNone/>
            </a:pPr>
            <a:endParaRPr lang="cs-CZ" dirty="0" smtClean="0"/>
          </a:p>
          <a:p>
            <a:pPr lvl="0"/>
            <a:r>
              <a:rPr lang="cs-CZ" dirty="0" smtClean="0"/>
              <a:t>Nakladatelství si stáhne odevzdanou práci ze </a:t>
            </a:r>
            <a:r>
              <a:rPr lang="cs-CZ" dirty="0" err="1" smtClean="0"/>
              <a:t>Stagu</a:t>
            </a:r>
            <a:r>
              <a:rPr lang="cs-CZ" dirty="0" smtClean="0"/>
              <a:t>, vytiskne ji  2x (1 výtisk k odevzdání, 2. výtisk k navrácení)</a:t>
            </a:r>
          </a:p>
          <a:p>
            <a:pPr marL="0" lvl="0" indent="0">
              <a:buNone/>
            </a:pPr>
            <a:endParaRPr lang="cs-CZ" dirty="0"/>
          </a:p>
          <a:p>
            <a:pPr lvl="0"/>
            <a:r>
              <a:rPr lang="cs-CZ" dirty="0" smtClean="0"/>
              <a:t>Do </a:t>
            </a:r>
            <a:r>
              <a:rPr lang="cs-CZ" b="1" dirty="0" smtClean="0">
                <a:solidFill>
                  <a:srgbClr val="C00000"/>
                </a:solidFill>
              </a:rPr>
              <a:t>výtisku pro odevzdání </a:t>
            </a:r>
            <a:r>
              <a:rPr lang="cs-CZ" dirty="0" smtClean="0"/>
              <a:t>Nakladatelství </a:t>
            </a:r>
            <a:r>
              <a:rPr lang="cs-CZ" b="1" dirty="0" smtClean="0">
                <a:solidFill>
                  <a:srgbClr val="C00000"/>
                </a:solidFill>
              </a:rPr>
              <a:t>vloží originál </a:t>
            </a:r>
            <a:r>
              <a:rPr lang="cs-CZ" dirty="0" smtClean="0"/>
              <a:t>zadání práce a </a:t>
            </a:r>
            <a:r>
              <a:rPr lang="cs-CZ" b="1" dirty="0" smtClean="0">
                <a:solidFill>
                  <a:srgbClr val="C00000"/>
                </a:solidFill>
              </a:rPr>
              <a:t>originál </a:t>
            </a:r>
            <a:r>
              <a:rPr lang="cs-CZ" dirty="0" smtClean="0"/>
              <a:t>podepsaného </a:t>
            </a:r>
            <a:r>
              <a:rPr lang="cs-CZ" b="1" dirty="0" smtClean="0">
                <a:solidFill>
                  <a:srgbClr val="C00000"/>
                </a:solidFill>
              </a:rPr>
              <a:t>prohlášení</a:t>
            </a:r>
            <a:r>
              <a:rPr lang="cs-CZ" dirty="0" smtClean="0"/>
              <a:t> (verze dokumentů ze </a:t>
            </a:r>
            <a:r>
              <a:rPr lang="cs-CZ" dirty="0" err="1" smtClean="0"/>
              <a:t>Stagu</a:t>
            </a:r>
            <a:r>
              <a:rPr lang="cs-CZ" dirty="0" smtClean="0"/>
              <a:t> s </a:t>
            </a:r>
            <a:r>
              <a:rPr lang="cs-CZ" dirty="0" err="1" smtClean="0"/>
              <a:t>pseudonymizovanými</a:t>
            </a:r>
            <a:r>
              <a:rPr lang="cs-CZ" dirty="0" smtClean="0"/>
              <a:t> údaji budou z práce vyňaty)</a:t>
            </a:r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26591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C00000"/>
                </a:solidFill>
              </a:rPr>
              <a:t>Postup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08176"/>
            <a:ext cx="10515600" cy="5294376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cs-CZ" dirty="0"/>
              <a:t>d</a:t>
            </a:r>
            <a:r>
              <a:rPr lang="cs-CZ" dirty="0" smtClean="0"/>
              <a:t>o </a:t>
            </a:r>
            <a:r>
              <a:rPr lang="cs-CZ" b="1" dirty="0" smtClean="0">
                <a:solidFill>
                  <a:srgbClr val="C00000"/>
                </a:solidFill>
              </a:rPr>
              <a:t>výtisku k navrácení </a:t>
            </a:r>
            <a:r>
              <a:rPr lang="cs-CZ" dirty="0" smtClean="0"/>
              <a:t>Nakladatelství </a:t>
            </a:r>
            <a:r>
              <a:rPr lang="cs-CZ" b="1" dirty="0" smtClean="0">
                <a:solidFill>
                  <a:srgbClr val="C00000"/>
                </a:solidFill>
              </a:rPr>
              <a:t>vloží naskenované kopie </a:t>
            </a:r>
            <a:r>
              <a:rPr lang="cs-CZ" dirty="0" smtClean="0"/>
              <a:t>zadání práce a prohlášení (obojí podepsané; verze dokumentů ze </a:t>
            </a:r>
            <a:r>
              <a:rPr lang="cs-CZ" dirty="0" err="1" smtClean="0"/>
              <a:t>Stagu</a:t>
            </a:r>
            <a:r>
              <a:rPr lang="cs-CZ" dirty="0" smtClean="0"/>
              <a:t> s </a:t>
            </a:r>
            <a:r>
              <a:rPr lang="cs-CZ" dirty="0" err="1" smtClean="0"/>
              <a:t>pseudonymizovanými</a:t>
            </a:r>
            <a:r>
              <a:rPr lang="cs-CZ" dirty="0" smtClean="0"/>
              <a:t> údaji budou z práce vyňaty) </a:t>
            </a:r>
          </a:p>
          <a:p>
            <a:pPr lvl="0"/>
            <a:endParaRPr lang="cs-CZ" dirty="0"/>
          </a:p>
          <a:p>
            <a:pPr lvl="0"/>
            <a:r>
              <a:rPr lang="cs-CZ" dirty="0"/>
              <a:t>v</a:t>
            </a:r>
            <a:r>
              <a:rPr lang="cs-CZ" dirty="0" smtClean="0"/>
              <a:t>ýtisk k navrácení bude v podobě, kterou si určí fakulta ve vnitřní normě (tj. totožný s výtiskem pro odevzdání – nižší cena obou výtisků; v pevné vazbě, v kroužkové vazbě)</a:t>
            </a:r>
          </a:p>
          <a:p>
            <a:pPr lvl="0"/>
            <a:endParaRPr lang="cs-CZ" dirty="0" smtClean="0"/>
          </a:p>
          <a:p>
            <a:pPr lvl="0"/>
            <a:r>
              <a:rPr lang="cs-CZ" dirty="0"/>
              <a:t>p</a:t>
            </a:r>
            <a:r>
              <a:rPr lang="cs-CZ" dirty="0" smtClean="0"/>
              <a:t>o vytištění obou výtisků závěrečných prací Nakladatelství práce dopraví na příslušnou fakultu/ústav fakulty</a:t>
            </a:r>
          </a:p>
          <a:p>
            <a:pPr marL="0" lvl="0" indent="0">
              <a:buNone/>
            </a:pPr>
            <a:endParaRPr lang="cs-CZ" dirty="0" smtClean="0"/>
          </a:p>
          <a:p>
            <a:pPr lvl="0"/>
            <a:r>
              <a:rPr lang="cs-CZ" b="1" dirty="0">
                <a:solidFill>
                  <a:srgbClr val="C00000"/>
                </a:solidFill>
              </a:rPr>
              <a:t>t</a:t>
            </a:r>
            <a:r>
              <a:rPr lang="cs-CZ" b="1" dirty="0" smtClean="0">
                <a:solidFill>
                  <a:srgbClr val="C00000"/>
                </a:solidFill>
              </a:rPr>
              <a:t>ím, že si nakladatelství ze </a:t>
            </a:r>
            <a:r>
              <a:rPr lang="cs-CZ" b="1" dirty="0" err="1" smtClean="0">
                <a:solidFill>
                  <a:srgbClr val="C00000"/>
                </a:solidFill>
              </a:rPr>
              <a:t>STAGu</a:t>
            </a:r>
            <a:r>
              <a:rPr lang="cs-CZ" b="1" dirty="0" smtClean="0">
                <a:solidFill>
                  <a:srgbClr val="C00000"/>
                </a:solidFill>
              </a:rPr>
              <a:t> stáhne odevzdanou a uzamčenou práci, kterou následně vytiskne a odevzdá na fakultu, bude zajištěno, že verze ve </a:t>
            </a:r>
            <a:r>
              <a:rPr lang="cs-CZ" b="1" dirty="0" err="1" smtClean="0">
                <a:solidFill>
                  <a:srgbClr val="C00000"/>
                </a:solidFill>
              </a:rPr>
              <a:t>STAGu</a:t>
            </a:r>
            <a:r>
              <a:rPr lang="cs-CZ" b="1" dirty="0" smtClean="0">
                <a:solidFill>
                  <a:srgbClr val="C00000"/>
                </a:solidFill>
              </a:rPr>
              <a:t> bude totožná s tištěnou verzí.</a:t>
            </a:r>
          </a:p>
          <a:p>
            <a:pPr lvl="0"/>
            <a:endParaRPr lang="cs-CZ" b="1" dirty="0" smtClean="0">
              <a:solidFill>
                <a:srgbClr val="FF0000"/>
              </a:solidFill>
            </a:endParaRPr>
          </a:p>
          <a:p>
            <a:r>
              <a:rPr lang="cs-CZ" b="1" dirty="0">
                <a:solidFill>
                  <a:srgbClr val="C00000"/>
                </a:solidFill>
              </a:rPr>
              <a:t>student po nahrání práce do </a:t>
            </a:r>
            <a:r>
              <a:rPr lang="cs-CZ" b="1" dirty="0" err="1">
                <a:solidFill>
                  <a:srgbClr val="C00000"/>
                </a:solidFill>
              </a:rPr>
              <a:t>STAGu</a:t>
            </a:r>
            <a:r>
              <a:rPr lang="cs-CZ" b="1" dirty="0">
                <a:solidFill>
                  <a:srgbClr val="C00000"/>
                </a:solidFill>
              </a:rPr>
              <a:t> už nic neřeší – o vše se postará Nakladatelství </a:t>
            </a:r>
            <a:r>
              <a:rPr lang="cs-CZ" b="1" dirty="0" smtClean="0">
                <a:solidFill>
                  <a:srgbClr val="C00000"/>
                </a:solidFill>
              </a:rPr>
              <a:t>UTB</a:t>
            </a:r>
          </a:p>
          <a:p>
            <a:pPr marL="0" indent="0">
              <a:buNone/>
            </a:pPr>
            <a:endParaRPr lang="cs-CZ" b="1" dirty="0">
              <a:solidFill>
                <a:srgbClr val="C00000"/>
              </a:solidFill>
            </a:endParaRPr>
          </a:p>
          <a:p>
            <a:pPr lvl="0"/>
            <a:r>
              <a:rPr lang="cs-CZ" dirty="0" smtClean="0"/>
              <a:t>ústavy (asistentky) pouze zkontrolují správnost originálů/</a:t>
            </a:r>
            <a:r>
              <a:rPr lang="cs-CZ" dirty="0" err="1" smtClean="0"/>
              <a:t>scanů</a:t>
            </a:r>
            <a:r>
              <a:rPr lang="cs-CZ" dirty="0" smtClean="0"/>
              <a:t> zadání práce a prohlášení autora práce v jednotlivých pracích</a:t>
            </a:r>
          </a:p>
          <a:p>
            <a:pPr lvl="0"/>
            <a:endParaRPr lang="cs-CZ" dirty="0"/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5590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C00000"/>
                </a:solidFill>
              </a:rPr>
              <a:t>Uložení závěrečných prací 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 </a:t>
            </a:r>
            <a:r>
              <a:rPr lang="cs-CZ" dirty="0" smtClean="0"/>
              <a:t>komerční spisovna (certifikovaná, garantuje nakládání dle archivního zákona a zákona o ochraně osobních údajů)</a:t>
            </a:r>
          </a:p>
          <a:p>
            <a:r>
              <a:rPr lang="cs-CZ" dirty="0" smtClean="0"/>
              <a:t> předpoklad – Dražební společnost Morava s.r.o.</a:t>
            </a:r>
          </a:p>
          <a:p>
            <a:pPr indent="36513">
              <a:buFont typeface="Wingdings" panose="05000000000000000000" pitchFamily="2" charset="2"/>
              <a:buChar char="§"/>
            </a:pPr>
            <a:r>
              <a:rPr lang="cs-CZ" dirty="0" smtClean="0"/>
              <a:t> 1 Kč/</a:t>
            </a:r>
            <a:r>
              <a:rPr lang="cs-CZ" dirty="0" err="1" smtClean="0"/>
              <a:t>bm</a:t>
            </a:r>
            <a:r>
              <a:rPr lang="cs-CZ" dirty="0" smtClean="0"/>
              <a:t>/den</a:t>
            </a:r>
          </a:p>
          <a:p>
            <a:pPr indent="36513">
              <a:buFont typeface="Wingdings" panose="05000000000000000000" pitchFamily="2" charset="2"/>
              <a:buChar char="§"/>
            </a:pPr>
            <a:r>
              <a:rPr lang="cs-CZ" dirty="0"/>
              <a:t> </a:t>
            </a:r>
            <a:r>
              <a:rPr lang="cs-CZ" dirty="0" smtClean="0"/>
              <a:t>v ceně je odvoz, založení, skartace</a:t>
            </a:r>
          </a:p>
          <a:p>
            <a:pPr indent="36513">
              <a:buFont typeface="Wingdings" panose="05000000000000000000" pitchFamily="2" charset="2"/>
              <a:buChar char="§"/>
            </a:pPr>
            <a:r>
              <a:rPr lang="cs-CZ" dirty="0" smtClean="0"/>
              <a:t> platba dle domluvy</a:t>
            </a:r>
          </a:p>
          <a:p>
            <a:pPr indent="36513">
              <a:buFont typeface="Wingdings" panose="05000000000000000000" pitchFamily="2" charset="2"/>
              <a:buChar char="§"/>
            </a:pPr>
            <a:r>
              <a:rPr lang="cs-CZ" dirty="0"/>
              <a:t> </a:t>
            </a:r>
            <a:r>
              <a:rPr lang="cs-CZ" dirty="0" smtClean="0"/>
              <a:t>dobré reference</a:t>
            </a:r>
          </a:p>
          <a:p>
            <a:pPr marL="685800" indent="-457200"/>
            <a:endParaRPr lang="cs-CZ" b="1" dirty="0" smtClean="0"/>
          </a:p>
          <a:p>
            <a:pPr marL="265113" indent="-265113"/>
            <a:r>
              <a:rPr lang="cs-CZ" dirty="0" smtClean="0"/>
              <a:t>Předpokládaná doba uložení 1 ročníku závěrečných prací – cca 7 let</a:t>
            </a:r>
            <a:endParaRPr lang="cs-CZ" dirty="0"/>
          </a:p>
          <a:p>
            <a:pPr indent="0">
              <a:buNone/>
            </a:pPr>
            <a:endParaRPr lang="cs-CZ" b="1" dirty="0"/>
          </a:p>
          <a:p>
            <a:pPr marL="265113" indent="-265113"/>
            <a:r>
              <a:rPr lang="cs-CZ" dirty="0" smtClean="0"/>
              <a:t>Pokyn rektora k administrativním záležitostem souvisejícím s činnostmi před jejich uložením v komerční spisovně</a:t>
            </a:r>
          </a:p>
        </p:txBody>
      </p:sp>
    </p:spTree>
    <p:extLst>
      <p:ext uri="{BB962C8B-B14F-4D97-AF65-F5344CB8AC3E}">
        <p14:creationId xmlns:p14="http://schemas.microsoft.com/office/powerpoint/2010/main" val="1952673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cs-CZ" sz="1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SR/XX/2024 Pravidla pro zadávání a zpracování bakalářských, diplomových </a:t>
            </a:r>
            <a:r>
              <a:rPr lang="cs-CZ" sz="1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arigorózních</a:t>
            </a:r>
            <a:r>
              <a:rPr lang="cs-CZ" sz="1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prací, jejich uložení, zveřejnění a kontrola původnosti </a:t>
            </a:r>
            <a:r>
              <a:rPr lang="cs-CZ" sz="1800" dirty="0" smtClean="0">
                <a:latin typeface="J Baskerville TxN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1800" dirty="0" smtClean="0">
                <a:latin typeface="J Baskerville TxN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(účinnost od AR 2024/2025)</a:t>
            </a:r>
            <a:endParaRPr lang="cs-CZ" sz="1800" dirty="0">
              <a:latin typeface="J Baskerville TxN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545336"/>
            <a:ext cx="10515600" cy="51846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cap="all" dirty="0">
                <a:solidFill>
                  <a:srgbClr val="C00000"/>
                </a:solidFill>
              </a:rPr>
              <a:t>Část </a:t>
            </a:r>
            <a:r>
              <a:rPr lang="cs-CZ" b="1" cap="all" dirty="0" smtClean="0">
                <a:solidFill>
                  <a:srgbClr val="C00000"/>
                </a:solidFill>
              </a:rPr>
              <a:t>Třetí - formální </a:t>
            </a:r>
            <a:r>
              <a:rPr lang="cs-CZ" b="1" cap="all" dirty="0">
                <a:solidFill>
                  <a:srgbClr val="C00000"/>
                </a:solidFill>
              </a:rPr>
              <a:t>úprava a odevzdávání </a:t>
            </a:r>
            <a:r>
              <a:rPr lang="cs-CZ" b="1" cap="all" dirty="0" smtClean="0">
                <a:solidFill>
                  <a:srgbClr val="C00000"/>
                </a:solidFill>
              </a:rPr>
              <a:t>prací</a:t>
            </a:r>
            <a:endParaRPr lang="cs-CZ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cs-CZ" b="1" dirty="0" smtClean="0">
                <a:solidFill>
                  <a:srgbClr val="C00000"/>
                </a:solidFill>
              </a:rPr>
              <a:t>Čl. 2 Obecné </a:t>
            </a:r>
            <a:r>
              <a:rPr lang="cs-CZ" b="1" dirty="0">
                <a:solidFill>
                  <a:srgbClr val="C00000"/>
                </a:solidFill>
              </a:rPr>
              <a:t>zásady platné pro </a:t>
            </a:r>
            <a:r>
              <a:rPr lang="cs-CZ" b="1" dirty="0" smtClean="0">
                <a:solidFill>
                  <a:srgbClr val="C00000"/>
                </a:solidFill>
              </a:rPr>
              <a:t>práce: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Student odevzdává práci </a:t>
            </a:r>
            <a:r>
              <a:rPr lang="cs-CZ" b="1" dirty="0" smtClean="0">
                <a:solidFill>
                  <a:srgbClr val="C00000"/>
                </a:solidFill>
              </a:rPr>
              <a:t>ve dvou exemplářích v listinné formě </a:t>
            </a:r>
          </a:p>
          <a:p>
            <a:r>
              <a:rPr lang="cs-CZ" dirty="0" smtClean="0"/>
              <a:t>Po </a:t>
            </a:r>
            <a:r>
              <a:rPr lang="cs-CZ" dirty="0"/>
              <a:t>skončení obhajoby je ponechán </a:t>
            </a:r>
            <a:r>
              <a:rPr lang="cs-CZ" b="1" dirty="0">
                <a:solidFill>
                  <a:srgbClr val="C00000"/>
                </a:solidFill>
              </a:rPr>
              <a:t>jeden exemplář </a:t>
            </a:r>
            <a:r>
              <a:rPr lang="cs-CZ" dirty="0"/>
              <a:t>listinné formy práce na součásti UTB, na které byla práce obhájena, </a:t>
            </a:r>
            <a:r>
              <a:rPr lang="cs-CZ" b="1" dirty="0">
                <a:solidFill>
                  <a:srgbClr val="C00000"/>
                </a:solidFill>
              </a:rPr>
              <a:t>za účelem jejího uložení </a:t>
            </a:r>
            <a:r>
              <a:rPr lang="cs-CZ" dirty="0"/>
              <a:t>(dále jen „výtisk k uložení</a:t>
            </a:r>
            <a:r>
              <a:rPr lang="cs-CZ" dirty="0" smtClean="0"/>
              <a:t>“)</a:t>
            </a:r>
          </a:p>
          <a:p>
            <a:r>
              <a:rPr lang="cs-CZ" b="1" dirty="0">
                <a:solidFill>
                  <a:srgbClr val="C00000"/>
                </a:solidFill>
              </a:rPr>
              <a:t>Druhý exemplář </a:t>
            </a:r>
            <a:r>
              <a:rPr lang="cs-CZ" dirty="0"/>
              <a:t>listinné formy </a:t>
            </a:r>
            <a:r>
              <a:rPr lang="cs-CZ" b="1" dirty="0">
                <a:solidFill>
                  <a:srgbClr val="C00000"/>
                </a:solidFill>
              </a:rPr>
              <a:t>se vrací studentovi </a:t>
            </a:r>
            <a:r>
              <a:rPr lang="cs-CZ" dirty="0"/>
              <a:t>(dále jen „výtisk k navrácení“); podobu tohoto výtisku upravuje vnitřní norma příslušné součásti.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2593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4763"/>
          </a:xfrm>
        </p:spPr>
        <p:txBody>
          <a:bodyPr>
            <a:normAutofit/>
          </a:bodyPr>
          <a:lstStyle/>
          <a:p>
            <a:r>
              <a:rPr lang="cs-CZ" sz="1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SR/XX/2024 Pravidla pro zadávání a zpracování bakalářských, diplomových </a:t>
            </a:r>
            <a:r>
              <a:rPr lang="cs-CZ" sz="18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arigorózních</a:t>
            </a:r>
            <a:r>
              <a:rPr lang="cs-CZ" sz="1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prací, jejich uložení, zveřejnění a kontrola původnosti </a:t>
            </a:r>
            <a:r>
              <a:rPr lang="cs-CZ" sz="1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Příloha 1</a:t>
            </a:r>
            <a:r>
              <a:rPr lang="cs-CZ" sz="1800" dirty="0" smtClean="0">
                <a:solidFill>
                  <a:srgbClr val="C00000"/>
                </a:solidFill>
                <a:latin typeface="J Baskerville TxN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1800" dirty="0" smtClean="0">
                <a:solidFill>
                  <a:srgbClr val="C00000"/>
                </a:solidFill>
                <a:latin typeface="J Baskerville TxN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(účinnost od AR 2024/2025)</a:t>
            </a:r>
            <a:endParaRPr lang="cs-CZ" sz="1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1984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u="sng" dirty="0" smtClean="0">
                <a:solidFill>
                  <a:srgbClr val="C00000"/>
                </a:solidFill>
              </a:rPr>
              <a:t>Výtisk k uložení:</a:t>
            </a:r>
          </a:p>
          <a:p>
            <a:pPr marL="0" indent="0">
              <a:buNone/>
            </a:pPr>
            <a:endParaRPr lang="cs-CZ" b="1" dirty="0" smtClean="0">
              <a:solidFill>
                <a:srgbClr val="C00000"/>
              </a:solidFill>
            </a:endParaRPr>
          </a:p>
          <a:p>
            <a:r>
              <a:rPr lang="cs-CZ" dirty="0"/>
              <a:t>f</a:t>
            </a:r>
            <a:r>
              <a:rPr lang="cs-CZ" dirty="0" smtClean="0"/>
              <a:t>ormát A4</a:t>
            </a:r>
          </a:p>
          <a:p>
            <a:r>
              <a:rPr lang="cs-CZ" dirty="0" smtClean="0"/>
              <a:t>oboustranný tisk</a:t>
            </a:r>
          </a:p>
          <a:p>
            <a:r>
              <a:rPr lang="cs-CZ" dirty="0"/>
              <a:t>l</a:t>
            </a:r>
            <a:r>
              <a:rPr lang="cs-CZ" dirty="0" smtClean="0"/>
              <a:t>epená vazba</a:t>
            </a:r>
          </a:p>
          <a:p>
            <a:endParaRPr lang="cs-CZ" dirty="0" smtClean="0"/>
          </a:p>
          <a:p>
            <a:r>
              <a:rPr lang="cs-CZ" b="1" dirty="0" smtClean="0">
                <a:solidFill>
                  <a:srgbClr val="C00000"/>
                </a:solidFill>
              </a:rPr>
              <a:t>oficiální </a:t>
            </a:r>
            <a:r>
              <a:rPr lang="cs-CZ" b="1" dirty="0">
                <a:solidFill>
                  <a:srgbClr val="C00000"/>
                </a:solidFill>
              </a:rPr>
              <a:t>zadání práce, </a:t>
            </a:r>
            <a:r>
              <a:rPr lang="cs-CZ" dirty="0"/>
              <a:t>se všemi formálními náležitostmi, </a:t>
            </a:r>
            <a:r>
              <a:rPr lang="cs-CZ" b="1" dirty="0">
                <a:solidFill>
                  <a:srgbClr val="C00000"/>
                </a:solidFill>
              </a:rPr>
              <a:t>včetně příslušných podpisů </a:t>
            </a:r>
            <a:r>
              <a:rPr lang="cs-CZ" dirty="0"/>
              <a:t>osob </a:t>
            </a:r>
            <a:r>
              <a:rPr lang="cs-CZ" dirty="0" smtClean="0"/>
              <a:t>určených </a:t>
            </a:r>
            <a:r>
              <a:rPr lang="cs-CZ" dirty="0"/>
              <a:t>vnitřní normou </a:t>
            </a:r>
            <a:r>
              <a:rPr lang="cs-CZ" dirty="0" smtClean="0"/>
              <a:t>součásti (zpravidla děkan a ředitel ústavu)</a:t>
            </a:r>
          </a:p>
          <a:p>
            <a:r>
              <a:rPr lang="cs-CZ" b="1" dirty="0">
                <a:solidFill>
                  <a:srgbClr val="C00000"/>
                </a:solidFill>
              </a:rPr>
              <a:t>podepsané prohlášení </a:t>
            </a:r>
            <a:r>
              <a:rPr lang="cs-CZ" dirty="0"/>
              <a:t>autora </a:t>
            </a:r>
            <a:r>
              <a:rPr lang="cs-CZ" dirty="0" smtClean="0"/>
              <a:t>práce</a:t>
            </a:r>
          </a:p>
          <a:p>
            <a:pPr marL="0" indent="0">
              <a:buNone/>
            </a:pPr>
            <a:r>
              <a:rPr lang="cs-CZ" b="1" u="sng" dirty="0" smtClean="0">
                <a:solidFill>
                  <a:srgbClr val="C00000"/>
                </a:solidFill>
              </a:rPr>
              <a:t>Tyto </a:t>
            </a:r>
            <a:r>
              <a:rPr lang="cs-CZ" b="1" u="sng" dirty="0">
                <a:solidFill>
                  <a:srgbClr val="C00000"/>
                </a:solidFill>
              </a:rPr>
              <a:t>dokumenty budou vevázány přímo do práce</a:t>
            </a:r>
            <a:r>
              <a:rPr lang="cs-CZ" u="sng" dirty="0">
                <a:solidFill>
                  <a:srgbClr val="C00000"/>
                </a:solidFill>
              </a:rPr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5129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1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SR/XX/2024 Pravidla pro zadávání a zpracování bakalářských, diplomových </a:t>
            </a:r>
            <a:r>
              <a:rPr lang="cs-CZ" sz="18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arigorózních</a:t>
            </a:r>
            <a:r>
              <a:rPr lang="cs-CZ" sz="1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prací, jejich uložení, zveřejnění a kontrola původnosti </a:t>
            </a:r>
            <a:r>
              <a:rPr lang="cs-CZ" sz="1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Příloha 1</a:t>
            </a:r>
            <a:r>
              <a:rPr lang="cs-CZ" sz="1800" dirty="0" smtClean="0">
                <a:latin typeface="J Baskerville TxN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1800" dirty="0" smtClean="0">
                <a:latin typeface="J Baskerville TxN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účinnost od AR 2024/2025)</a:t>
            </a:r>
            <a:endParaRPr lang="cs-CZ" sz="1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u="sng" dirty="0" smtClean="0">
                <a:solidFill>
                  <a:srgbClr val="C00000"/>
                </a:solidFill>
              </a:rPr>
              <a:t>Výtisk k navrácení:</a:t>
            </a:r>
          </a:p>
          <a:p>
            <a:pPr marL="0" indent="0">
              <a:buNone/>
            </a:pPr>
            <a:endParaRPr lang="cs-CZ" b="1" dirty="0" smtClean="0">
              <a:solidFill>
                <a:srgbClr val="C00000"/>
              </a:solidFill>
            </a:endParaRPr>
          </a:p>
          <a:p>
            <a:pPr lvl="0"/>
            <a:r>
              <a:rPr lang="cs-CZ" b="1" dirty="0">
                <a:solidFill>
                  <a:srgbClr val="C00000"/>
                </a:solidFill>
              </a:rPr>
              <a:t>naskenované</a:t>
            </a:r>
            <a:r>
              <a:rPr lang="cs-CZ" dirty="0"/>
              <a:t> oficiální zadání práce, se všemi formálními náležitostmi, včetně příslušných podpisů osob určených vnitřní normou součásti, zpravidla děkana a ředitele ústavu</a:t>
            </a:r>
          </a:p>
          <a:p>
            <a:pPr lvl="0"/>
            <a:r>
              <a:rPr lang="cs-CZ" b="1" dirty="0">
                <a:solidFill>
                  <a:srgbClr val="C00000"/>
                </a:solidFill>
              </a:rPr>
              <a:t>naskenované</a:t>
            </a:r>
            <a:r>
              <a:rPr lang="cs-CZ" dirty="0"/>
              <a:t>, podepsané prohlášení autora </a:t>
            </a:r>
            <a:r>
              <a:rPr lang="cs-CZ" dirty="0" smtClean="0"/>
              <a:t>práce.</a:t>
            </a:r>
            <a:endParaRPr lang="cs-CZ" dirty="0"/>
          </a:p>
          <a:p>
            <a:pPr marL="0" indent="0">
              <a:buNone/>
            </a:pPr>
            <a:r>
              <a:rPr lang="cs-CZ" b="1" u="sng" dirty="0" smtClean="0">
                <a:solidFill>
                  <a:srgbClr val="C00000"/>
                </a:solidFill>
              </a:rPr>
              <a:t>Tyto </a:t>
            </a:r>
            <a:r>
              <a:rPr lang="cs-CZ" b="1" u="sng" dirty="0">
                <a:solidFill>
                  <a:srgbClr val="C00000"/>
                </a:solidFill>
              </a:rPr>
              <a:t>dokumenty budou vevázány přímo do práce</a:t>
            </a:r>
            <a:r>
              <a:rPr lang="cs-CZ" u="sng" dirty="0">
                <a:solidFill>
                  <a:srgbClr val="C00000"/>
                </a:solidFill>
              </a:rPr>
              <a:t>.</a:t>
            </a:r>
          </a:p>
          <a:p>
            <a:pPr marL="0" indent="0">
              <a:buNone/>
            </a:pPr>
            <a:endParaRPr lang="cs-CZ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3623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1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SR/XX/2024 Pravidla pro zadávání a zpracování bakalářských, diplomových </a:t>
            </a:r>
            <a:r>
              <a:rPr lang="cs-CZ" sz="18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arigorózních</a:t>
            </a:r>
            <a:r>
              <a:rPr lang="cs-CZ" sz="1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prací, jejich uložení, zveřejnění a kontrola původnosti  + Příloha 1</a:t>
            </a:r>
            <a:r>
              <a:rPr lang="cs-CZ" sz="1800" dirty="0">
                <a:latin typeface="J Baskerville TxN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1800" dirty="0">
                <a:latin typeface="J Baskerville TxN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(účinnost od AR 2024/2025)</a:t>
            </a:r>
            <a:endParaRPr lang="cs-CZ" sz="1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u="sng" dirty="0" smtClean="0">
                <a:solidFill>
                  <a:srgbClr val="C00000"/>
                </a:solidFill>
              </a:rPr>
              <a:t>Elektronická forma práce:</a:t>
            </a:r>
          </a:p>
          <a:p>
            <a:pPr marL="0" indent="0">
              <a:buNone/>
            </a:pPr>
            <a:endParaRPr lang="cs-CZ" b="1" dirty="0" smtClean="0">
              <a:solidFill>
                <a:srgbClr val="C00000"/>
              </a:solidFill>
            </a:endParaRPr>
          </a:p>
          <a:p>
            <a:pPr lvl="0"/>
            <a:r>
              <a:rPr lang="cs-CZ" b="1" dirty="0" smtClean="0">
                <a:solidFill>
                  <a:srgbClr val="C00000"/>
                </a:solidFill>
              </a:rPr>
              <a:t>naskenované</a:t>
            </a:r>
            <a:r>
              <a:rPr lang="cs-CZ" dirty="0" smtClean="0"/>
              <a:t> </a:t>
            </a:r>
            <a:r>
              <a:rPr lang="cs-CZ" dirty="0"/>
              <a:t>oficiální zadání práce se všemi formálními náležitostmi, z důvodu </a:t>
            </a:r>
            <a:r>
              <a:rPr lang="cs-CZ" dirty="0" err="1"/>
              <a:t>pseudonymizace</a:t>
            </a:r>
            <a:r>
              <a:rPr lang="cs-CZ" dirty="0"/>
              <a:t> </a:t>
            </a:r>
            <a:r>
              <a:rPr lang="cs-CZ" b="1" dirty="0">
                <a:solidFill>
                  <a:srgbClr val="C00000"/>
                </a:solidFill>
              </a:rPr>
              <a:t>bez podpisů osob </a:t>
            </a:r>
            <a:r>
              <a:rPr lang="cs-CZ" dirty="0"/>
              <a:t>určených vnitřních normou součásti </a:t>
            </a:r>
            <a:endParaRPr lang="cs-CZ" dirty="0" smtClean="0"/>
          </a:p>
          <a:p>
            <a:pPr lvl="0"/>
            <a:r>
              <a:rPr lang="cs-CZ" b="1" dirty="0" smtClean="0">
                <a:solidFill>
                  <a:srgbClr val="C00000"/>
                </a:solidFill>
              </a:rPr>
              <a:t>nepodepsané</a:t>
            </a:r>
            <a:r>
              <a:rPr lang="cs-CZ" dirty="0" smtClean="0"/>
              <a:t> </a:t>
            </a:r>
            <a:r>
              <a:rPr lang="cs-CZ" dirty="0"/>
              <a:t>Prohlášení autora práce</a:t>
            </a:r>
          </a:p>
          <a:p>
            <a:pPr lvl="0"/>
            <a:r>
              <a:rPr lang="cs-CZ" dirty="0"/>
              <a:t>plný text práce ve formátu </a:t>
            </a:r>
            <a:r>
              <a:rPr lang="cs-CZ" dirty="0" smtClean="0"/>
              <a:t>PDF/A </a:t>
            </a:r>
            <a:endParaRPr lang="cs-CZ" dirty="0"/>
          </a:p>
          <a:p>
            <a:pPr lvl="0"/>
            <a:r>
              <a:rPr lang="cs-CZ" dirty="0" smtClean="0"/>
              <a:t>přílohy práce zkomprimované do jednoho zip souboru</a:t>
            </a:r>
          </a:p>
          <a:p>
            <a:pPr lvl="0"/>
            <a:endParaRPr lang="cs-CZ" dirty="0"/>
          </a:p>
          <a:p>
            <a:r>
              <a:rPr lang="cs-CZ" dirty="0" smtClean="0"/>
              <a:t>listinná </a:t>
            </a:r>
            <a:r>
              <a:rPr lang="cs-CZ" dirty="0"/>
              <a:t>i elektronická forma práce musí být obsahově </a:t>
            </a:r>
            <a:r>
              <a:rPr lang="cs-CZ" dirty="0" smtClean="0"/>
              <a:t>shodné</a:t>
            </a:r>
            <a:endParaRPr lang="cs-CZ" dirty="0"/>
          </a:p>
          <a:p>
            <a:r>
              <a:rPr lang="cs-CZ" dirty="0" smtClean="0"/>
              <a:t>Jsou-li </a:t>
            </a:r>
            <a:r>
              <a:rPr lang="cs-CZ" dirty="0"/>
              <a:t>součástí práce umělecká díla nebo projekty, odevzdává student pouze text práce. Z práce a jejích příloh by však mělo být patrné, o jaké umělecké dílo či projekt se jedná.</a:t>
            </a:r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8029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C00000"/>
                </a:solidFill>
              </a:rPr>
              <a:t>Tisk závěrečných prací, postup odevzdávání – současný stav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značný nesoulad jednotlivých fakult v přístupu k odevzdávání závěrečných </a:t>
            </a:r>
            <a:r>
              <a:rPr lang="cs-CZ" dirty="0" smtClean="0"/>
              <a:t>prací</a:t>
            </a:r>
          </a:p>
          <a:p>
            <a:r>
              <a:rPr lang="cs-CZ" dirty="0"/>
              <a:t>fakulty si </a:t>
            </a:r>
            <a:r>
              <a:rPr lang="cs-CZ" dirty="0" smtClean="0"/>
              <a:t>určují, </a:t>
            </a:r>
            <a:r>
              <a:rPr lang="cs-CZ" dirty="0"/>
              <a:t>zda budou od studentů požadovat pevnou, </a:t>
            </a:r>
            <a:r>
              <a:rPr lang="cs-CZ" dirty="0" smtClean="0"/>
              <a:t>kroužkovou vazbu, </a:t>
            </a:r>
            <a:r>
              <a:rPr lang="cs-CZ" dirty="0"/>
              <a:t>termovazbu nebo </a:t>
            </a:r>
            <a:r>
              <a:rPr lang="cs-CZ" dirty="0" smtClean="0"/>
              <a:t>CD</a:t>
            </a:r>
          </a:p>
          <a:p>
            <a:r>
              <a:rPr lang="cs-CZ" dirty="0" smtClean="0"/>
              <a:t>fakulty si také určují, jak </a:t>
            </a:r>
            <a:r>
              <a:rPr lang="cs-CZ" dirty="0"/>
              <a:t>přistupovat k zadání práce, které je součástí </a:t>
            </a:r>
            <a:r>
              <a:rPr lang="cs-CZ" dirty="0" smtClean="0"/>
              <a:t>BP/DP</a:t>
            </a:r>
          </a:p>
          <a:p>
            <a:r>
              <a:rPr lang="cs-CZ" dirty="0" smtClean="0"/>
              <a:t>požadavky </a:t>
            </a:r>
            <a:r>
              <a:rPr lang="cs-CZ" dirty="0"/>
              <a:t>na formu odevzdání závěrečných prací se v některých </a:t>
            </a:r>
            <a:r>
              <a:rPr lang="cs-CZ" dirty="0" smtClean="0"/>
              <a:t>případech </a:t>
            </a:r>
            <a:r>
              <a:rPr lang="cs-CZ" dirty="0"/>
              <a:t>liší i na úrovni jednotlivých ústavů </a:t>
            </a:r>
            <a:r>
              <a:rPr lang="cs-CZ" dirty="0" smtClean="0"/>
              <a:t>fakult</a:t>
            </a:r>
          </a:p>
          <a:p>
            <a:r>
              <a:rPr lang="cs-CZ" dirty="0"/>
              <a:t>nejednotný systém </a:t>
            </a:r>
            <a:r>
              <a:rPr lang="cs-CZ" dirty="0" smtClean="0"/>
              <a:t>požadavků na </a:t>
            </a:r>
            <a:r>
              <a:rPr lang="cs-CZ" dirty="0"/>
              <a:t>odevzdání BP/DP může být pro studenta </a:t>
            </a:r>
            <a:r>
              <a:rPr lang="cs-CZ" dirty="0" smtClean="0"/>
              <a:t>matoucí</a:t>
            </a:r>
          </a:p>
          <a:p>
            <a:r>
              <a:rPr lang="cs-CZ" dirty="0"/>
              <a:t>mnohdy </a:t>
            </a:r>
            <a:r>
              <a:rPr lang="cs-CZ" dirty="0" smtClean="0"/>
              <a:t>student tápe, </a:t>
            </a:r>
            <a:r>
              <a:rPr lang="cs-CZ" dirty="0"/>
              <a:t>neumí se v tomto systému </a:t>
            </a:r>
            <a:r>
              <a:rPr lang="cs-CZ" dirty="0" smtClean="0"/>
              <a:t>zorientovat (i když je informován fakultou)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4813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C00000"/>
                </a:solidFill>
              </a:rPr>
              <a:t>Tisk závěrečných prací, postup odevzdávání </a:t>
            </a:r>
            <a:br>
              <a:rPr lang="cs-CZ" b="1" dirty="0" smtClean="0">
                <a:solidFill>
                  <a:srgbClr val="C00000"/>
                </a:solidFill>
              </a:rPr>
            </a:br>
            <a:r>
              <a:rPr lang="cs-CZ" b="1" dirty="0" smtClean="0">
                <a:solidFill>
                  <a:srgbClr val="C00000"/>
                </a:solidFill>
              </a:rPr>
              <a:t>od AR 2024/2025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600" b="1" dirty="0">
                <a:solidFill>
                  <a:srgbClr val="C00000"/>
                </a:solidFill>
              </a:rPr>
              <a:t>s</a:t>
            </a:r>
            <a:r>
              <a:rPr lang="cs-CZ" sz="2600" b="1" dirty="0" smtClean="0">
                <a:solidFill>
                  <a:srgbClr val="C00000"/>
                </a:solidFill>
              </a:rPr>
              <a:t>jednotit </a:t>
            </a:r>
            <a:r>
              <a:rPr lang="cs-CZ" sz="2600" b="1" dirty="0">
                <a:solidFill>
                  <a:srgbClr val="C00000"/>
                </a:solidFill>
              </a:rPr>
              <a:t>systém </a:t>
            </a:r>
            <a:r>
              <a:rPr lang="cs-CZ" sz="2600" b="1" dirty="0" smtClean="0">
                <a:solidFill>
                  <a:srgbClr val="C00000"/>
                </a:solidFill>
              </a:rPr>
              <a:t>tisku odevzdávání </a:t>
            </a:r>
            <a:r>
              <a:rPr lang="cs-CZ" sz="2600" b="1" dirty="0">
                <a:solidFill>
                  <a:srgbClr val="C00000"/>
                </a:solidFill>
              </a:rPr>
              <a:t>závěrečných </a:t>
            </a:r>
            <a:r>
              <a:rPr lang="cs-CZ" sz="2600" b="1" dirty="0" smtClean="0">
                <a:solidFill>
                  <a:srgbClr val="C00000"/>
                </a:solidFill>
              </a:rPr>
              <a:t>prací</a:t>
            </a:r>
          </a:p>
          <a:p>
            <a:r>
              <a:rPr lang="cs-CZ" sz="2600" b="1" dirty="0">
                <a:solidFill>
                  <a:srgbClr val="C00000"/>
                </a:solidFill>
              </a:rPr>
              <a:t>s</a:t>
            </a:r>
            <a:r>
              <a:rPr lang="cs-CZ" sz="2600" b="1" dirty="0" smtClean="0">
                <a:solidFill>
                  <a:srgbClr val="C00000"/>
                </a:solidFill>
              </a:rPr>
              <a:t>jednotit doručování vytištěných prací na fakulty/ústavy</a:t>
            </a:r>
          </a:p>
          <a:p>
            <a:r>
              <a:rPr lang="cs-CZ" sz="2600" b="1" dirty="0" smtClean="0">
                <a:solidFill>
                  <a:srgbClr val="C00000"/>
                </a:solidFill>
              </a:rPr>
              <a:t>minimum práce a starostí pro studenty i pro fakulty/ústavy </a:t>
            </a:r>
          </a:p>
          <a:p>
            <a:endParaRPr lang="cs-CZ" sz="2600" dirty="0" smtClean="0"/>
          </a:p>
          <a:p>
            <a:pPr indent="128588">
              <a:buFont typeface="Wingdings" panose="05000000000000000000" pitchFamily="2" charset="2"/>
              <a:buChar char="Ø"/>
            </a:pPr>
            <a:r>
              <a:rPr lang="cs-CZ" sz="2600" b="1" dirty="0" smtClean="0">
                <a:solidFill>
                  <a:srgbClr val="C00000"/>
                </a:solidFill>
              </a:rPr>
              <a:t> studenti:</a:t>
            </a:r>
            <a:r>
              <a:rPr lang="cs-CZ" sz="2600" dirty="0" smtClean="0"/>
              <a:t> s vytištěnou prací se dostanou do kontaktu až u SZZ</a:t>
            </a:r>
          </a:p>
          <a:p>
            <a:pPr marL="539750" indent="-357188">
              <a:buFont typeface="Wingdings" panose="05000000000000000000" pitchFamily="2" charset="2"/>
              <a:buChar char="Ø"/>
            </a:pPr>
            <a:r>
              <a:rPr lang="cs-CZ" sz="2600" b="1" dirty="0">
                <a:solidFill>
                  <a:srgbClr val="C00000"/>
                </a:solidFill>
              </a:rPr>
              <a:t>ú</a:t>
            </a:r>
            <a:r>
              <a:rPr lang="cs-CZ" sz="2600" b="1" dirty="0" smtClean="0">
                <a:solidFill>
                  <a:srgbClr val="C00000"/>
                </a:solidFill>
              </a:rPr>
              <a:t>stavy fakult:</a:t>
            </a:r>
            <a:r>
              <a:rPr lang="cs-CZ" sz="2600" dirty="0" smtClean="0"/>
              <a:t> odbourání práce s přebíráním vytištěných prací od studentů…</a:t>
            </a:r>
            <a:endParaRPr lang="cs-CZ" sz="26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081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C00000"/>
                </a:solidFill>
              </a:rPr>
              <a:t>Tisk závěrečných prací, postup odevzdávání </a:t>
            </a:r>
            <a:br>
              <a:rPr lang="cs-CZ" b="1" dirty="0" smtClean="0">
                <a:solidFill>
                  <a:srgbClr val="C00000"/>
                </a:solidFill>
              </a:rPr>
            </a:br>
            <a:r>
              <a:rPr lang="cs-CZ" b="1" dirty="0" smtClean="0">
                <a:solidFill>
                  <a:srgbClr val="C00000"/>
                </a:solidFill>
              </a:rPr>
              <a:t>od AR 2024/2025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veškerý tisk závěrečných prací zajistí Nakladatelství UTB</a:t>
            </a:r>
          </a:p>
          <a:p>
            <a:pPr marL="0" indent="0">
              <a:buNone/>
            </a:pPr>
            <a:endParaRPr lang="cs-CZ" dirty="0" smtClean="0"/>
          </a:p>
          <a:p>
            <a:pPr lvl="0"/>
            <a:r>
              <a:rPr lang="cs-CZ" b="1" dirty="0" smtClean="0">
                <a:solidFill>
                  <a:srgbClr val="C00000"/>
                </a:solidFill>
              </a:rPr>
              <a:t>výtisk k uložení: </a:t>
            </a:r>
            <a:r>
              <a:rPr lang="cs-CZ" dirty="0" smtClean="0"/>
              <a:t>formát BP/DP – A4, oboustranný </a:t>
            </a:r>
            <a:r>
              <a:rPr lang="cs-CZ" dirty="0"/>
              <a:t>tisk, recyklovatelný </a:t>
            </a:r>
            <a:r>
              <a:rPr lang="cs-CZ" dirty="0" smtClean="0"/>
              <a:t>papír (viz vzor) </a:t>
            </a:r>
          </a:p>
          <a:p>
            <a:pPr marL="0" lvl="0" indent="0">
              <a:buNone/>
            </a:pPr>
            <a:endParaRPr lang="cs-CZ" dirty="0" smtClean="0"/>
          </a:p>
          <a:p>
            <a:pPr lvl="0"/>
            <a:r>
              <a:rPr lang="cs-CZ" b="1" dirty="0">
                <a:solidFill>
                  <a:srgbClr val="C00000"/>
                </a:solidFill>
              </a:rPr>
              <a:t>v</a:t>
            </a:r>
            <a:r>
              <a:rPr lang="cs-CZ" b="1" dirty="0" smtClean="0">
                <a:solidFill>
                  <a:srgbClr val="C00000"/>
                </a:solidFill>
              </a:rPr>
              <a:t>ýtisk k navrácení:</a:t>
            </a:r>
            <a:r>
              <a:rPr lang="cs-CZ" dirty="0" smtClean="0"/>
              <a:t> dle vnitřní normy fakulty (může být stejný, příp. v pevné vazbě, kroužkové vazbě)</a:t>
            </a:r>
          </a:p>
          <a:p>
            <a:pPr marL="0" lvl="0" indent="0">
              <a:buNone/>
            </a:pPr>
            <a:endParaRPr lang="cs-CZ" dirty="0" smtClean="0"/>
          </a:p>
          <a:p>
            <a:pPr lvl="0"/>
            <a:endParaRPr lang="cs-CZ" dirty="0" smtClean="0"/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2222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C00000"/>
                </a:solidFill>
              </a:rPr>
              <a:t>Ceny tisku závěrečných prací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sz="3600" b="1" dirty="0">
                <a:solidFill>
                  <a:srgbClr val="C00000"/>
                </a:solidFill>
              </a:rPr>
              <a:t>Současné ceny:</a:t>
            </a:r>
            <a:endParaRPr lang="cs-CZ" sz="3600" dirty="0">
              <a:solidFill>
                <a:srgbClr val="C00000"/>
              </a:solidFill>
            </a:endParaRPr>
          </a:p>
          <a:p>
            <a:r>
              <a:rPr lang="cs-CZ" sz="3600" b="1" dirty="0"/>
              <a:t>Nakladatelství UTB:</a:t>
            </a:r>
            <a:endParaRPr lang="cs-CZ" sz="3600" dirty="0"/>
          </a:p>
          <a:p>
            <a:r>
              <a:rPr lang="cs-CZ" sz="3600" dirty="0"/>
              <a:t>1ks pevné desky, 1x kroužková vazba (70 </a:t>
            </a:r>
            <a:r>
              <a:rPr lang="cs-CZ" sz="3600" dirty="0" err="1"/>
              <a:t>čb</a:t>
            </a:r>
            <a:r>
              <a:rPr lang="cs-CZ" sz="3600" dirty="0"/>
              <a:t> a 10 </a:t>
            </a:r>
            <a:r>
              <a:rPr lang="cs-CZ" sz="3600" dirty="0" err="1"/>
              <a:t>barev.stran</a:t>
            </a:r>
            <a:r>
              <a:rPr lang="cs-CZ" sz="3600" dirty="0"/>
              <a:t>) – celková cena za objednávku = </a:t>
            </a:r>
            <a:r>
              <a:rPr lang="cs-CZ" sz="3600" b="1" dirty="0">
                <a:solidFill>
                  <a:srgbClr val="C00000"/>
                </a:solidFill>
              </a:rPr>
              <a:t>863 Kč</a:t>
            </a:r>
            <a:endParaRPr lang="cs-CZ" sz="3600" dirty="0">
              <a:solidFill>
                <a:srgbClr val="C00000"/>
              </a:solidFill>
            </a:endParaRPr>
          </a:p>
          <a:p>
            <a:r>
              <a:rPr lang="cs-CZ" sz="3600" b="1" dirty="0"/>
              <a:t>Copy centrum Sadová Zlín:</a:t>
            </a:r>
            <a:endParaRPr lang="cs-CZ" sz="3600" dirty="0"/>
          </a:p>
          <a:p>
            <a:r>
              <a:rPr lang="cs-CZ" sz="3600" dirty="0"/>
              <a:t>1ks pevné desky, 1x kroužková vazba (70 </a:t>
            </a:r>
            <a:r>
              <a:rPr lang="cs-CZ" sz="3600" dirty="0" err="1"/>
              <a:t>čb</a:t>
            </a:r>
            <a:r>
              <a:rPr lang="cs-CZ" sz="3600" dirty="0"/>
              <a:t> a 10 </a:t>
            </a:r>
            <a:r>
              <a:rPr lang="cs-CZ" sz="3600" dirty="0" err="1"/>
              <a:t>barev.stran</a:t>
            </a:r>
            <a:r>
              <a:rPr lang="cs-CZ" sz="3600" dirty="0"/>
              <a:t>) – celková cena za objednávku = </a:t>
            </a:r>
            <a:r>
              <a:rPr lang="cs-CZ" sz="3600" b="1" dirty="0">
                <a:solidFill>
                  <a:srgbClr val="C00000"/>
                </a:solidFill>
              </a:rPr>
              <a:t>1119 Kč</a:t>
            </a:r>
            <a:endParaRPr lang="cs-CZ" sz="3600" dirty="0">
              <a:solidFill>
                <a:srgbClr val="C00000"/>
              </a:solidFill>
            </a:endParaRPr>
          </a:p>
          <a:p>
            <a:endParaRPr lang="cs-CZ" sz="3600" dirty="0" smtClean="0"/>
          </a:p>
          <a:p>
            <a:pPr marL="0" indent="0">
              <a:buNone/>
            </a:pPr>
            <a:r>
              <a:rPr lang="cs-CZ" sz="3600" b="1" dirty="0" smtClean="0">
                <a:solidFill>
                  <a:srgbClr val="C00000"/>
                </a:solidFill>
              </a:rPr>
              <a:t>Předpokládaná cena </a:t>
            </a:r>
            <a:r>
              <a:rPr lang="cs-CZ" sz="3600" b="1" dirty="0">
                <a:solidFill>
                  <a:srgbClr val="C00000"/>
                </a:solidFill>
              </a:rPr>
              <a:t>pro formát </a:t>
            </a:r>
            <a:r>
              <a:rPr lang="cs-CZ" sz="3600" b="1" dirty="0" smtClean="0">
                <a:solidFill>
                  <a:srgbClr val="C00000"/>
                </a:solidFill>
              </a:rPr>
              <a:t>A4 (oboustranný, recyklovatelný papír):</a:t>
            </a:r>
            <a:endParaRPr lang="cs-CZ" sz="3600" dirty="0">
              <a:solidFill>
                <a:srgbClr val="C00000"/>
              </a:solidFill>
            </a:endParaRPr>
          </a:p>
          <a:p>
            <a:r>
              <a:rPr lang="cs-CZ" sz="3600" dirty="0" smtClean="0"/>
              <a:t>70 </a:t>
            </a:r>
            <a:r>
              <a:rPr lang="cs-CZ" sz="3600" dirty="0" err="1"/>
              <a:t>čb</a:t>
            </a:r>
            <a:r>
              <a:rPr lang="cs-CZ" sz="3600" dirty="0"/>
              <a:t> a 10 </a:t>
            </a:r>
            <a:r>
              <a:rPr lang="cs-CZ" sz="3600" dirty="0" err="1" smtClean="0"/>
              <a:t>barev.stran</a:t>
            </a:r>
            <a:r>
              <a:rPr lang="cs-CZ" sz="3600" dirty="0" smtClean="0"/>
              <a:t> </a:t>
            </a:r>
            <a:r>
              <a:rPr lang="cs-CZ" sz="3600" dirty="0"/>
              <a:t>– celková cena za objednávku = </a:t>
            </a:r>
            <a:r>
              <a:rPr lang="cs-CZ" sz="3600" b="1" dirty="0">
                <a:solidFill>
                  <a:srgbClr val="C00000"/>
                </a:solidFill>
              </a:rPr>
              <a:t>493 Kč</a:t>
            </a:r>
            <a:endParaRPr lang="cs-CZ" sz="36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cs-CZ" sz="3600" b="1" dirty="0" smtClean="0">
                <a:solidFill>
                  <a:srgbClr val="C00000"/>
                </a:solidFill>
              </a:rPr>
              <a:t>Při variantě 2xA4 </a:t>
            </a:r>
            <a:r>
              <a:rPr lang="cs-CZ" sz="3600" b="1" dirty="0">
                <a:solidFill>
                  <a:srgbClr val="C00000"/>
                </a:solidFill>
              </a:rPr>
              <a:t>(oboustranný tisk + </a:t>
            </a:r>
            <a:r>
              <a:rPr lang="cs-CZ" sz="3600" b="1" dirty="0" err="1">
                <a:solidFill>
                  <a:srgbClr val="C00000"/>
                </a:solidFill>
              </a:rPr>
              <a:t>recykl.papír</a:t>
            </a:r>
            <a:r>
              <a:rPr lang="cs-CZ" sz="3600" b="1" dirty="0">
                <a:solidFill>
                  <a:srgbClr val="C00000"/>
                </a:solidFill>
              </a:rPr>
              <a:t>) ušetří student oproti letošnímu roku 370 Kč </a:t>
            </a:r>
            <a:r>
              <a:rPr lang="cs-CZ" sz="3600" b="1" dirty="0" smtClean="0">
                <a:solidFill>
                  <a:srgbClr val="C00000"/>
                </a:solidFill>
              </a:rPr>
              <a:t>!!!  </a:t>
            </a:r>
            <a:r>
              <a:rPr lang="cs-CZ" sz="3600" dirty="0" smtClean="0"/>
              <a:t>(v rámci Nakladatelství UTB; vůči Copy centru ještě více)</a:t>
            </a:r>
            <a:endParaRPr lang="cs-CZ" sz="3600" dirty="0">
              <a:solidFill>
                <a:srgbClr val="C0000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891324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1108</Words>
  <Application>Microsoft Office PowerPoint</Application>
  <PresentationFormat>Širokoúhlá obrazovka</PresentationFormat>
  <Paragraphs>104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J Baskerville TxN</vt:lpstr>
      <vt:lpstr>Times New Roman</vt:lpstr>
      <vt:lpstr>Wingdings</vt:lpstr>
      <vt:lpstr>Motiv Office</vt:lpstr>
      <vt:lpstr>Postup přípravy, tisku a dodání závěrečných prací na fakulty  od AR 2024/2025 </vt:lpstr>
      <vt:lpstr>SR/XX/2024 Pravidla pro zadávání a zpracování bakalářských, diplomových arigorózních prací, jejich uložení, zveřejnění a kontrola původnosti  (účinnost od AR 2024/2025)</vt:lpstr>
      <vt:lpstr>SR/XX/2024 Pravidla pro zadávání a zpracování bakalářských, diplomových arigorózních prací, jejich uložení, zveřejnění a kontrola původnosti  + Příloha 1 (účinnost od AR 2024/2025)</vt:lpstr>
      <vt:lpstr>SR/XX/2024 Pravidla pro zadávání a zpracování bakalářských, diplomových arigorózních prací, jejich uložení, zveřejnění a kontrola původnosti  + Příloha 1 (účinnost od AR 2024/2025)</vt:lpstr>
      <vt:lpstr>SR/XX/2024 Pravidla pro zadávání a zpracování bakalářských, diplomových arigorózních prací, jejich uložení, zveřejnění a kontrola původnosti  + Příloha 1 (účinnost od AR 2024/2025)</vt:lpstr>
      <vt:lpstr>Tisk závěrečných prací, postup odevzdávání – současný stav</vt:lpstr>
      <vt:lpstr>Tisk závěrečných prací, postup odevzdávání  od AR 2024/2025</vt:lpstr>
      <vt:lpstr>Tisk závěrečných prací, postup odevzdávání  od AR 2024/2025</vt:lpstr>
      <vt:lpstr>Ceny tisku závěrečných prací</vt:lpstr>
      <vt:lpstr>Postup </vt:lpstr>
      <vt:lpstr>Postup </vt:lpstr>
      <vt:lpstr>Uložení závěrečných prací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Uživatel</dc:creator>
  <cp:lastModifiedBy>Petr Horák</cp:lastModifiedBy>
  <cp:revision>35</cp:revision>
  <dcterms:created xsi:type="dcterms:W3CDTF">2024-05-15T20:28:07Z</dcterms:created>
  <dcterms:modified xsi:type="dcterms:W3CDTF">2024-06-05T12:07:18Z</dcterms:modified>
</cp:coreProperties>
</file>