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5" r:id="rId3"/>
    <p:sldId id="278" r:id="rId4"/>
    <p:sldId id="258" r:id="rId5"/>
    <p:sldId id="277" r:id="rId6"/>
    <p:sldId id="281" r:id="rId7"/>
    <p:sldId id="270" r:id="rId8"/>
    <p:sldId id="284" r:id="rId9"/>
    <p:sldId id="282" r:id="rId10"/>
    <p:sldId id="285" r:id="rId11"/>
    <p:sldId id="286" r:id="rId12"/>
    <p:sldId id="287" r:id="rId13"/>
    <p:sldId id="269" r:id="rId14"/>
  </p:sldIdLst>
  <p:sldSz cx="6858000" cy="9144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00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9290" autoAdjust="0"/>
  </p:normalViewPr>
  <p:slideViewPr>
    <p:cSldViewPr>
      <p:cViewPr varScale="1">
        <p:scale>
          <a:sx n="85" d="100"/>
          <a:sy n="85" d="100"/>
        </p:scale>
        <p:origin x="2784"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C9A777-88B5-422D-A33D-3E7B2E7D917D}" type="datetimeFigureOut">
              <a:rPr lang="cs-CZ" smtClean="0"/>
              <a:pPr/>
              <a:t>20.11.2014</a:t>
            </a:fld>
            <a:endParaRPr lang="cs-CZ"/>
          </a:p>
        </p:txBody>
      </p:sp>
      <p:sp>
        <p:nvSpPr>
          <p:cNvPr id="4" name="Zástupný symbol pro obrázek snímku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D97B03-30A1-4034-BF8F-7F5D60C2BAA7}" type="slidenum">
              <a:rPr lang="cs-CZ" smtClean="0"/>
              <a:pPr/>
              <a:t>‹#›</a:t>
            </a:fld>
            <a:endParaRPr lang="cs-CZ"/>
          </a:p>
        </p:txBody>
      </p:sp>
    </p:spTree>
    <p:extLst>
      <p:ext uri="{BB962C8B-B14F-4D97-AF65-F5344CB8AC3E}">
        <p14:creationId xmlns:p14="http://schemas.microsoft.com/office/powerpoint/2010/main" val="17498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2</a:t>
            </a:fld>
            <a:endParaRPr lang="cs-CZ"/>
          </a:p>
        </p:txBody>
      </p:sp>
    </p:spTree>
    <p:extLst>
      <p:ext uri="{BB962C8B-B14F-4D97-AF65-F5344CB8AC3E}">
        <p14:creationId xmlns:p14="http://schemas.microsoft.com/office/powerpoint/2010/main" val="237142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11</a:t>
            </a:fld>
            <a:endParaRPr lang="cs-CZ"/>
          </a:p>
        </p:txBody>
      </p:sp>
    </p:spTree>
    <p:extLst>
      <p:ext uri="{BB962C8B-B14F-4D97-AF65-F5344CB8AC3E}">
        <p14:creationId xmlns:p14="http://schemas.microsoft.com/office/powerpoint/2010/main" val="416911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12</a:t>
            </a:fld>
            <a:endParaRPr lang="cs-CZ"/>
          </a:p>
        </p:txBody>
      </p:sp>
    </p:spTree>
    <p:extLst>
      <p:ext uri="{BB962C8B-B14F-4D97-AF65-F5344CB8AC3E}">
        <p14:creationId xmlns:p14="http://schemas.microsoft.com/office/powerpoint/2010/main" val="416911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13</a:t>
            </a:fld>
            <a:endParaRPr lang="cs-CZ"/>
          </a:p>
        </p:txBody>
      </p:sp>
    </p:spTree>
    <p:extLst>
      <p:ext uri="{BB962C8B-B14F-4D97-AF65-F5344CB8AC3E}">
        <p14:creationId xmlns:p14="http://schemas.microsoft.com/office/powerpoint/2010/main" val="230423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3</a:t>
            </a:fld>
            <a:endParaRPr lang="cs-CZ"/>
          </a:p>
        </p:txBody>
      </p:sp>
    </p:spTree>
    <p:extLst>
      <p:ext uri="{BB962C8B-B14F-4D97-AF65-F5344CB8AC3E}">
        <p14:creationId xmlns:p14="http://schemas.microsoft.com/office/powerpoint/2010/main" val="80104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4</a:t>
            </a:fld>
            <a:endParaRPr lang="cs-CZ"/>
          </a:p>
        </p:txBody>
      </p:sp>
    </p:spTree>
    <p:extLst>
      <p:ext uri="{BB962C8B-B14F-4D97-AF65-F5344CB8AC3E}">
        <p14:creationId xmlns:p14="http://schemas.microsoft.com/office/powerpoint/2010/main" val="316501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5</a:t>
            </a:fld>
            <a:endParaRPr lang="cs-CZ"/>
          </a:p>
        </p:txBody>
      </p:sp>
    </p:spTree>
    <p:extLst>
      <p:ext uri="{BB962C8B-B14F-4D97-AF65-F5344CB8AC3E}">
        <p14:creationId xmlns:p14="http://schemas.microsoft.com/office/powerpoint/2010/main" val="316501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6</a:t>
            </a:fld>
            <a:endParaRPr lang="cs-CZ"/>
          </a:p>
        </p:txBody>
      </p:sp>
    </p:spTree>
    <p:extLst>
      <p:ext uri="{BB962C8B-B14F-4D97-AF65-F5344CB8AC3E}">
        <p14:creationId xmlns:p14="http://schemas.microsoft.com/office/powerpoint/2010/main" val="316501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7</a:t>
            </a:fld>
            <a:endParaRPr lang="cs-CZ"/>
          </a:p>
        </p:txBody>
      </p:sp>
    </p:spTree>
    <p:extLst>
      <p:ext uri="{BB962C8B-B14F-4D97-AF65-F5344CB8AC3E}">
        <p14:creationId xmlns:p14="http://schemas.microsoft.com/office/powerpoint/2010/main" val="330120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8</a:t>
            </a:fld>
            <a:endParaRPr lang="cs-CZ"/>
          </a:p>
        </p:txBody>
      </p:sp>
    </p:spTree>
    <p:extLst>
      <p:ext uri="{BB962C8B-B14F-4D97-AF65-F5344CB8AC3E}">
        <p14:creationId xmlns:p14="http://schemas.microsoft.com/office/powerpoint/2010/main" val="300472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9</a:t>
            </a:fld>
            <a:endParaRPr lang="cs-CZ"/>
          </a:p>
        </p:txBody>
      </p:sp>
    </p:spTree>
    <p:extLst>
      <p:ext uri="{BB962C8B-B14F-4D97-AF65-F5344CB8AC3E}">
        <p14:creationId xmlns:p14="http://schemas.microsoft.com/office/powerpoint/2010/main" val="225849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D97B03-30A1-4034-BF8F-7F5D60C2BAA7}" type="slidenum">
              <a:rPr lang="cs-CZ" smtClean="0"/>
              <a:pPr/>
              <a:t>10</a:t>
            </a:fld>
            <a:endParaRPr lang="cs-CZ"/>
          </a:p>
        </p:txBody>
      </p:sp>
    </p:spTree>
    <p:extLst>
      <p:ext uri="{BB962C8B-B14F-4D97-AF65-F5344CB8AC3E}">
        <p14:creationId xmlns:p14="http://schemas.microsoft.com/office/powerpoint/2010/main" val="301681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514350" y="2840568"/>
            <a:ext cx="5829300" cy="1960033"/>
          </a:xfrm>
        </p:spPr>
        <p:txBody>
          <a:bodyPr/>
          <a:lstStyle/>
          <a:p>
            <a:r>
              <a:rPr lang="cs-CZ" smtClean="0"/>
              <a:t>Kliknutím lze upravit styl.</a:t>
            </a:r>
            <a:endParaRPr lang="cs-CZ"/>
          </a:p>
        </p:txBody>
      </p:sp>
      <p:sp>
        <p:nvSpPr>
          <p:cNvPr id="3" name="Podnadpis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99817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50305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3729037" y="488951"/>
            <a:ext cx="1157288" cy="104013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257175" y="488951"/>
            <a:ext cx="3357563" cy="104013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91398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74311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41735" y="5875867"/>
            <a:ext cx="5829300" cy="1816100"/>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11861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304767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42900" y="366184"/>
            <a:ext cx="6172200" cy="1524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41132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370125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25373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42900" y="364067"/>
            <a:ext cx="2256235" cy="154940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345613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344216" y="6400800"/>
            <a:ext cx="4114800" cy="755651"/>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2E1784A-041B-4A73-8598-416FD6540997}" type="datetimeFigureOut">
              <a:rPr lang="cs-CZ" smtClean="0"/>
              <a:pPr/>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4B20B2-E859-4C05-ABBA-8DADB894F104}" type="slidenum">
              <a:rPr lang="cs-CZ" smtClean="0"/>
              <a:pPr/>
              <a:t>‹#›</a:t>
            </a:fld>
            <a:endParaRPr lang="cs-CZ"/>
          </a:p>
        </p:txBody>
      </p:sp>
    </p:spTree>
    <p:extLst>
      <p:ext uri="{BB962C8B-B14F-4D97-AF65-F5344CB8AC3E}">
        <p14:creationId xmlns:p14="http://schemas.microsoft.com/office/powerpoint/2010/main" val="126094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2E1784A-041B-4A73-8598-416FD6540997}" type="datetimeFigureOut">
              <a:rPr lang="cs-CZ" smtClean="0"/>
              <a:pPr/>
              <a:t>20.11.2014</a:t>
            </a:fld>
            <a:endParaRPr lang="cs-CZ"/>
          </a:p>
        </p:txBody>
      </p:sp>
      <p:sp>
        <p:nvSpPr>
          <p:cNvPr id="5" name="Zástupný symbol pro zápatí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E4B20B2-E859-4C05-ABBA-8DADB894F104}" type="slidenum">
              <a:rPr lang="cs-CZ" smtClean="0"/>
              <a:pPr/>
              <a:t>‹#›</a:t>
            </a:fld>
            <a:endParaRPr lang="cs-CZ"/>
          </a:p>
        </p:txBody>
      </p:sp>
    </p:spTree>
    <p:extLst>
      <p:ext uri="{BB962C8B-B14F-4D97-AF65-F5344CB8AC3E}">
        <p14:creationId xmlns:p14="http://schemas.microsoft.com/office/powerpoint/2010/main" val="213080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jpe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witter.com/TLaborato" TargetMode="External"/><Relationship Id="rId5" Type="http://schemas.openxmlformats.org/officeDocument/2006/relationships/image" Target="../media/image37.png"/><Relationship Id="rId4" Type="http://schemas.openxmlformats.org/officeDocument/2006/relationships/hyperlink" Target="https://www.facebook.com/pages/Technick%C3%A1-a-p%C5%99%C3%ADrodov%C4%9Bdn%C3%A1-laborato%C5%99/460725387389468?ref=h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Nadpis 1"/>
          <p:cNvSpPr txBox="1">
            <a:spLocks/>
          </p:cNvSpPr>
          <p:nvPr/>
        </p:nvSpPr>
        <p:spPr>
          <a:xfrm>
            <a:off x="-2729191" y="5148063"/>
            <a:ext cx="6557311" cy="666735"/>
          </a:xfrm>
          <a:prstGeom prst="rect">
            <a:avLst/>
          </a:prstGeom>
          <a:solidFill>
            <a:schemeClr val="bg1"/>
          </a:solidFill>
          <a:ln w="101600">
            <a:solidFill>
              <a:schemeClr val="bg1"/>
            </a:solidFill>
          </a:ln>
          <a:scene3d>
            <a:camera prst="orthographicFront">
              <a:rot lat="0" lon="0" rev="5400000"/>
            </a:camera>
            <a:lightRig rig="threePt" dir="t"/>
          </a:scene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6000" b="1" dirty="0" smtClean="0">
                <a:solidFill>
                  <a:schemeClr val="bg1">
                    <a:lumMod val="50000"/>
                  </a:schemeClr>
                </a:solidFill>
              </a:rPr>
              <a:t>DRUHÝ BULLETIN </a:t>
            </a:r>
            <a:endParaRPr lang="cs-CZ" sz="6000" b="1" dirty="0">
              <a:solidFill>
                <a:schemeClr val="bg1">
                  <a:lumMod val="50000"/>
                </a:schemeClr>
              </a:solidFill>
            </a:endParaRPr>
          </a:p>
        </p:txBody>
      </p:sp>
      <p:sp>
        <p:nvSpPr>
          <p:cNvPr id="14" name="Nadpis 1"/>
          <p:cNvSpPr txBox="1">
            <a:spLocks/>
          </p:cNvSpPr>
          <p:nvPr/>
        </p:nvSpPr>
        <p:spPr>
          <a:xfrm>
            <a:off x="1484784" y="4985403"/>
            <a:ext cx="5184577" cy="2610933"/>
          </a:xfrm>
          <a:prstGeom prst="rect">
            <a:avLst/>
          </a:prstGeom>
          <a:noFill/>
          <a:ln w="12700">
            <a:no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488" algn="l">
              <a:tabLst>
                <a:tab pos="3500438" algn="l"/>
              </a:tabLst>
            </a:pPr>
            <a:endParaRPr lang="cs-CZ" sz="900" b="1" dirty="0" smtClean="0"/>
          </a:p>
          <a:p>
            <a:pPr marL="90488" algn="l">
              <a:tabLst>
                <a:tab pos="3500438" algn="l"/>
              </a:tabLst>
            </a:pPr>
            <a:r>
              <a:rPr lang="cs-CZ" sz="1500" b="1" dirty="0" smtClean="0"/>
              <a:t>OBSAH ČÍSLA</a:t>
            </a:r>
            <a:endParaRPr lang="cs-CZ" sz="1400" b="1" dirty="0" smtClean="0">
              <a:solidFill>
                <a:schemeClr val="bg1">
                  <a:lumMod val="50000"/>
                </a:schemeClr>
              </a:solidFill>
            </a:endParaRPr>
          </a:p>
          <a:p>
            <a:pPr marL="90488" algn="l">
              <a:lnSpc>
                <a:spcPct val="150000"/>
              </a:lnSpc>
              <a:tabLst>
                <a:tab pos="2686050" algn="l"/>
              </a:tabLst>
            </a:pPr>
            <a:r>
              <a:rPr lang="cs-CZ" sz="1400" b="1" dirty="0" smtClean="0"/>
              <a:t>Slovo na úvod </a:t>
            </a:r>
            <a:r>
              <a:rPr lang="cs-CZ" sz="1400" dirty="0" smtClean="0"/>
              <a:t>……………………………………………..…………………………….. 1</a:t>
            </a:r>
          </a:p>
          <a:p>
            <a:pPr marL="90488" algn="l">
              <a:lnSpc>
                <a:spcPct val="150000"/>
              </a:lnSpc>
              <a:tabLst>
                <a:tab pos="2686050" algn="l"/>
              </a:tabLst>
            </a:pPr>
            <a:r>
              <a:rPr lang="cs-CZ" sz="1400" b="1" dirty="0" smtClean="0"/>
              <a:t>Letní badatelský tábor </a:t>
            </a:r>
            <a:r>
              <a:rPr lang="cs-CZ" sz="1400" b="1" dirty="0"/>
              <a:t>očima </a:t>
            </a:r>
            <a:r>
              <a:rPr lang="cs-CZ" sz="1400" b="1" dirty="0" smtClean="0"/>
              <a:t>jeho účastníků a rodičů .</a:t>
            </a:r>
            <a:r>
              <a:rPr lang="cs-CZ" sz="1400" dirty="0" smtClean="0"/>
              <a:t>……………… </a:t>
            </a:r>
            <a:r>
              <a:rPr lang="cs-CZ" sz="1400" dirty="0"/>
              <a:t>2</a:t>
            </a:r>
            <a:endParaRPr lang="cs-CZ" sz="1400" dirty="0" smtClean="0"/>
          </a:p>
          <a:p>
            <a:pPr marL="90488" algn="l">
              <a:lnSpc>
                <a:spcPct val="150000"/>
              </a:lnSpc>
              <a:tabLst>
                <a:tab pos="2506663" algn="l"/>
                <a:tab pos="3500438" algn="l"/>
              </a:tabLst>
            </a:pPr>
            <a:r>
              <a:rPr lang="cs-CZ" sz="1400" b="1" dirty="0" smtClean="0"/>
              <a:t>Aktivita č. 1 </a:t>
            </a:r>
            <a:r>
              <a:rPr lang="cs-CZ" sz="1400" dirty="0" smtClean="0"/>
              <a:t>………………………………………………………………………………… </a:t>
            </a:r>
            <a:r>
              <a:rPr lang="cs-CZ" sz="1400" dirty="0"/>
              <a:t>3</a:t>
            </a:r>
            <a:endParaRPr lang="cs-CZ" sz="1400" b="1" dirty="0" smtClean="0"/>
          </a:p>
          <a:p>
            <a:pPr marL="90488" algn="l">
              <a:lnSpc>
                <a:spcPct val="150000"/>
              </a:lnSpc>
              <a:tabLst>
                <a:tab pos="2506663" algn="l"/>
                <a:tab pos="3500438" algn="l"/>
              </a:tabLst>
            </a:pPr>
            <a:r>
              <a:rPr lang="cs-CZ" sz="1400" b="1" dirty="0" smtClean="0"/>
              <a:t>Aktivita </a:t>
            </a:r>
            <a:r>
              <a:rPr lang="cs-CZ" sz="1400" b="1" dirty="0"/>
              <a:t>č. </a:t>
            </a:r>
            <a:r>
              <a:rPr lang="cs-CZ" sz="1400" b="1" dirty="0" smtClean="0"/>
              <a:t>2</a:t>
            </a:r>
            <a:r>
              <a:rPr lang="cs-CZ" sz="1400" dirty="0"/>
              <a:t> ………………………………………………………………………………… </a:t>
            </a:r>
            <a:r>
              <a:rPr lang="cs-CZ" sz="1400" dirty="0" smtClean="0"/>
              <a:t>4</a:t>
            </a:r>
          </a:p>
          <a:p>
            <a:pPr marL="90488" algn="l">
              <a:lnSpc>
                <a:spcPct val="150000"/>
              </a:lnSpc>
              <a:tabLst>
                <a:tab pos="2506663" algn="l"/>
                <a:tab pos="3500438" algn="l"/>
              </a:tabLst>
            </a:pPr>
            <a:r>
              <a:rPr lang="cs-CZ" sz="1400" b="1" dirty="0" smtClean="0"/>
              <a:t>Aktivita </a:t>
            </a:r>
            <a:r>
              <a:rPr lang="cs-CZ" sz="1400" b="1" dirty="0"/>
              <a:t>č. </a:t>
            </a:r>
            <a:r>
              <a:rPr lang="cs-CZ" sz="1400" b="1" dirty="0" smtClean="0"/>
              <a:t>3</a:t>
            </a:r>
            <a:r>
              <a:rPr lang="cs-CZ" sz="1400" dirty="0"/>
              <a:t> ………………………………………………………………………………… </a:t>
            </a:r>
            <a:r>
              <a:rPr lang="cs-CZ" sz="1400" dirty="0" smtClean="0"/>
              <a:t>6</a:t>
            </a:r>
          </a:p>
          <a:p>
            <a:pPr marL="90488" algn="l">
              <a:lnSpc>
                <a:spcPct val="150000"/>
              </a:lnSpc>
              <a:tabLst>
                <a:tab pos="2506663" algn="l"/>
                <a:tab pos="3500438" algn="l"/>
              </a:tabLst>
            </a:pPr>
            <a:r>
              <a:rPr lang="cs-CZ" sz="1400" b="1" dirty="0" smtClean="0"/>
              <a:t>Aktivita </a:t>
            </a:r>
            <a:r>
              <a:rPr lang="cs-CZ" sz="1400" b="1" dirty="0"/>
              <a:t>č. </a:t>
            </a:r>
            <a:r>
              <a:rPr lang="cs-CZ" sz="1400" b="1" dirty="0" smtClean="0"/>
              <a:t>4</a:t>
            </a:r>
            <a:r>
              <a:rPr lang="cs-CZ" sz="1400" dirty="0"/>
              <a:t> </a:t>
            </a:r>
            <a:r>
              <a:rPr lang="cs-CZ" sz="1400" dirty="0" smtClean="0"/>
              <a:t>………………………………………………………………………………… </a:t>
            </a:r>
            <a:r>
              <a:rPr lang="cs-CZ" sz="1400" dirty="0"/>
              <a:t>7</a:t>
            </a:r>
            <a:endParaRPr lang="cs-CZ" sz="1400" dirty="0" smtClean="0"/>
          </a:p>
          <a:p>
            <a:pPr marL="90488" algn="l">
              <a:lnSpc>
                <a:spcPct val="150000"/>
              </a:lnSpc>
              <a:tabLst>
                <a:tab pos="2506663" algn="l"/>
                <a:tab pos="3500438" algn="l"/>
              </a:tabLst>
            </a:pPr>
            <a:r>
              <a:rPr lang="cs-CZ" sz="1400" b="1" dirty="0" smtClean="0"/>
              <a:t>Aktivita </a:t>
            </a:r>
            <a:r>
              <a:rPr lang="cs-CZ" sz="1400" b="1" dirty="0"/>
              <a:t>č. </a:t>
            </a:r>
            <a:r>
              <a:rPr lang="cs-CZ" sz="1400" b="1" dirty="0" smtClean="0"/>
              <a:t>5</a:t>
            </a:r>
            <a:r>
              <a:rPr lang="cs-CZ" sz="1400" dirty="0"/>
              <a:t> </a:t>
            </a:r>
            <a:r>
              <a:rPr lang="cs-CZ" sz="1400" dirty="0" smtClean="0"/>
              <a:t>………………………………………………………………………………. 12</a:t>
            </a:r>
          </a:p>
        </p:txBody>
      </p:sp>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r="1160"/>
          <a:stretch/>
        </p:blipFill>
        <p:spPr>
          <a:xfrm>
            <a:off x="1383838" y="8091022"/>
            <a:ext cx="5226338" cy="730141"/>
          </a:xfrm>
          <a:prstGeom prst="rect">
            <a:avLst/>
          </a:prstGeom>
        </p:spPr>
      </p:pic>
      <p:sp>
        <p:nvSpPr>
          <p:cNvPr id="4" name="Obdélník 3"/>
          <p:cNvSpPr/>
          <p:nvPr/>
        </p:nvSpPr>
        <p:spPr>
          <a:xfrm>
            <a:off x="1268760" y="4462183"/>
            <a:ext cx="5392996" cy="523220"/>
          </a:xfrm>
          <a:prstGeom prst="rect">
            <a:avLst/>
          </a:prstGeom>
        </p:spPr>
        <p:txBody>
          <a:bodyPr wrap="square">
            <a:spAutoFit/>
          </a:bodyPr>
          <a:lstStyle/>
          <a:p>
            <a:pPr algn="r"/>
            <a:r>
              <a:rPr lang="cs-CZ" sz="1400" b="1" dirty="0">
                <a:solidFill>
                  <a:schemeClr val="bg1">
                    <a:lumMod val="50000"/>
                  </a:schemeClr>
                </a:solidFill>
              </a:rPr>
              <a:t>Centrum pro podporu přírodovědných a technických věd: </a:t>
            </a:r>
            <a:endParaRPr lang="cs-CZ" sz="1400" b="1" dirty="0" smtClean="0">
              <a:solidFill>
                <a:schemeClr val="bg1">
                  <a:lumMod val="50000"/>
                </a:schemeClr>
              </a:solidFill>
            </a:endParaRPr>
          </a:p>
          <a:p>
            <a:pPr algn="r"/>
            <a:r>
              <a:rPr lang="cs-CZ" sz="1400" b="1" dirty="0" smtClean="0">
                <a:solidFill>
                  <a:schemeClr val="bg1">
                    <a:lumMod val="50000"/>
                  </a:schemeClr>
                </a:solidFill>
              </a:rPr>
              <a:t>Technická </a:t>
            </a:r>
            <a:r>
              <a:rPr lang="cs-CZ" sz="1400" b="1" dirty="0">
                <a:solidFill>
                  <a:schemeClr val="bg1">
                    <a:lumMod val="50000"/>
                  </a:schemeClr>
                </a:solidFill>
              </a:rPr>
              <a:t>a přírodovědná laboratoř pro děti a mládež </a:t>
            </a:r>
            <a:r>
              <a:rPr lang="cs-CZ" sz="1400" b="1" dirty="0" smtClean="0">
                <a:solidFill>
                  <a:schemeClr val="bg1">
                    <a:lumMod val="50000"/>
                  </a:schemeClr>
                </a:solidFill>
              </a:rPr>
              <a:t>Zlínského kraje</a:t>
            </a:r>
            <a:endParaRPr lang="cs-CZ" sz="1400" b="1" dirty="0">
              <a:solidFill>
                <a:schemeClr val="bg1">
                  <a:lumMod val="50000"/>
                </a:schemeClr>
              </a:solidFill>
            </a:endParaRPr>
          </a:p>
        </p:txBody>
      </p:sp>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3011446" y="3077339"/>
            <a:ext cx="3545093" cy="1369804"/>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191" y="306086"/>
            <a:ext cx="6409161" cy="2545204"/>
          </a:xfrm>
          <a:prstGeom prst="rect">
            <a:avLst/>
          </a:prstGeom>
          <a:effectLst>
            <a:outerShdw blurRad="266700" dist="50800" dir="5400000" algn="ctr" rotWithShape="0">
              <a:srgbClr val="000000">
                <a:alpha val="84000"/>
              </a:srgbClr>
            </a:outerShdw>
          </a:effectLst>
        </p:spPr>
      </p:pic>
    </p:spTree>
    <p:extLst>
      <p:ext uri="{BB962C8B-B14F-4D97-AF65-F5344CB8AC3E}">
        <p14:creationId xmlns:p14="http://schemas.microsoft.com/office/powerpoint/2010/main" val="67010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91579" y="1013216"/>
            <a:ext cx="5581688" cy="8109929"/>
          </a:xfrm>
          <a:solidFill>
            <a:schemeClr val="bg1"/>
          </a:solidFill>
        </p:spPr>
        <p:txBody>
          <a:bodyPr>
            <a:normAutofit/>
          </a:bodyPr>
          <a:lstStyle/>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r>
              <a:rPr lang="cs-CZ" sz="1800" b="1" dirty="0" smtClean="0">
                <a:solidFill>
                  <a:schemeClr val="bg1">
                    <a:lumMod val="50000"/>
                  </a:schemeClr>
                </a:solidFill>
              </a:rPr>
              <a:t>Badatelský tábor</a:t>
            </a:r>
            <a:endParaRPr lang="cs-CZ" sz="1800" b="1" dirty="0">
              <a:solidFill>
                <a:schemeClr val="bg1">
                  <a:lumMod val="50000"/>
                </a:schemeClr>
              </a:solidFill>
            </a:endParaRPr>
          </a:p>
          <a:p>
            <a:pPr marL="0" indent="0" algn="just">
              <a:buNone/>
            </a:pPr>
            <a:endParaRPr lang="cs-CZ" sz="100" dirty="0"/>
          </a:p>
          <a:p>
            <a:pPr marL="0" indent="0" algn="just">
              <a:buNone/>
            </a:pPr>
            <a:endParaRPr lang="cs-CZ" sz="600" b="1" dirty="0" smtClean="0">
              <a:solidFill>
                <a:schemeClr val="bg1">
                  <a:lumMod val="50000"/>
                </a:schemeClr>
              </a:solidFill>
            </a:endParaRPr>
          </a:p>
          <a:p>
            <a:pPr marL="0" indent="0" algn="just">
              <a:buNone/>
            </a:pPr>
            <a:r>
              <a:rPr lang="cs-CZ" sz="1300" dirty="0" smtClean="0"/>
              <a:t>Ve </a:t>
            </a:r>
            <a:r>
              <a:rPr lang="cs-CZ" sz="1300" dirty="0"/>
              <a:t>dnech 21. – 25. 7. 2014 proběhl na univerzitní chatě na </a:t>
            </a:r>
            <a:r>
              <a:rPr lang="cs-CZ" sz="1300" dirty="0" err="1"/>
              <a:t>Portáši</a:t>
            </a:r>
            <a:r>
              <a:rPr lang="cs-CZ" sz="1300" dirty="0"/>
              <a:t> v CHKO Beskydy badatelský tábor, kterého se zúčastnilo 22 malých výzkumníků ve věku 11 až 14 let. Kromě řady populárně-naučných přednášek, např. „Jak vzniká déšť“ či „Vymírání druhů“, byl pro děti připraven pestrý vědecko-zábavný program plný her, kvízů a praktických ukázek. Účastníci si např. sami vyrobili dalekohledy, obarvovali vlnu či vyráběli „památeční“ trička. Ve večerních hodinách měli možnost pozorovat hvězdářským dalekohledem planety (Saturn a Mars) a vybraná souhvězdí, přes den </a:t>
            </a:r>
            <a:r>
              <a:rPr lang="cs-CZ" sz="1300" dirty="0" smtClean="0"/>
              <a:t>pak </a:t>
            </a:r>
            <a:r>
              <a:rPr lang="cs-CZ" sz="1300" dirty="0"/>
              <a:t>Slunce. V rámci tábora se rovněž uskutečnil celodenní naučný výlet na rozhlednu </a:t>
            </a:r>
            <a:r>
              <a:rPr lang="cs-CZ" sz="1300" dirty="0" err="1"/>
              <a:t>Stratenec</a:t>
            </a:r>
            <a:r>
              <a:rPr lang="cs-CZ" sz="1300" dirty="0"/>
              <a:t>.  Velký ohlas měla rovněž diskotéka, opékání špekáčků, ale také příprava ohniště, zejména pak řezání dřeva. Děti si též pochvalovaly dobré jídlo, které jim zajišťovali akademičtí pracovníci z Fakulty technologické. A dle jejich výroků, které jste měli možnost si přečíst v úvodu aktuálního Bulletinu, se tábor </a:t>
            </a:r>
            <a:r>
              <a:rPr lang="cs-CZ" sz="1300" dirty="0" smtClean="0"/>
              <a:t>opravdu </a:t>
            </a:r>
            <a:r>
              <a:rPr lang="cs-CZ" sz="1300" dirty="0"/>
              <a:t>povedl</a:t>
            </a:r>
            <a:r>
              <a:rPr lang="cs-CZ" sz="1300" dirty="0" smtClean="0"/>
              <a:t>.</a:t>
            </a:r>
          </a:p>
          <a:p>
            <a:pPr marL="0" indent="0" algn="just">
              <a:buNone/>
            </a:pPr>
            <a:endParaRPr lang="cs-CZ" sz="1300" dirty="0"/>
          </a:p>
          <a:p>
            <a:pPr marL="0" indent="0" algn="just">
              <a:buNone/>
            </a:pPr>
            <a:endParaRPr lang="cs-CZ" sz="13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|9</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
        <p:nvSpPr>
          <p:cNvPr id="19" name="Obdélník 18"/>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pic>
        <p:nvPicPr>
          <p:cNvPr id="15" name="Picture 5" descr="D:\Prace - FHS UTB Zlin\! JAKESOVA\projekty\OPVK 45\Aktivita č. 3\bulletiny\2. bulletin\fotky\DSC094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894" y="1236311"/>
            <a:ext cx="2610606" cy="1734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D:\Prace - FHS UTB Zlin\! JAKESOVA\projekty\OPVK 45\Aktivita č. 3\bulletiny\2. bulletin\fotky\DSC094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312" y="1240500"/>
            <a:ext cx="1138773" cy="1730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0" descr="D:\Prace - FHS UTB Zlin\! JAKESOVA\projekty\OPVK 45\Aktivita č. 3\bulletiny\2. bulletin\fotky\DSC0949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519" r="14209"/>
          <a:stretch/>
        </p:blipFill>
        <p:spPr bwMode="auto">
          <a:xfrm>
            <a:off x="5063897" y="1236310"/>
            <a:ext cx="1286295" cy="1734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5894" y="6605269"/>
            <a:ext cx="2400000" cy="1800000"/>
          </a:xfrm>
          <a:prstGeom prst="rect">
            <a:avLst/>
          </a:prstGeom>
          <a:ln>
            <a:noFill/>
          </a:ln>
          <a:effectLst>
            <a:outerShdw blurRad="292100" dist="139700" dir="2700000" algn="tl" rotWithShape="0">
              <a:srgbClr val="333333">
                <a:alpha val="65000"/>
              </a:srgbClr>
            </a:outerShdw>
          </a:effectLst>
        </p:spPr>
      </p:pic>
      <p:pic>
        <p:nvPicPr>
          <p:cNvPr id="20" name="Obrázek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495" y="6605269"/>
            <a:ext cx="2708464" cy="18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283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91579" y="1013216"/>
            <a:ext cx="5581688" cy="8109929"/>
          </a:xfrm>
          <a:solidFill>
            <a:schemeClr val="bg1"/>
          </a:solidFill>
        </p:spPr>
        <p:txBody>
          <a:bodyPr>
            <a:normAutofit/>
          </a:bodyPr>
          <a:lstStyle/>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100" dirty="0"/>
          </a:p>
          <a:p>
            <a:pPr marL="0" indent="0" algn="just">
              <a:buNone/>
            </a:pPr>
            <a:endParaRPr lang="cs-CZ" sz="600" b="1" dirty="0" smtClean="0">
              <a:solidFill>
                <a:schemeClr val="bg1">
                  <a:lumMod val="50000"/>
                </a:schemeClr>
              </a:solidFill>
            </a:endParaRPr>
          </a:p>
          <a:p>
            <a:pPr marL="0" indent="0" algn="just">
              <a:buNone/>
            </a:pPr>
            <a:endParaRPr lang="cs-CZ" sz="1300" dirty="0"/>
          </a:p>
          <a:p>
            <a:pPr marL="0" indent="0" algn="just">
              <a:buNone/>
            </a:pPr>
            <a:endParaRPr lang="cs-CZ" sz="13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|10</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
        <p:nvSpPr>
          <p:cNvPr id="19" name="Obdélník 18"/>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pic>
        <p:nvPicPr>
          <p:cNvPr id="17" name="Picture 2" descr="IMG_78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163" y="1142964"/>
            <a:ext cx="2784119" cy="19032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IMG_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579" y="1155560"/>
            <a:ext cx="2694312" cy="18906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ázek 21"/>
          <p:cNvPicPr>
            <a:picLocks noChangeAspect="1"/>
          </p:cNvPicPr>
          <p:nvPr/>
        </p:nvPicPr>
        <p:blipFill rotWithShape="1">
          <a:blip r:embed="rId6" cstate="print">
            <a:extLst>
              <a:ext uri="{28A0092B-C50C-407E-A947-70E740481C1C}">
                <a14:useLocalDpi xmlns:a14="http://schemas.microsoft.com/office/drawing/2010/main" val="0"/>
              </a:ext>
            </a:extLst>
          </a:blip>
          <a:srcRect l="11731" t="8817" r="33601"/>
          <a:stretch/>
        </p:blipFill>
        <p:spPr>
          <a:xfrm>
            <a:off x="2780928" y="4415778"/>
            <a:ext cx="3754803" cy="4161633"/>
          </a:xfrm>
          <a:prstGeom prst="rect">
            <a:avLst/>
          </a:prstGeom>
        </p:spPr>
      </p:pic>
      <p:pic>
        <p:nvPicPr>
          <p:cNvPr id="23" name="Obrázek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579" y="3251985"/>
            <a:ext cx="2694312" cy="1790358"/>
          </a:xfrm>
          <a:prstGeom prst="rect">
            <a:avLst/>
          </a:prstGeom>
          <a:effectLst>
            <a:outerShdw blurRad="50800" dist="38100" dir="2700000" algn="tl" rotWithShape="0">
              <a:prstClr val="black">
                <a:alpha val="40000"/>
              </a:prstClr>
            </a:outerShdw>
          </a:effectLst>
        </p:spPr>
      </p:pic>
      <p:sp>
        <p:nvSpPr>
          <p:cNvPr id="2" name="Obdélník 1"/>
          <p:cNvSpPr/>
          <p:nvPr/>
        </p:nvSpPr>
        <p:spPr>
          <a:xfrm>
            <a:off x="4149080" y="3166262"/>
            <a:ext cx="2708920" cy="523220"/>
          </a:xfrm>
          <a:prstGeom prst="rect">
            <a:avLst/>
          </a:prstGeom>
        </p:spPr>
        <p:txBody>
          <a:bodyPr wrap="square">
            <a:spAutoFit/>
          </a:bodyPr>
          <a:lstStyle/>
          <a:p>
            <a:r>
              <a:rPr lang="cs-CZ" sz="1400" i="1" dirty="0" err="1" smtClean="0"/>
              <a:t>Road</a:t>
            </a:r>
            <a:r>
              <a:rPr lang="cs-CZ" sz="1400" i="1" dirty="0" smtClean="0"/>
              <a:t> </a:t>
            </a:r>
            <a:r>
              <a:rPr lang="cs-CZ" sz="1400" i="1" dirty="0"/>
              <a:t>show </a:t>
            </a:r>
            <a:r>
              <a:rPr lang="cs-CZ" sz="1400" dirty="0"/>
              <a:t>přírodovědného poznání </a:t>
            </a:r>
            <a:r>
              <a:rPr lang="cs-CZ" sz="1400" i="1" dirty="0"/>
              <a:t>(14 a 20. 5. 2014)</a:t>
            </a:r>
          </a:p>
        </p:txBody>
      </p:sp>
      <p:sp>
        <p:nvSpPr>
          <p:cNvPr id="24" name="Šipka doprava se zářezem 23"/>
          <p:cNvSpPr/>
          <p:nvPr/>
        </p:nvSpPr>
        <p:spPr>
          <a:xfrm rot="16200000">
            <a:off x="3859724" y="3306079"/>
            <a:ext cx="190423" cy="181177"/>
          </a:xfrm>
          <a:prstGeom prst="notchedRigh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se zářezem 24"/>
          <p:cNvSpPr/>
          <p:nvPr/>
        </p:nvSpPr>
        <p:spPr>
          <a:xfrm rot="10800000">
            <a:off x="3859724" y="4041540"/>
            <a:ext cx="190423" cy="181177"/>
          </a:xfrm>
          <a:prstGeom prst="notchedRigh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4158208" y="3986781"/>
            <a:ext cx="2377523" cy="523220"/>
          </a:xfrm>
          <a:prstGeom prst="rect">
            <a:avLst/>
          </a:prstGeom>
        </p:spPr>
        <p:txBody>
          <a:bodyPr wrap="square">
            <a:spAutoFit/>
          </a:bodyPr>
          <a:lstStyle/>
          <a:p>
            <a:r>
              <a:rPr lang="cs-CZ" sz="1400" i="1" dirty="0"/>
              <a:t>Letní badatelský tábor na </a:t>
            </a:r>
            <a:r>
              <a:rPr lang="cs-CZ" sz="1400" i="1" dirty="0" err="1"/>
              <a:t>Portáši</a:t>
            </a:r>
            <a:r>
              <a:rPr lang="cs-CZ" sz="1400" i="1" dirty="0"/>
              <a:t> (21. - 25. 7. 2014)</a:t>
            </a:r>
          </a:p>
        </p:txBody>
      </p:sp>
      <p:pic>
        <p:nvPicPr>
          <p:cNvPr id="13" name="Obráze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623" y="5151259"/>
            <a:ext cx="1837887" cy="1378415"/>
          </a:xfrm>
          <a:prstGeom prst="rect">
            <a:avLst/>
          </a:prstGeom>
          <a:effectLst>
            <a:outerShdw blurRad="50800" dist="38100" dir="2700000" algn="tl" rotWithShape="0">
              <a:prstClr val="black">
                <a:alpha val="40000"/>
              </a:prstClr>
            </a:outerShdw>
          </a:effectLst>
        </p:spPr>
      </p:pic>
      <p:pic>
        <p:nvPicPr>
          <p:cNvPr id="14" name="Obráze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495" y="6609430"/>
            <a:ext cx="1465877" cy="19545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837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91579" y="1013216"/>
            <a:ext cx="5581688" cy="8109929"/>
          </a:xfrm>
          <a:solidFill>
            <a:schemeClr val="bg1"/>
          </a:solidFill>
        </p:spPr>
        <p:txBody>
          <a:bodyPr>
            <a:normAutofit/>
          </a:bodyPr>
          <a:lstStyle/>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600" b="1" dirty="0">
              <a:solidFill>
                <a:schemeClr val="bg1">
                  <a:lumMod val="50000"/>
                </a:schemeClr>
              </a:solidFill>
            </a:endParaRPr>
          </a:p>
          <a:p>
            <a:pPr marL="0" indent="0" algn="just">
              <a:buNone/>
            </a:pPr>
            <a:endParaRPr lang="cs-CZ" sz="600" b="1" dirty="0" smtClean="0">
              <a:solidFill>
                <a:schemeClr val="bg1">
                  <a:lumMod val="50000"/>
                </a:schemeClr>
              </a:solidFill>
            </a:endParaRPr>
          </a:p>
          <a:p>
            <a:pPr marL="0" indent="0" algn="just">
              <a:buNone/>
            </a:pPr>
            <a:endParaRPr lang="cs-CZ" sz="100" dirty="0"/>
          </a:p>
          <a:p>
            <a:pPr marL="0" indent="0" algn="just">
              <a:buNone/>
            </a:pPr>
            <a:endParaRPr lang="cs-CZ" sz="600" b="1" dirty="0" smtClean="0">
              <a:solidFill>
                <a:schemeClr val="bg1">
                  <a:lumMod val="50000"/>
                </a:schemeClr>
              </a:solidFill>
            </a:endParaRPr>
          </a:p>
          <a:p>
            <a:pPr marL="0" indent="0" algn="just">
              <a:buNone/>
            </a:pPr>
            <a:endParaRPr lang="cs-CZ" sz="1300" dirty="0"/>
          </a:p>
          <a:p>
            <a:pPr marL="0" indent="0" algn="just">
              <a:buNone/>
            </a:pPr>
            <a:endParaRPr lang="cs-CZ" sz="13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|11</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
        <p:nvSpPr>
          <p:cNvPr id="19" name="Obdélník 18"/>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12" name="Obdélník 11"/>
          <p:cNvSpPr/>
          <p:nvPr/>
        </p:nvSpPr>
        <p:spPr>
          <a:xfrm>
            <a:off x="1036377" y="1187624"/>
            <a:ext cx="5478557" cy="523220"/>
          </a:xfrm>
          <a:prstGeom prst="rect">
            <a:avLst/>
          </a:prstGeom>
        </p:spPr>
        <p:txBody>
          <a:bodyPr wrap="square">
            <a:spAutoFit/>
          </a:bodyPr>
          <a:lstStyle/>
          <a:p>
            <a:r>
              <a:rPr lang="cs-CZ" sz="1400" i="1" dirty="0"/>
              <a:t>Noc vědců a s ní spojená prezentace Technické a přírodovědné </a:t>
            </a:r>
            <a:r>
              <a:rPr lang="cs-CZ" sz="1400" i="1" dirty="0" smtClean="0"/>
              <a:t>laboratoře </a:t>
            </a:r>
            <a:r>
              <a:rPr lang="cs-CZ" sz="1400" i="1" dirty="0"/>
              <a:t>Zlínského kraje </a:t>
            </a:r>
          </a:p>
        </p:txBody>
      </p:sp>
      <p:pic>
        <p:nvPicPr>
          <p:cNvPr id="1026" name="Picture 2" descr="https://scontent-a-vie.xx.fbcdn.net/hphotos-xfa1/t31.0-8/10668895_647862788675726_8579817112936983147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509" y="5712906"/>
            <a:ext cx="5382425" cy="288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fbcdn-sphotos-b-a.akamaihd.net/hphotos-ak-xfp1/v/t1.0-9/10384625_647862552009083_1339882627331413240_n.jpg?oh=3cd753c70cb3024b3dc37e4e9c970b2a&amp;oe=551A9A46&amp;__gda__=1423051471_169aade79b1cc06ddeb3162d797e4af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8244" y="1907704"/>
            <a:ext cx="2436690" cy="36722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Prace - FHS UTB Zlin\! JAKESOVA\projekty\OPVK 45\Aktivita č. 3\bulletiny\2. bulletin\fotky\DSC0950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520"/>
          <a:stretch/>
        </p:blipFill>
        <p:spPr bwMode="auto">
          <a:xfrm>
            <a:off x="1138339" y="3802450"/>
            <a:ext cx="2831114" cy="1777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Prace - FHS UTB Zlin\! JAKESOVA\projekty\OPVK 45\Aktivita č. 3\bulletiny\2. bulletin\fotky\DSC0949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261"/>
          <a:stretch/>
        </p:blipFill>
        <p:spPr bwMode="auto">
          <a:xfrm>
            <a:off x="1123821" y="1907704"/>
            <a:ext cx="2831114" cy="174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0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15664" y="1184552"/>
            <a:ext cx="5581688" cy="7375807"/>
          </a:xfrm>
          <a:solidFill>
            <a:schemeClr val="bg1"/>
          </a:solidFill>
        </p:spPr>
        <p:txBody>
          <a:bodyPr>
            <a:normAutofit/>
          </a:bodyPr>
          <a:lstStyle/>
          <a:p>
            <a:pPr marL="0" indent="0" algn="just">
              <a:buNone/>
            </a:pPr>
            <a:r>
              <a:rPr lang="cs-CZ" sz="2000" b="1" dirty="0">
                <a:solidFill>
                  <a:schemeClr val="bg1">
                    <a:lumMod val="50000"/>
                  </a:schemeClr>
                </a:solidFill>
              </a:rPr>
              <a:t>AKTIVITA č. 5</a:t>
            </a:r>
            <a:endParaRPr lang="cs-CZ" sz="2000" dirty="0"/>
          </a:p>
          <a:p>
            <a:pPr marL="0" indent="0" algn="just">
              <a:buNone/>
            </a:pPr>
            <a:endParaRPr lang="cs-CZ" sz="1000" dirty="0"/>
          </a:p>
          <a:p>
            <a:pPr marL="0" indent="0" algn="just">
              <a:buNone/>
            </a:pPr>
            <a:r>
              <a:rPr lang="cs-CZ" sz="1300" dirty="0" smtClean="0"/>
              <a:t>Během KA č. 5 dochází </a:t>
            </a:r>
            <a:r>
              <a:rPr lang="cs-CZ" sz="1300" dirty="0"/>
              <a:t>k vytvoření sítě institucí, které budou sloužit k dlouhodobé podpoře a </a:t>
            </a:r>
            <a:r>
              <a:rPr lang="cs-CZ" sz="1300" dirty="0" smtClean="0"/>
              <a:t>realizaci popularizace </a:t>
            </a:r>
            <a:r>
              <a:rPr lang="cs-CZ" sz="1300" dirty="0"/>
              <a:t>a propagace vědy a výzkumu přírodovědných a technických oborů ve Zlínském kraji.</a:t>
            </a:r>
          </a:p>
          <a:p>
            <a:pPr marL="0" indent="0" algn="just">
              <a:buNone/>
            </a:pPr>
            <a:r>
              <a:rPr lang="cs-CZ" sz="1300" dirty="0" smtClean="0"/>
              <a:t>Vytváření </a:t>
            </a:r>
            <a:r>
              <a:rPr lang="cs-CZ" sz="1300" dirty="0"/>
              <a:t>sítě spolupracujících organizací </a:t>
            </a:r>
            <a:r>
              <a:rPr lang="cs-CZ" sz="1300" dirty="0" smtClean="0"/>
              <a:t>je zaměřeno </a:t>
            </a:r>
            <a:r>
              <a:rPr lang="cs-CZ" sz="1300" dirty="0"/>
              <a:t>na čtyři typy institucí:</a:t>
            </a:r>
          </a:p>
          <a:p>
            <a:pPr marL="180975" indent="-180975" algn="just">
              <a:buFont typeface="Wingdings" panose="05000000000000000000" pitchFamily="2" charset="2"/>
              <a:buChar char="§"/>
            </a:pPr>
            <a:r>
              <a:rPr lang="cs-CZ" sz="1300" dirty="0" smtClean="0"/>
              <a:t>základní </a:t>
            </a:r>
            <a:r>
              <a:rPr lang="cs-CZ" sz="1300" dirty="0"/>
              <a:t>školy;</a:t>
            </a:r>
          </a:p>
          <a:p>
            <a:pPr marL="180975" indent="-180975" algn="just">
              <a:buFont typeface="Wingdings" panose="05000000000000000000" pitchFamily="2" charset="2"/>
              <a:buChar char="§"/>
            </a:pPr>
            <a:r>
              <a:rPr lang="cs-CZ" sz="1300" dirty="0" smtClean="0"/>
              <a:t>střední </a:t>
            </a:r>
            <a:r>
              <a:rPr lang="cs-CZ" sz="1300" dirty="0"/>
              <a:t>školy (zejména ty podpořené z výzvy OP VK č. 44);</a:t>
            </a:r>
          </a:p>
          <a:p>
            <a:pPr marL="180975" indent="-180975" algn="just">
              <a:buFont typeface="Wingdings" panose="05000000000000000000" pitchFamily="2" charset="2"/>
              <a:buChar char="§"/>
            </a:pPr>
            <a:r>
              <a:rPr lang="cs-CZ" sz="1300" dirty="0" smtClean="0"/>
              <a:t>vyšší </a:t>
            </a:r>
            <a:r>
              <a:rPr lang="cs-CZ" sz="1300" dirty="0"/>
              <a:t>odborné školy;</a:t>
            </a:r>
          </a:p>
          <a:p>
            <a:pPr marL="180975" indent="-180975" algn="just">
              <a:buFont typeface="Wingdings" panose="05000000000000000000" pitchFamily="2" charset="2"/>
              <a:buChar char="§"/>
            </a:pPr>
            <a:r>
              <a:rPr lang="cs-CZ" sz="1300" dirty="0" smtClean="0"/>
              <a:t>neškolní </a:t>
            </a:r>
            <a:r>
              <a:rPr lang="cs-CZ" sz="1300" dirty="0"/>
              <a:t>zařízení vhodná pro popularizaci vědy a výzkumu v oblasti přírodovědných a technických </a:t>
            </a:r>
            <a:r>
              <a:rPr lang="cs-CZ" sz="1300" dirty="0" smtClean="0"/>
              <a:t>oborů (vědeckobadatelské </a:t>
            </a:r>
            <a:r>
              <a:rPr lang="cs-CZ" sz="1300" dirty="0"/>
              <a:t>kroužky, instituce zájmového vzdělávání aj.).</a:t>
            </a:r>
          </a:p>
          <a:p>
            <a:pPr marL="0" indent="0" algn="just">
              <a:buNone/>
            </a:pPr>
            <a:r>
              <a:rPr lang="cs-CZ" sz="1300" dirty="0"/>
              <a:t>Tyto instituce pak budou zařazeny do databáze spolupracujících organizací.</a:t>
            </a:r>
          </a:p>
          <a:p>
            <a:pPr marL="0" indent="0" algn="just">
              <a:buNone/>
            </a:pPr>
            <a:r>
              <a:rPr lang="cs-CZ" sz="1300" dirty="0"/>
              <a:t>Vytváření sítě </a:t>
            </a:r>
            <a:r>
              <a:rPr lang="cs-CZ" sz="1300"/>
              <a:t>institucí </a:t>
            </a:r>
            <a:r>
              <a:rPr lang="cs-CZ" sz="1300" smtClean="0"/>
              <a:t>probíhá </a:t>
            </a:r>
            <a:r>
              <a:rPr lang="cs-CZ" sz="1300" dirty="0"/>
              <a:t>ve třech fázích:</a:t>
            </a:r>
          </a:p>
          <a:p>
            <a:pPr algn="just">
              <a:buAutoNum type="arabicPeriod"/>
            </a:pPr>
            <a:r>
              <a:rPr lang="cs-CZ" sz="1300" dirty="0" smtClean="0"/>
              <a:t>Fáze </a:t>
            </a:r>
            <a:r>
              <a:rPr lang="cs-CZ" sz="1300" dirty="0"/>
              <a:t>prvotní profilace sítě, během níž </a:t>
            </a:r>
            <a:r>
              <a:rPr lang="cs-CZ" sz="1300" dirty="0" smtClean="0"/>
              <a:t>dochází </a:t>
            </a:r>
            <a:r>
              <a:rPr lang="cs-CZ" sz="1300" dirty="0"/>
              <a:t>k vytvoření jádra spolupracujících institucí. Zejména </a:t>
            </a:r>
            <a:r>
              <a:rPr lang="cs-CZ" sz="1300" dirty="0" smtClean="0"/>
              <a:t>jde o propojování </a:t>
            </a:r>
            <a:r>
              <a:rPr lang="cs-CZ" sz="1300" dirty="0"/>
              <a:t>a koordinaci aktivit institucí podpořených z OP VK č. 44 a institucí zapojených do řešení </a:t>
            </a:r>
            <a:r>
              <a:rPr lang="cs-CZ" sz="1300" dirty="0" smtClean="0"/>
              <a:t>tohoto projektu</a:t>
            </a:r>
            <a:r>
              <a:rPr lang="cs-CZ" sz="1300" dirty="0"/>
              <a:t>. </a:t>
            </a:r>
            <a:endParaRPr lang="cs-CZ" sz="1300" dirty="0" smtClean="0"/>
          </a:p>
          <a:p>
            <a:pPr algn="just">
              <a:buAutoNum type="arabicPeriod"/>
            </a:pPr>
            <a:r>
              <a:rPr lang="cs-CZ" sz="1300" dirty="0" smtClean="0"/>
              <a:t>Druhotná </a:t>
            </a:r>
            <a:r>
              <a:rPr lang="cs-CZ" sz="1300" dirty="0"/>
              <a:t>fáze, během níž </a:t>
            </a:r>
            <a:r>
              <a:rPr lang="cs-CZ" sz="1300" dirty="0" smtClean="0"/>
              <a:t>se rozšiřuje počet </a:t>
            </a:r>
            <a:r>
              <a:rPr lang="cs-CZ" sz="1300" dirty="0"/>
              <a:t>spolupracujících institucí, </a:t>
            </a:r>
            <a:r>
              <a:rPr lang="cs-CZ" sz="1300" dirty="0" smtClean="0"/>
              <a:t> navrhuje dlouhodobý systém </a:t>
            </a:r>
            <a:r>
              <a:rPr lang="cs-CZ" sz="1300" dirty="0"/>
              <a:t>jejích vzájemné spolupráce. V tomto bodě navazuje KA č. 5 na KA č. 4. </a:t>
            </a:r>
            <a:endParaRPr lang="cs-CZ" sz="1300" dirty="0" smtClean="0"/>
          </a:p>
          <a:p>
            <a:pPr algn="just">
              <a:buAutoNum type="arabicPeriod"/>
            </a:pPr>
            <a:r>
              <a:rPr lang="cs-CZ" sz="1300" dirty="0" smtClean="0"/>
              <a:t>Fáze </a:t>
            </a:r>
            <a:r>
              <a:rPr lang="cs-CZ" sz="1300" dirty="0"/>
              <a:t>konsolidace sítě, během níž dojde k začlenění jednotlivých institucí do systému dlouhodobé </a:t>
            </a:r>
            <a:r>
              <a:rPr lang="cs-CZ" sz="1300" dirty="0" smtClean="0"/>
              <a:t>podpory přírodovědných </a:t>
            </a:r>
            <a:r>
              <a:rPr lang="cs-CZ" sz="1300" dirty="0"/>
              <a:t>a technických oborů ve Zlínském kraji (viz též KA č. 4). Tato fáze bude probíhat od ledna </a:t>
            </a:r>
            <a:r>
              <a:rPr lang="cs-CZ" sz="1300" dirty="0" smtClean="0"/>
              <a:t>do března </a:t>
            </a:r>
            <a:r>
              <a:rPr lang="cs-CZ" sz="1300" dirty="0"/>
              <a:t>2015.</a:t>
            </a:r>
          </a:p>
          <a:p>
            <a:pPr marL="0" indent="0" algn="just">
              <a:buNone/>
            </a:pPr>
            <a:r>
              <a:rPr lang="cs-CZ" sz="1300" dirty="0"/>
              <a:t>Samotná tvorba partnerských sítí zahrnuje: sběr dat, rozesílání emailů a dopisů, kontaktování </a:t>
            </a:r>
            <a:r>
              <a:rPr lang="cs-CZ" sz="1300" dirty="0" smtClean="0"/>
              <a:t>partnerských organizací </a:t>
            </a:r>
            <a:r>
              <a:rPr lang="cs-CZ" sz="1300" dirty="0"/>
              <a:t>a komunikaci s </a:t>
            </a:r>
            <a:r>
              <a:rPr lang="cs-CZ" sz="1300" dirty="0" smtClean="0"/>
              <a:t>nimi.</a:t>
            </a:r>
            <a:endParaRPr lang="cs-CZ" sz="1300" dirty="0"/>
          </a:p>
          <a:p>
            <a:pPr marL="0" indent="0" algn="just">
              <a:buNone/>
            </a:pPr>
            <a:endParaRPr lang="cs-CZ" sz="1000" dirty="0"/>
          </a:p>
          <a:p>
            <a:pPr marL="0" indent="0" algn="just">
              <a:buNone/>
            </a:pPr>
            <a:endParaRPr lang="cs-CZ" sz="1400" dirty="0" smtClean="0"/>
          </a:p>
          <a:p>
            <a:pPr marL="0" indent="0" algn="just">
              <a:buNone/>
            </a:pPr>
            <a:endParaRPr lang="cs-CZ" sz="1400" dirty="0"/>
          </a:p>
          <a:p>
            <a:pPr marL="0" indent="0" algn="just">
              <a:buNone/>
            </a:pPr>
            <a:endParaRPr lang="cs-CZ" sz="1400" dirty="0"/>
          </a:p>
          <a:p>
            <a:pPr marL="0" indent="0" algn="just">
              <a:buNone/>
            </a:pPr>
            <a:endParaRPr lang="cs-CZ" sz="1400" dirty="0" smtClean="0"/>
          </a:p>
          <a:p>
            <a:pPr marL="0" indent="0" algn="just">
              <a:buNone/>
            </a:pPr>
            <a:endParaRPr lang="cs-CZ" sz="14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a:t>
            </a:r>
            <a:r>
              <a:rPr lang="cs-CZ" sz="1050" dirty="0" smtClean="0"/>
              <a:t>12</a:t>
            </a:r>
            <a:endParaRPr lang="cs-CZ" sz="1050" dirty="0"/>
          </a:p>
        </p:txBody>
      </p:sp>
      <p:sp>
        <p:nvSpPr>
          <p:cNvPr id="2" name="Obdélník 1"/>
          <p:cNvSpPr/>
          <p:nvPr/>
        </p:nvSpPr>
        <p:spPr>
          <a:xfrm rot="16200000">
            <a:off x="-3212738" y="4468414"/>
            <a:ext cx="7441140" cy="1015663"/>
          </a:xfrm>
          <a:prstGeom prst="rect">
            <a:avLst/>
          </a:prstGeom>
        </p:spPr>
        <p:txBody>
          <a:bodyPr wrap="none">
            <a:spAutoFit/>
          </a:bodyPr>
          <a:lstStyle/>
          <a:p>
            <a:r>
              <a:rPr lang="cs-CZ" sz="6000" b="1" dirty="0">
                <a:solidFill>
                  <a:schemeClr val="bg1">
                    <a:lumMod val="95000"/>
                  </a:schemeClr>
                </a:solidFill>
              </a:rPr>
              <a:t>PRVNÍ </a:t>
            </a:r>
            <a:r>
              <a:rPr lang="cs-CZ" sz="6000" b="1" dirty="0" smtClean="0">
                <a:solidFill>
                  <a:schemeClr val="bg1">
                    <a:lumMod val="95000"/>
                  </a:schemeClr>
                </a:solidFill>
              </a:rPr>
              <a:t>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grpSp>
        <p:nvGrpSpPr>
          <p:cNvPr id="9" name="Skupina 8"/>
          <p:cNvGrpSpPr/>
          <p:nvPr/>
        </p:nvGrpSpPr>
        <p:grpSpPr>
          <a:xfrm>
            <a:off x="377508" y="8167009"/>
            <a:ext cx="6858000" cy="486833"/>
            <a:chOff x="377508" y="8212115"/>
            <a:chExt cx="6858000" cy="486833"/>
          </a:xfrm>
        </p:grpSpPr>
        <p:sp>
          <p:nvSpPr>
            <p:cNvPr id="17" name="Zástupný symbol pro zápatí 1"/>
            <p:cNvSpPr txBox="1">
              <a:spLocks/>
            </p:cNvSpPr>
            <p:nvPr/>
          </p:nvSpPr>
          <p:spPr>
            <a:xfrm>
              <a:off x="377508" y="8212115"/>
              <a:ext cx="6858000" cy="486833"/>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65113" algn="l"/>
                </a:tabLst>
              </a:pPr>
              <a:r>
                <a:rPr lang="cs-CZ" dirty="0" smtClean="0"/>
                <a:t>                                Email: TPLaborator@fhs.utb.cz | </a:t>
              </a:r>
              <a:r>
                <a:rPr lang="cs-CZ" dirty="0" err="1" smtClean="0"/>
                <a:t>Facebook</a:t>
              </a:r>
              <a:r>
                <a:rPr lang="cs-CZ" dirty="0" smtClean="0"/>
                <a:t>       |  </a:t>
              </a:r>
              <a:r>
                <a:rPr lang="cs-CZ" dirty="0" err="1" smtClean="0"/>
                <a:t>Twitter</a:t>
              </a:r>
              <a:r>
                <a:rPr lang="cs-CZ" dirty="0" smtClean="0"/>
                <a:t>        |</a:t>
              </a:r>
              <a:endParaRPr lang="cs-CZ" dirty="0"/>
            </a:p>
          </p:txBody>
        </p:sp>
        <p:pic>
          <p:nvPicPr>
            <p:cNvPr id="18" name="Obrázek 1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0124" y="8402375"/>
              <a:ext cx="144016" cy="144016"/>
            </a:xfrm>
            <a:prstGeom prst="rect">
              <a:avLst/>
            </a:prstGeom>
          </p:spPr>
        </p:pic>
        <p:pic>
          <p:nvPicPr>
            <p:cNvPr id="19" name="Obrázek 1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696" y="8402194"/>
              <a:ext cx="139702" cy="123724"/>
            </a:xfrm>
            <a:prstGeom prst="rect">
              <a:avLst/>
            </a:prstGeom>
          </p:spPr>
        </p:pic>
        <p:pic>
          <p:nvPicPr>
            <p:cNvPr id="20" name="Obrázek 19"/>
            <p:cNvPicPr>
              <a:picLocks noChangeAspect="1"/>
            </p:cNvPicPr>
            <p:nvPr/>
          </p:nvPicPr>
          <p:blipFill rotWithShape="1">
            <a:blip r:embed="rId8" cstate="print">
              <a:extLst>
                <a:ext uri="{28A0092B-C50C-407E-A947-70E740481C1C}">
                  <a14:useLocalDpi xmlns:a14="http://schemas.microsoft.com/office/drawing/2010/main" val="0"/>
                </a:ext>
              </a:extLst>
            </a:blip>
            <a:srcRect l="10171" t="26836" r="6666" b="17722"/>
            <a:stretch/>
          </p:blipFill>
          <p:spPr>
            <a:xfrm>
              <a:off x="5429804" y="8409861"/>
              <a:ext cx="576065" cy="216024"/>
            </a:xfrm>
            <a:prstGeom prst="rect">
              <a:avLst/>
            </a:prstGeom>
          </p:spPr>
        </p:pic>
      </p:grpSp>
      <p:sp>
        <p:nvSpPr>
          <p:cNvPr id="24" name="Obdélník 23"/>
          <p:cNvSpPr/>
          <p:nvPr/>
        </p:nvSpPr>
        <p:spPr>
          <a:xfrm>
            <a:off x="1015664" y="7438268"/>
            <a:ext cx="5384472" cy="707886"/>
          </a:xfrm>
          <a:prstGeom prst="rect">
            <a:avLst/>
          </a:prstGeom>
          <a:solidFill>
            <a:schemeClr val="bg1">
              <a:lumMod val="95000"/>
            </a:schemeClr>
          </a:solidFill>
        </p:spPr>
        <p:txBody>
          <a:bodyPr wrap="square">
            <a:spAutoFit/>
          </a:bodyPr>
          <a:lstStyle/>
          <a:p>
            <a:r>
              <a:rPr lang="cs-CZ" sz="1000" b="1" dirty="0" smtClean="0">
                <a:solidFill>
                  <a:schemeClr val="accent6">
                    <a:lumMod val="75000"/>
                  </a:schemeClr>
                </a:solidFill>
              </a:rPr>
              <a:t>Klíčoví pracovníci projektu: </a:t>
            </a:r>
            <a:endParaRPr lang="cs-CZ" sz="1000" dirty="0"/>
          </a:p>
          <a:p>
            <a:pPr algn="just">
              <a:tabLst>
                <a:tab pos="2873375" algn="l"/>
              </a:tabLst>
            </a:pPr>
            <a:r>
              <a:rPr lang="cs-CZ" sz="1000" dirty="0" smtClean="0"/>
              <a:t>Hlavní manažer projektu – </a:t>
            </a:r>
            <a:r>
              <a:rPr lang="cs-CZ" sz="1000" dirty="0"/>
              <a:t>d</a:t>
            </a:r>
            <a:r>
              <a:rPr lang="cs-CZ" sz="1000" dirty="0" smtClean="0"/>
              <a:t>r. Jan Kalenda	Koordinátor </a:t>
            </a:r>
            <a:r>
              <a:rPr lang="cs-CZ" sz="1000" dirty="0"/>
              <a:t>KA č. </a:t>
            </a:r>
            <a:r>
              <a:rPr lang="cs-CZ" sz="1000" dirty="0" smtClean="0"/>
              <a:t>3 – Mgr. Renata Polepilová</a:t>
            </a:r>
          </a:p>
          <a:p>
            <a:pPr algn="just">
              <a:tabLst>
                <a:tab pos="2873375" algn="l"/>
              </a:tabLst>
            </a:pPr>
            <a:r>
              <a:rPr lang="cs-CZ" sz="1000" dirty="0"/>
              <a:t>Koordinátor KA č. </a:t>
            </a:r>
            <a:r>
              <a:rPr lang="cs-CZ" sz="1000" dirty="0" smtClean="0"/>
              <a:t>1 – dr</a:t>
            </a:r>
            <a:r>
              <a:rPr lang="cs-CZ" sz="1000" dirty="0"/>
              <a:t>. Eva Machů </a:t>
            </a:r>
            <a:r>
              <a:rPr lang="cs-CZ" sz="1000" dirty="0" smtClean="0"/>
              <a:t>	</a:t>
            </a:r>
            <a:r>
              <a:rPr lang="cs-CZ" sz="1000" dirty="0"/>
              <a:t>Koordinátor KA č. </a:t>
            </a:r>
            <a:r>
              <a:rPr lang="cs-CZ" sz="1000" dirty="0" smtClean="0"/>
              <a:t>4 – dr. Michal </a:t>
            </a:r>
            <a:r>
              <a:rPr lang="cs-CZ" sz="1000" dirty="0" err="1" smtClean="0"/>
              <a:t>Rouchal</a:t>
            </a:r>
            <a:endParaRPr lang="cs-CZ" sz="1000" dirty="0" smtClean="0"/>
          </a:p>
          <a:p>
            <a:pPr algn="just">
              <a:tabLst>
                <a:tab pos="2873375" algn="l"/>
              </a:tabLst>
            </a:pPr>
            <a:r>
              <a:rPr lang="cs-CZ" sz="1000" dirty="0" smtClean="0"/>
              <a:t>Koordinátor KA č. 2 – doc</a:t>
            </a:r>
            <a:r>
              <a:rPr lang="cs-CZ" sz="1000" dirty="0"/>
              <a:t>. Adriana </a:t>
            </a:r>
            <a:r>
              <a:rPr lang="cs-CZ" sz="1000" dirty="0" err="1"/>
              <a:t>Wiegerová</a:t>
            </a:r>
            <a:r>
              <a:rPr lang="cs-CZ" sz="1000" dirty="0"/>
              <a:t> </a:t>
            </a:r>
            <a:r>
              <a:rPr lang="cs-CZ" sz="1000" dirty="0" smtClean="0"/>
              <a:t>	Koordinátor </a:t>
            </a:r>
            <a:r>
              <a:rPr lang="cs-CZ" sz="1000" dirty="0"/>
              <a:t>KA č. </a:t>
            </a:r>
            <a:r>
              <a:rPr lang="cs-CZ" sz="1000" dirty="0" smtClean="0"/>
              <a:t>5 – RNDr</a:t>
            </a:r>
            <a:r>
              <a:rPr lang="cs-CZ" sz="1000" dirty="0"/>
              <a:t>. </a:t>
            </a:r>
            <a:r>
              <a:rPr lang="cs-CZ" sz="1000" dirty="0" smtClean="0"/>
              <a:t>Jakub Trojan</a:t>
            </a:r>
          </a:p>
        </p:txBody>
      </p:sp>
      <p:sp>
        <p:nvSpPr>
          <p:cNvPr id="25"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Tree>
    <p:extLst>
      <p:ext uri="{BB962C8B-B14F-4D97-AF65-F5344CB8AC3E}">
        <p14:creationId xmlns:p14="http://schemas.microsoft.com/office/powerpoint/2010/main" val="351826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15664" y="1197088"/>
            <a:ext cx="5581688" cy="7926057"/>
          </a:xfrm>
          <a:solidFill>
            <a:schemeClr val="bg1"/>
          </a:solidFill>
        </p:spPr>
        <p:txBody>
          <a:bodyPr>
            <a:normAutofit/>
          </a:bodyPr>
          <a:lstStyle/>
          <a:p>
            <a:pPr marL="0" indent="0" algn="just">
              <a:buNone/>
            </a:pPr>
            <a:r>
              <a:rPr lang="cs-CZ" sz="2400" b="1" dirty="0" smtClean="0">
                <a:solidFill>
                  <a:schemeClr val="bg1">
                    <a:lumMod val="50000"/>
                  </a:schemeClr>
                </a:solidFill>
              </a:rPr>
              <a:t>SLOVO NA ÚVOD    </a:t>
            </a:r>
            <a:r>
              <a:rPr lang="cs-CZ" sz="1200" b="1" dirty="0" smtClean="0">
                <a:solidFill>
                  <a:schemeClr val="accent6">
                    <a:lumMod val="75000"/>
                  </a:schemeClr>
                </a:solidFill>
              </a:rPr>
              <a:t>Uplynulo druhé monitorovací období projektu</a:t>
            </a:r>
            <a:endParaRPr lang="cs-CZ" sz="1200" b="1" dirty="0">
              <a:solidFill>
                <a:schemeClr val="accent6">
                  <a:lumMod val="75000"/>
                </a:schemeClr>
              </a:solidFill>
            </a:endParaRPr>
          </a:p>
          <a:p>
            <a:pPr marL="0" indent="0" algn="just">
              <a:buNone/>
            </a:pPr>
            <a:endParaRPr lang="cs-CZ" sz="800" dirty="0" smtClean="0"/>
          </a:p>
          <a:p>
            <a:pPr marL="0" indent="0" algn="just">
              <a:buNone/>
            </a:pPr>
            <a:r>
              <a:rPr lang="cs-CZ" sz="1350" dirty="0"/>
              <a:t>Každý běh se skládá ze tří fází – úvodní, startovní, kdy se tělo dává do pohybu z nulové rychlosti, dále pak střední, akcelerační, kdy dosahuje maximálního tempa, a závěrečné, kdy se se rychlost naopak snižuje a dochází </a:t>
            </a:r>
            <a:r>
              <a:rPr lang="cs-CZ" sz="1350" dirty="0" smtClean="0"/>
              <a:t/>
            </a:r>
            <a:br>
              <a:rPr lang="cs-CZ" sz="1350" dirty="0" smtClean="0"/>
            </a:br>
            <a:r>
              <a:rPr lang="cs-CZ" sz="1350" dirty="0" smtClean="0"/>
              <a:t>k </a:t>
            </a:r>
            <a:r>
              <a:rPr lang="cs-CZ" sz="1350" dirty="0"/>
              <a:t>postupnému zpomalování. S projekty je to v podstatě stejné. Ten náš přešel od vydání posledního čísla bulletinu právě z úvodní, startovní fáze do fáze další, v níž nezvratně přidává na svých otáčkách. O tom ostatně svědčí i obsah následujícího textu, který přináší nahlédnutí pod pokličku celé řady aktivit – novými vzdělávacími workshopy počínaje, přes vznik prvních animovaných filmů, až po badatelský tábor pro děti, který se uskutečnil v průběhu léta, </a:t>
            </a:r>
            <a:r>
              <a:rPr lang="cs-CZ" sz="1350" dirty="0" smtClean="0"/>
              <a:t/>
            </a:r>
            <a:br>
              <a:rPr lang="cs-CZ" sz="1350" dirty="0" smtClean="0"/>
            </a:br>
            <a:r>
              <a:rPr lang="cs-CZ" sz="1350" dirty="0" smtClean="0"/>
              <a:t>a </a:t>
            </a:r>
            <a:r>
              <a:rPr lang="cs-CZ" sz="1350" dirty="0"/>
              <a:t>konče ohlédnutím za badatelskými výpravami. Když se však nebudeme ohlížet pouze dozadu, ale také hledět kupředu, musíme říci, že projekt teprve onoho maximálního tempa dosáhne v následujících měsících, které přinesou některé z klíčových výstupů projektu: inovativní metodiku pro popularizaci přírodovědných a technických oborů na ZŠ a SŠ, první nárysy koncepce dlouhodobé popularizační strategie pro Zlínský kraj nebo první záběry nového hraného dokumentárního filmu o vodě</a:t>
            </a:r>
            <a:r>
              <a:rPr lang="cs-CZ" sz="1350" dirty="0" smtClean="0"/>
              <a:t>. Ty všechny přispějí </a:t>
            </a:r>
            <a:br>
              <a:rPr lang="cs-CZ" sz="1350" dirty="0" smtClean="0"/>
            </a:br>
            <a:r>
              <a:rPr lang="cs-CZ" sz="1350" dirty="0" smtClean="0"/>
              <a:t>k popularizaci vědy ve Zlínském kraji.		</a:t>
            </a:r>
          </a:p>
          <a:p>
            <a:pPr marL="0" indent="0" algn="r">
              <a:buNone/>
            </a:pPr>
            <a:r>
              <a:rPr lang="cs-CZ" sz="1350" i="1" dirty="0" smtClean="0"/>
              <a:t>Jan Kalenda, hlavní manažer projektu</a:t>
            </a:r>
            <a:endParaRPr lang="cs-CZ" sz="1350" i="1" dirty="0" smtClean="0"/>
          </a:p>
          <a:p>
            <a:pPr marL="0" lvl="0" indent="0" algn="just">
              <a:buNone/>
            </a:pPr>
            <a:endParaRPr lang="cs-CZ" sz="1350" b="1" i="1" dirty="0" smtClean="0">
              <a:solidFill>
                <a:schemeClr val="accent6">
                  <a:lumMod val="75000"/>
                </a:schemeClr>
              </a:solidFill>
            </a:endParaRPr>
          </a:p>
          <a:p>
            <a:pPr marL="0" lvl="0" indent="0" algn="just">
              <a:buNone/>
            </a:pPr>
            <a:r>
              <a:rPr lang="cs-CZ" sz="1350" b="1" i="1" dirty="0" smtClean="0">
                <a:solidFill>
                  <a:schemeClr val="accent6">
                    <a:lumMod val="75000"/>
                  </a:schemeClr>
                </a:solidFill>
              </a:rPr>
              <a:t>Vážení </a:t>
            </a:r>
            <a:r>
              <a:rPr lang="cs-CZ" sz="1350" b="1" i="1" dirty="0" smtClean="0">
                <a:solidFill>
                  <a:schemeClr val="accent6">
                    <a:lumMod val="75000"/>
                  </a:schemeClr>
                </a:solidFill>
              </a:rPr>
              <a:t>čtenáři,</a:t>
            </a:r>
            <a:r>
              <a:rPr lang="cs-CZ" sz="1350" i="1" dirty="0" smtClean="0">
                <a:solidFill>
                  <a:prstClr val="black"/>
                </a:solidFill>
              </a:rPr>
              <a:t> </a:t>
            </a:r>
            <a:r>
              <a:rPr lang="cs-CZ" sz="1350" dirty="0" smtClean="0">
                <a:solidFill>
                  <a:prstClr val="black"/>
                </a:solidFill>
              </a:rPr>
              <a:t>právě </a:t>
            </a:r>
            <a:r>
              <a:rPr lang="cs-CZ" sz="1350" dirty="0">
                <a:solidFill>
                  <a:prstClr val="black"/>
                </a:solidFill>
              </a:rPr>
              <a:t>vychází Bulletin č. </a:t>
            </a:r>
            <a:r>
              <a:rPr lang="cs-CZ" sz="1350" dirty="0" smtClean="0">
                <a:solidFill>
                  <a:prstClr val="black"/>
                </a:solidFill>
              </a:rPr>
              <a:t>2, </a:t>
            </a:r>
            <a:r>
              <a:rPr lang="cs-CZ" sz="1350" dirty="0">
                <a:solidFill>
                  <a:prstClr val="black"/>
                </a:solidFill>
              </a:rPr>
              <a:t>kterým Vás chceme informovat </a:t>
            </a:r>
            <a:r>
              <a:rPr lang="cs-CZ" sz="1350" dirty="0" smtClean="0">
                <a:solidFill>
                  <a:prstClr val="black"/>
                </a:solidFill>
              </a:rPr>
              <a:t/>
            </a:r>
            <a:br>
              <a:rPr lang="cs-CZ" sz="1350" dirty="0" smtClean="0">
                <a:solidFill>
                  <a:prstClr val="black"/>
                </a:solidFill>
              </a:rPr>
            </a:br>
            <a:r>
              <a:rPr lang="cs-CZ" sz="1350" dirty="0" smtClean="0">
                <a:solidFill>
                  <a:prstClr val="black"/>
                </a:solidFill>
              </a:rPr>
              <a:t>o </a:t>
            </a:r>
            <a:r>
              <a:rPr lang="cs-CZ" sz="1350" dirty="0">
                <a:solidFill>
                  <a:prstClr val="black"/>
                </a:solidFill>
              </a:rPr>
              <a:t>aktivitách v rámci projektu OPVK. Jeho cílem je popularizace vědy </a:t>
            </a:r>
            <a:r>
              <a:rPr lang="cs-CZ" sz="1350" dirty="0" smtClean="0">
                <a:solidFill>
                  <a:prstClr val="black"/>
                </a:solidFill>
              </a:rPr>
              <a:t/>
            </a:r>
            <a:br>
              <a:rPr lang="cs-CZ" sz="1350" dirty="0" smtClean="0">
                <a:solidFill>
                  <a:prstClr val="black"/>
                </a:solidFill>
              </a:rPr>
            </a:br>
            <a:r>
              <a:rPr lang="cs-CZ" sz="1350" dirty="0" smtClean="0">
                <a:solidFill>
                  <a:prstClr val="black"/>
                </a:solidFill>
              </a:rPr>
              <a:t>a </a:t>
            </a:r>
            <a:r>
              <a:rPr lang="cs-CZ" sz="1350" dirty="0">
                <a:solidFill>
                  <a:prstClr val="black"/>
                </a:solidFill>
              </a:rPr>
              <a:t>výzkumu mezi dětmi a mládeží Zlínského kraje, které se snažíme docílit mnoha prostředky. Nejprve si můžete přečíst reakce účastníků a jejich rodičů na letní badatelský tábor konaný v rámci </a:t>
            </a:r>
            <a:r>
              <a:rPr lang="cs-CZ" sz="1350" dirty="0" smtClean="0">
                <a:solidFill>
                  <a:prstClr val="black"/>
                </a:solidFill>
              </a:rPr>
              <a:t>projektu na horské chatě </a:t>
            </a:r>
            <a:r>
              <a:rPr lang="cs-CZ" sz="1350" dirty="0" err="1" smtClean="0">
                <a:solidFill>
                  <a:prstClr val="black"/>
                </a:solidFill>
              </a:rPr>
              <a:t>Portáš</a:t>
            </a:r>
            <a:r>
              <a:rPr lang="cs-CZ" sz="1350" dirty="0" smtClean="0">
                <a:solidFill>
                  <a:prstClr val="black"/>
                </a:solidFill>
              </a:rPr>
              <a:t>. Následují </a:t>
            </a:r>
            <a:r>
              <a:rPr lang="cs-CZ" sz="1350" dirty="0">
                <a:solidFill>
                  <a:prstClr val="black"/>
                </a:solidFill>
              </a:rPr>
              <a:t>informace o konkrétních </a:t>
            </a:r>
            <a:r>
              <a:rPr lang="cs-CZ" sz="1350" dirty="0" smtClean="0">
                <a:solidFill>
                  <a:prstClr val="black"/>
                </a:solidFill>
              </a:rPr>
              <a:t>realizovaných aktivitách projektu</a:t>
            </a:r>
            <a:r>
              <a:rPr lang="cs-CZ" sz="1350" dirty="0">
                <a:solidFill>
                  <a:prstClr val="black"/>
                </a:solidFill>
              </a:rPr>
              <a:t>, kdy aktivita č. 1 zajišťuje workshopy pro odborníky vyučující přírodovědné </a:t>
            </a:r>
            <a:r>
              <a:rPr lang="cs-CZ" sz="1350" dirty="0" smtClean="0">
                <a:solidFill>
                  <a:prstClr val="black"/>
                </a:solidFill>
              </a:rPr>
              <a:t/>
            </a:r>
            <a:br>
              <a:rPr lang="cs-CZ" sz="1350" dirty="0" smtClean="0">
                <a:solidFill>
                  <a:prstClr val="black"/>
                </a:solidFill>
              </a:rPr>
            </a:br>
            <a:r>
              <a:rPr lang="cs-CZ" sz="1350" dirty="0" smtClean="0">
                <a:solidFill>
                  <a:prstClr val="black"/>
                </a:solidFill>
              </a:rPr>
              <a:t>a </a:t>
            </a:r>
            <a:r>
              <a:rPr lang="cs-CZ" sz="1350" dirty="0">
                <a:solidFill>
                  <a:prstClr val="black"/>
                </a:solidFill>
              </a:rPr>
              <a:t>technické předměty. Aktivita č. 2 připravuje didaktické pomůcky pro popularizaci výuky na základních a středních školách. Odborníci i laická veřejnost mohou navštívit Technickou a přírodovědnou laboratoř, o které se dozvíte v rámci aktivity č. 3. O popularizačních akcích, které pořádáme pro děti a mládež, pojednává kapitola aktivita č. 4 a 5.</a:t>
            </a:r>
          </a:p>
          <a:p>
            <a:pPr marL="0" lvl="0" indent="0" algn="r">
              <a:buNone/>
            </a:pPr>
            <a:r>
              <a:rPr lang="cs-CZ" sz="1350" i="1" dirty="0">
                <a:solidFill>
                  <a:prstClr val="black"/>
                </a:solidFill>
              </a:rPr>
              <a:t>Přejeme Vám příjemné </a:t>
            </a:r>
            <a:r>
              <a:rPr lang="cs-CZ" sz="1350" i="1" dirty="0" smtClean="0">
                <a:solidFill>
                  <a:prstClr val="black"/>
                </a:solidFill>
              </a:rPr>
              <a:t>čtení.</a:t>
            </a:r>
            <a:endParaRPr lang="cs-CZ" sz="1350" i="1"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|1</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2" name="Obdélník 1"/>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Tree>
    <p:extLst>
      <p:ext uri="{BB962C8B-B14F-4D97-AF65-F5344CB8AC3E}">
        <p14:creationId xmlns:p14="http://schemas.microsoft.com/office/powerpoint/2010/main" val="404167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|2</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a:t>
            </a:r>
            <a:r>
              <a:rPr lang="cs-CZ" b="1" dirty="0"/>
              <a:t>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
        <p:nvSpPr>
          <p:cNvPr id="12" name="Obdélník 11"/>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13" name="Zástupný symbol pro obsah 12"/>
          <p:cNvSpPr>
            <a:spLocks noGrp="1"/>
          </p:cNvSpPr>
          <p:nvPr>
            <p:ph idx="1"/>
          </p:nvPr>
        </p:nvSpPr>
        <p:spPr>
          <a:xfrm>
            <a:off x="1015665" y="981766"/>
            <a:ext cx="5581650" cy="7799058"/>
          </a:xfrm>
          <a:prstGeom prst="rect">
            <a:avLst/>
          </a:prstGeom>
        </p:spPr>
        <p:txBody>
          <a:bodyPr wrap="square">
            <a:spAutoFit/>
          </a:bodyPr>
          <a:lstStyle/>
          <a:p>
            <a:pPr marL="0" indent="0" algn="just">
              <a:buNone/>
            </a:pPr>
            <a:r>
              <a:rPr lang="cs-CZ" sz="2000" b="1" dirty="0">
                <a:solidFill>
                  <a:schemeClr val="bg1">
                    <a:lumMod val="50000"/>
                  </a:schemeClr>
                </a:solidFill>
              </a:rPr>
              <a:t>Letní badatelský tábor očima jeho účastníků a rodičů </a:t>
            </a:r>
            <a:endParaRPr lang="cs-CZ" sz="2000" b="1" dirty="0" smtClean="0">
              <a:solidFill>
                <a:schemeClr val="bg1">
                  <a:lumMod val="50000"/>
                </a:schemeClr>
              </a:solidFill>
            </a:endParaRPr>
          </a:p>
          <a:p>
            <a:pPr marL="0" indent="0" algn="just">
              <a:buNone/>
            </a:pPr>
            <a:r>
              <a:rPr lang="cs-CZ" sz="1200" i="1" dirty="0" smtClean="0"/>
              <a:t>Přečtěte </a:t>
            </a:r>
            <a:r>
              <a:rPr lang="cs-CZ" sz="1200" i="1" dirty="0"/>
              <a:t>si reakce účastníků a jejich rodičů na letní badatelský </a:t>
            </a:r>
            <a:r>
              <a:rPr lang="cs-CZ" sz="1200" i="1" dirty="0" smtClean="0"/>
              <a:t>tábor:</a:t>
            </a:r>
            <a:endParaRPr lang="cs-CZ" sz="1200" i="1" dirty="0"/>
          </a:p>
          <a:p>
            <a:pPr marL="0" indent="0" algn="just">
              <a:buNone/>
            </a:pPr>
            <a:endParaRPr lang="cs-CZ" sz="800" dirty="0" smtClean="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a:p>
          <a:p>
            <a:pPr marL="0" indent="0" algn="just">
              <a:buNone/>
            </a:pPr>
            <a:endParaRPr lang="cs-CZ" sz="200" dirty="0" smtClean="0"/>
          </a:p>
          <a:p>
            <a:pPr marL="0" indent="0" algn="just">
              <a:buNone/>
            </a:pPr>
            <a:endParaRPr lang="cs-CZ" sz="200" dirty="0" smtClean="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smtClean="0"/>
          </a:p>
          <a:p>
            <a:pPr marL="0" indent="0">
              <a:buNone/>
            </a:pPr>
            <a:endParaRPr lang="cs-CZ" sz="1200" dirty="0" smtClean="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smtClean="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200" dirty="0" smtClean="0"/>
          </a:p>
          <a:p>
            <a:pPr marL="0" indent="0">
              <a:buNone/>
            </a:pPr>
            <a:endParaRPr lang="cs-CZ" sz="200" dirty="0" smtClean="0"/>
          </a:p>
          <a:p>
            <a:pPr marL="0" indent="0">
              <a:buNone/>
            </a:pPr>
            <a:endParaRPr lang="cs-CZ" sz="200" dirty="0" smtClean="0"/>
          </a:p>
          <a:p>
            <a:pPr marL="0" indent="0">
              <a:buNone/>
            </a:pPr>
            <a:endParaRPr lang="cs-CZ" sz="200" dirty="0"/>
          </a:p>
          <a:p>
            <a:pPr marL="0" indent="0">
              <a:buNone/>
            </a:pPr>
            <a:endParaRPr lang="cs-CZ" sz="200" dirty="0" smtClean="0"/>
          </a:p>
          <a:p>
            <a:pPr marL="0" indent="0">
              <a:buNone/>
            </a:pPr>
            <a:endParaRPr lang="cs-CZ" sz="200" dirty="0"/>
          </a:p>
          <a:p>
            <a:pPr marL="0" indent="0">
              <a:buNone/>
            </a:pPr>
            <a:endParaRPr lang="cs-CZ" sz="200" dirty="0" smtClean="0"/>
          </a:p>
          <a:p>
            <a:pPr marL="0" indent="0">
              <a:buNone/>
            </a:pPr>
            <a:endParaRPr lang="cs-CZ" sz="200" dirty="0"/>
          </a:p>
          <a:p>
            <a:pPr marL="0" indent="0">
              <a:buNone/>
            </a:pPr>
            <a:endParaRPr lang="cs-CZ" sz="200" dirty="0" smtClean="0"/>
          </a:p>
          <a:p>
            <a:pPr marL="0" indent="0">
              <a:buNone/>
            </a:pPr>
            <a:endParaRPr lang="cs-CZ" sz="200" dirty="0" smtClean="0"/>
          </a:p>
          <a:p>
            <a:pPr marL="0" indent="0">
              <a:buNone/>
            </a:pPr>
            <a:endParaRPr lang="cs-CZ" sz="200" dirty="0"/>
          </a:p>
          <a:p>
            <a:pPr marL="0" indent="0">
              <a:buNone/>
            </a:pPr>
            <a:endParaRPr lang="cs-CZ" sz="400" dirty="0"/>
          </a:p>
          <a:p>
            <a:pPr marL="0" indent="0" algn="just">
              <a:buNone/>
            </a:pPr>
            <a:endParaRPr lang="cs-CZ" sz="1200" b="1" dirty="0" smtClean="0"/>
          </a:p>
          <a:p>
            <a:pPr marL="0" indent="0" algn="just">
              <a:buNone/>
            </a:pPr>
            <a:r>
              <a:rPr lang="cs-CZ" sz="1200" b="1" dirty="0" smtClean="0"/>
              <a:t>Podrobné </a:t>
            </a:r>
            <a:r>
              <a:rPr lang="cs-CZ" sz="1200" b="1" dirty="0"/>
              <a:t>informace o Letním badatelském táboře se dozvíte dále v Bulletinu pod aktivitou KA  4</a:t>
            </a:r>
            <a:r>
              <a:rPr lang="cs-CZ" sz="1200" b="1" dirty="0" smtClean="0"/>
              <a:t>.</a:t>
            </a:r>
            <a:endParaRPr lang="cs-CZ" sz="1200" b="1" dirty="0"/>
          </a:p>
        </p:txBody>
      </p:sp>
      <p:sp>
        <p:nvSpPr>
          <p:cNvPr id="2" name="Obdélník 1"/>
          <p:cNvSpPr/>
          <p:nvPr/>
        </p:nvSpPr>
        <p:spPr>
          <a:xfrm>
            <a:off x="1365175" y="2239495"/>
            <a:ext cx="3376979" cy="2123658"/>
          </a:xfrm>
          <a:prstGeom prst="rect">
            <a:avLst/>
          </a:prstGeom>
        </p:spPr>
        <p:txBody>
          <a:bodyPr wrap="square">
            <a:spAutoFit/>
          </a:bodyPr>
          <a:lstStyle/>
          <a:p>
            <a:pPr algn="ctr"/>
            <a:r>
              <a:rPr lang="cs-CZ" sz="1200" dirty="0"/>
              <a:t>„Než jsem jela na tento tábor tak jsem si myslela, že tam bude nuda a budeme jenom chodit po lese, ale to jsem se hrozně mýlila. Potkala jsem tam spoustu nových přátel. S </a:t>
            </a:r>
            <a:r>
              <a:rPr lang="cs-CZ" sz="1200" dirty="0" smtClean="0"/>
              <a:t>přáteli </a:t>
            </a:r>
            <a:r>
              <a:rPr lang="cs-CZ" sz="1200" dirty="0"/>
              <a:t>jsme tam </a:t>
            </a:r>
            <a:r>
              <a:rPr lang="cs-CZ" sz="1200" dirty="0" smtClean="0"/>
              <a:t>skládali </a:t>
            </a:r>
            <a:r>
              <a:rPr lang="cs-CZ" sz="1200" dirty="0"/>
              <a:t>dalekohled, </a:t>
            </a:r>
            <a:r>
              <a:rPr lang="cs-CZ" sz="1200" dirty="0" smtClean="0"/>
              <a:t>šli </a:t>
            </a:r>
            <a:r>
              <a:rPr lang="cs-CZ" sz="1200" dirty="0"/>
              <a:t>jsme na super výšlap. Super byl, protože jsme tam </a:t>
            </a:r>
            <a:r>
              <a:rPr lang="cs-CZ" sz="1200" dirty="0" smtClean="0"/>
              <a:t>plnili </a:t>
            </a:r>
            <a:r>
              <a:rPr lang="cs-CZ" sz="1200" dirty="0"/>
              <a:t>různé úkoly a křížovky. Tento tábor nebyl jako normální tábor. Já vyzkoušela už mnoho táborů, ale tento byl ze všech táborů nejlepší. Ale já si myslím, že by </a:t>
            </a:r>
            <a:r>
              <a:rPr lang="cs-CZ" sz="1200" dirty="0" smtClean="0"/>
              <a:t>mohli </a:t>
            </a:r>
            <a:r>
              <a:rPr lang="cs-CZ" sz="1200" dirty="0"/>
              <a:t>udělat i zimní tábor, to by bylo super. PROSTĚ NEJLEPŠÍ TÁBOR NA SVĚTĚ, TAM MUSÍTE JET!! ;-)“</a:t>
            </a:r>
          </a:p>
        </p:txBody>
      </p:sp>
      <p:sp>
        <p:nvSpPr>
          <p:cNvPr id="3" name="Obdélník 2"/>
          <p:cNvSpPr/>
          <p:nvPr/>
        </p:nvSpPr>
        <p:spPr>
          <a:xfrm>
            <a:off x="2824349" y="6645096"/>
            <a:ext cx="1425198" cy="276999"/>
          </a:xfrm>
          <a:prstGeom prst="rect">
            <a:avLst/>
          </a:prstGeom>
        </p:spPr>
        <p:txBody>
          <a:bodyPr wrap="none">
            <a:spAutoFit/>
          </a:bodyPr>
          <a:lstStyle/>
          <a:p>
            <a:r>
              <a:rPr lang="cs-CZ" sz="1200" dirty="0"/>
              <a:t>„Prostě boží tábor!“</a:t>
            </a:r>
          </a:p>
        </p:txBody>
      </p:sp>
      <p:sp>
        <p:nvSpPr>
          <p:cNvPr id="9" name="Obdélník 8"/>
          <p:cNvSpPr/>
          <p:nvPr/>
        </p:nvSpPr>
        <p:spPr>
          <a:xfrm>
            <a:off x="5180948" y="2706071"/>
            <a:ext cx="1647233" cy="1384995"/>
          </a:xfrm>
          <a:prstGeom prst="rect">
            <a:avLst/>
          </a:prstGeom>
        </p:spPr>
        <p:txBody>
          <a:bodyPr wrap="square">
            <a:spAutoFit/>
          </a:bodyPr>
          <a:lstStyle/>
          <a:p>
            <a:pPr algn="ctr"/>
            <a:r>
              <a:rPr lang="cs-CZ" sz="1200" dirty="0"/>
              <a:t>„Nadchla mě přednáška „Jak vzniká déšť“,  v době, kdy venku začínalo pršet. Připadalo mi, že je snad přednášející domluven s Matkou Přírodou.“</a:t>
            </a:r>
          </a:p>
        </p:txBody>
      </p:sp>
      <p:sp>
        <p:nvSpPr>
          <p:cNvPr id="15" name="Obdélník 14"/>
          <p:cNvSpPr/>
          <p:nvPr/>
        </p:nvSpPr>
        <p:spPr>
          <a:xfrm>
            <a:off x="1045870" y="5758199"/>
            <a:ext cx="1827138" cy="830997"/>
          </a:xfrm>
          <a:prstGeom prst="rect">
            <a:avLst/>
          </a:prstGeom>
        </p:spPr>
        <p:txBody>
          <a:bodyPr wrap="square">
            <a:spAutoFit/>
          </a:bodyPr>
          <a:lstStyle/>
          <a:p>
            <a:pPr algn="ctr"/>
            <a:r>
              <a:rPr lang="cs-CZ" sz="1200" dirty="0"/>
              <a:t>„V tričkách s logem tábora, které jsme si sami vyzdobili, budeme chodit do školy </a:t>
            </a:r>
            <a:r>
              <a:rPr lang="cs-CZ" sz="1200" dirty="0">
                <a:sym typeface="Wingdings"/>
              </a:rPr>
              <a:t></a:t>
            </a:r>
            <a:r>
              <a:rPr lang="cs-CZ" sz="1200" dirty="0"/>
              <a:t>!“  </a:t>
            </a:r>
          </a:p>
        </p:txBody>
      </p:sp>
      <p:sp>
        <p:nvSpPr>
          <p:cNvPr id="16" name="Obdélník 15"/>
          <p:cNvSpPr/>
          <p:nvPr/>
        </p:nvSpPr>
        <p:spPr>
          <a:xfrm>
            <a:off x="833700" y="4298570"/>
            <a:ext cx="1066618" cy="1200329"/>
          </a:xfrm>
          <a:prstGeom prst="rect">
            <a:avLst/>
          </a:prstGeom>
        </p:spPr>
        <p:txBody>
          <a:bodyPr wrap="square">
            <a:spAutoFit/>
          </a:bodyPr>
          <a:lstStyle/>
          <a:p>
            <a:pPr algn="ctr"/>
            <a:r>
              <a:rPr lang="cs-CZ" sz="1200" dirty="0" smtClean="0"/>
              <a:t>                                             „</a:t>
            </a:r>
            <a:r>
              <a:rPr lang="cs-CZ" sz="1200" dirty="0"/>
              <a:t>Nejlepší bylo pozorování hvězd a výroba dalekohledu</a:t>
            </a:r>
            <a:r>
              <a:rPr lang="cs-CZ" sz="1200" dirty="0" smtClean="0"/>
              <a:t>.“</a:t>
            </a:r>
            <a:endParaRPr lang="cs-CZ" sz="1200" dirty="0"/>
          </a:p>
        </p:txBody>
      </p:sp>
      <p:sp>
        <p:nvSpPr>
          <p:cNvPr id="17" name="Obdélník 16"/>
          <p:cNvSpPr/>
          <p:nvPr/>
        </p:nvSpPr>
        <p:spPr>
          <a:xfrm>
            <a:off x="1921471" y="4912253"/>
            <a:ext cx="2968578" cy="646331"/>
          </a:xfrm>
          <a:prstGeom prst="rect">
            <a:avLst/>
          </a:prstGeom>
        </p:spPr>
        <p:txBody>
          <a:bodyPr wrap="square">
            <a:spAutoFit/>
          </a:bodyPr>
          <a:lstStyle/>
          <a:p>
            <a:pPr algn="ctr"/>
            <a:r>
              <a:rPr lang="cs-CZ" sz="1200" dirty="0"/>
              <a:t>„Dceři se tábor velice líbil, přijela velmi nadšená a stále vzpomíná, jak to tam bylo fajn.“ </a:t>
            </a:r>
          </a:p>
        </p:txBody>
      </p:sp>
      <p:sp>
        <p:nvSpPr>
          <p:cNvPr id="18" name="Obdélník 17"/>
          <p:cNvSpPr/>
          <p:nvPr/>
        </p:nvSpPr>
        <p:spPr>
          <a:xfrm>
            <a:off x="4905041" y="4221564"/>
            <a:ext cx="1810555" cy="830997"/>
          </a:xfrm>
          <a:prstGeom prst="rect">
            <a:avLst/>
          </a:prstGeom>
        </p:spPr>
        <p:txBody>
          <a:bodyPr wrap="square">
            <a:spAutoFit/>
          </a:bodyPr>
          <a:lstStyle/>
          <a:p>
            <a:pPr algn="ctr"/>
            <a:r>
              <a:rPr lang="cs-CZ" sz="1200" dirty="0"/>
              <a:t>„Chtěli bychom poděkovat všem vedoucím za perfektní a zajímavý týden.“</a:t>
            </a:r>
          </a:p>
        </p:txBody>
      </p:sp>
      <p:sp>
        <p:nvSpPr>
          <p:cNvPr id="19" name="Obdélník 18"/>
          <p:cNvSpPr/>
          <p:nvPr/>
        </p:nvSpPr>
        <p:spPr>
          <a:xfrm>
            <a:off x="803916" y="7027105"/>
            <a:ext cx="3206642" cy="1200329"/>
          </a:xfrm>
          <a:prstGeom prst="rect">
            <a:avLst/>
          </a:prstGeom>
        </p:spPr>
        <p:txBody>
          <a:bodyPr wrap="square">
            <a:spAutoFit/>
          </a:bodyPr>
          <a:lstStyle/>
          <a:p>
            <a:pPr algn="ctr"/>
            <a:r>
              <a:rPr lang="cs-CZ" sz="1200" dirty="0"/>
              <a:t>„Pro dceru to byl velmi pěkný a přínosný tábor. Hodně se jí líbilo barvení vlny, sledování Saturnu a sestavování dalekohledu. Děkuji za trpělivost a péči. Velmi si vážím a cením všech lidí, kteří jsou tak stateční, že dokáží vyrazit na týden s velkou tlupou cizích dětí.“</a:t>
            </a:r>
          </a:p>
        </p:txBody>
      </p:sp>
      <p:sp>
        <p:nvSpPr>
          <p:cNvPr id="20" name="Obdélník 19"/>
          <p:cNvSpPr/>
          <p:nvPr/>
        </p:nvSpPr>
        <p:spPr>
          <a:xfrm>
            <a:off x="3332904" y="5666174"/>
            <a:ext cx="3018223" cy="830997"/>
          </a:xfrm>
          <a:prstGeom prst="rect">
            <a:avLst/>
          </a:prstGeom>
        </p:spPr>
        <p:txBody>
          <a:bodyPr wrap="square">
            <a:spAutoFit/>
          </a:bodyPr>
          <a:lstStyle/>
          <a:p>
            <a:pPr algn="ctr"/>
            <a:r>
              <a:rPr lang="cs-CZ" sz="1200" dirty="0"/>
              <a:t>„Syn byl doslova nadšený jak z programu, organizace, tak z přístupu vedoucích (už </a:t>
            </a:r>
            <a:r>
              <a:rPr lang="cs-CZ" sz="1200" dirty="0" smtClean="0"/>
              <a:t>mně </a:t>
            </a:r>
            <a:r>
              <a:rPr lang="cs-CZ" sz="1200" dirty="0"/>
              <a:t>a nově také babičce vykládal o všech jednotlivostech hodiny).“</a:t>
            </a:r>
          </a:p>
        </p:txBody>
      </p:sp>
      <p:sp>
        <p:nvSpPr>
          <p:cNvPr id="21" name="Obdélník 20"/>
          <p:cNvSpPr/>
          <p:nvPr/>
        </p:nvSpPr>
        <p:spPr>
          <a:xfrm>
            <a:off x="4842013" y="2005627"/>
            <a:ext cx="1897666" cy="461665"/>
          </a:xfrm>
          <a:prstGeom prst="rect">
            <a:avLst/>
          </a:prstGeom>
        </p:spPr>
        <p:txBody>
          <a:bodyPr wrap="square">
            <a:spAutoFit/>
          </a:bodyPr>
          <a:lstStyle/>
          <a:p>
            <a:pPr algn="ctr"/>
            <a:r>
              <a:rPr lang="cs-CZ" sz="1200" dirty="0"/>
              <a:t>„</a:t>
            </a:r>
            <a:r>
              <a:rPr lang="cs-CZ" sz="1200" dirty="0" smtClean="0"/>
              <a:t>Líbila </a:t>
            </a:r>
            <a:r>
              <a:rPr lang="cs-CZ" sz="1200" dirty="0"/>
              <a:t>se mi spousta informací o dinosaurech.“</a:t>
            </a:r>
          </a:p>
        </p:txBody>
      </p:sp>
      <p:sp>
        <p:nvSpPr>
          <p:cNvPr id="22" name="Bublinový popisek ve tvaru obláčku 21"/>
          <p:cNvSpPr/>
          <p:nvPr/>
        </p:nvSpPr>
        <p:spPr>
          <a:xfrm rot="551592">
            <a:off x="943875" y="1885645"/>
            <a:ext cx="4155344" cy="2857826"/>
          </a:xfrm>
          <a:prstGeom prst="cloudCallout">
            <a:avLst>
              <a:gd name="adj1" fmla="val -17249"/>
              <a:gd name="adj2" fmla="val 5663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Bublinový popisek ve tvaru obláčku 23"/>
          <p:cNvSpPr/>
          <p:nvPr/>
        </p:nvSpPr>
        <p:spPr>
          <a:xfrm rot="20993509" flipH="1">
            <a:off x="4859713" y="4119041"/>
            <a:ext cx="1884960" cy="1118323"/>
          </a:xfrm>
          <a:prstGeom prst="cloudCallout">
            <a:avLst>
              <a:gd name="adj1" fmla="val -35509"/>
              <a:gd name="adj2" fmla="val 6178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Bublinový popisek ve tvaru obláčku 24"/>
          <p:cNvSpPr/>
          <p:nvPr/>
        </p:nvSpPr>
        <p:spPr>
          <a:xfrm rot="20929997" flipH="1">
            <a:off x="976223" y="5547552"/>
            <a:ext cx="1962540" cy="1290431"/>
          </a:xfrm>
          <a:prstGeom prst="cloudCallo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Bublinový popisek ve tvaru obláčku 25"/>
          <p:cNvSpPr/>
          <p:nvPr/>
        </p:nvSpPr>
        <p:spPr>
          <a:xfrm rot="21342986" flipH="1">
            <a:off x="3232510" y="5414427"/>
            <a:ext cx="3219007" cy="1290881"/>
          </a:xfrm>
          <a:prstGeom prst="cloudCallout">
            <a:avLst>
              <a:gd name="adj1" fmla="val -25536"/>
              <a:gd name="adj2" fmla="val 5811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p:cNvSpPr/>
          <p:nvPr/>
        </p:nvSpPr>
        <p:spPr>
          <a:xfrm>
            <a:off x="4140849" y="7079602"/>
            <a:ext cx="2619353" cy="830997"/>
          </a:xfrm>
          <a:prstGeom prst="rect">
            <a:avLst/>
          </a:prstGeom>
        </p:spPr>
        <p:txBody>
          <a:bodyPr wrap="square">
            <a:spAutoFit/>
          </a:bodyPr>
          <a:lstStyle/>
          <a:p>
            <a:pPr algn="ctr"/>
            <a:r>
              <a:rPr lang="cs-CZ" sz="1200" dirty="0"/>
              <a:t>„Ráda bych poděkovala všem organizátorům Badatelského tábora. Byl to synův první tábor a podle jeho vyprávění se mu tam líbilo.“</a:t>
            </a:r>
            <a:endParaRPr lang="cs-CZ" sz="1200" dirty="0"/>
          </a:p>
        </p:txBody>
      </p:sp>
      <p:sp>
        <p:nvSpPr>
          <p:cNvPr id="28" name="Bublinový popisek ve tvaru obláčku 27"/>
          <p:cNvSpPr/>
          <p:nvPr/>
        </p:nvSpPr>
        <p:spPr>
          <a:xfrm rot="318011">
            <a:off x="4053155" y="6885275"/>
            <a:ext cx="2727375" cy="1281241"/>
          </a:xfrm>
          <a:prstGeom prst="cloudCallout">
            <a:avLst>
              <a:gd name="adj1" fmla="val -42665"/>
              <a:gd name="adj2" fmla="val 4981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Bublinový popisek ve tvaru obláčku 28"/>
          <p:cNvSpPr/>
          <p:nvPr/>
        </p:nvSpPr>
        <p:spPr>
          <a:xfrm rot="318011">
            <a:off x="4756403" y="1878269"/>
            <a:ext cx="1971936" cy="781132"/>
          </a:xfrm>
          <a:prstGeom prst="cloudCallout">
            <a:avLst>
              <a:gd name="adj1" fmla="val -23154"/>
              <a:gd name="adj2" fmla="val 7755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743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85973" y="983244"/>
            <a:ext cx="5581688" cy="8139901"/>
          </a:xfrm>
          <a:solidFill>
            <a:schemeClr val="bg1"/>
          </a:solidFill>
        </p:spPr>
        <p:txBody>
          <a:bodyPr>
            <a:normAutofit lnSpcReduction="10000"/>
          </a:bodyPr>
          <a:lstStyle/>
          <a:p>
            <a:pPr marL="0" indent="0" algn="just">
              <a:buNone/>
            </a:pPr>
            <a:r>
              <a:rPr lang="cs-CZ" sz="2400" b="1" dirty="0">
                <a:solidFill>
                  <a:schemeClr val="bg1">
                    <a:lumMod val="50000"/>
                  </a:schemeClr>
                </a:solidFill>
              </a:rPr>
              <a:t>AKTIVITA č. </a:t>
            </a:r>
            <a:r>
              <a:rPr lang="cs-CZ" sz="2400" b="1" dirty="0" smtClean="0">
                <a:solidFill>
                  <a:schemeClr val="bg1">
                    <a:lumMod val="50000"/>
                  </a:schemeClr>
                </a:solidFill>
              </a:rPr>
              <a:t>1</a:t>
            </a:r>
          </a:p>
          <a:p>
            <a:pPr marL="0" indent="0" algn="just">
              <a:buNone/>
            </a:pPr>
            <a:endParaRPr lang="cs-CZ" sz="800" b="1" dirty="0">
              <a:solidFill>
                <a:schemeClr val="bg1">
                  <a:lumMod val="50000"/>
                </a:schemeClr>
              </a:solidFill>
            </a:endParaRPr>
          </a:p>
          <a:p>
            <a:pPr marL="0" indent="0" algn="just">
              <a:buNone/>
            </a:pPr>
            <a:r>
              <a:rPr lang="cs-CZ" sz="1400" dirty="0"/>
              <a:t>V rámci klíčové aktivity č. 1 proběhl ve dnech </a:t>
            </a:r>
            <a:r>
              <a:rPr lang="cs-CZ" sz="1400" b="1" dirty="0"/>
              <a:t>27. a 28. 8. 2014 </a:t>
            </a:r>
            <a:r>
              <a:rPr lang="cs-CZ" sz="1400" dirty="0"/>
              <a:t>výukový pobyt pro učitele středních a základních škol v penzionu Slovácký dvůr </a:t>
            </a:r>
            <a:r>
              <a:rPr lang="cs-CZ" sz="1400" dirty="0" smtClean="0"/>
              <a:t>v </a:t>
            </a:r>
            <a:r>
              <a:rPr lang="cs-CZ" sz="1400" dirty="0" smtClean="0"/>
              <a:t>Ostrožské Nové </a:t>
            </a:r>
            <a:r>
              <a:rPr lang="cs-CZ" sz="1400" dirty="0"/>
              <a:t>Vsi. Byly pro ně připraveny workshopy s názvem „Příprava pokročilých médií vhodných propagaci a </a:t>
            </a:r>
            <a:r>
              <a:rPr lang="cs-CZ" sz="1400" dirty="0" smtClean="0"/>
              <a:t>popularizaci </a:t>
            </a:r>
            <a:r>
              <a:rPr lang="cs-CZ" sz="1400" dirty="0"/>
              <a:t>vědy a výzkumu“, „Inovovaná didaktická příprava učitele“ a „Marketing popularizace vědy</a:t>
            </a:r>
            <a:r>
              <a:rPr lang="cs-CZ" sz="1400" dirty="0" smtClean="0"/>
              <a:t>“.</a:t>
            </a:r>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a:p>
          <a:p>
            <a:pPr marL="0" indent="0" algn="just">
              <a:buNone/>
            </a:pPr>
            <a:endParaRPr lang="cs-CZ" sz="1400" dirty="0" smtClean="0"/>
          </a:p>
          <a:p>
            <a:pPr marL="0" indent="0" algn="just">
              <a:buNone/>
            </a:pPr>
            <a:endParaRPr lang="cs-CZ" sz="1400" dirty="0" smtClean="0"/>
          </a:p>
          <a:p>
            <a:pPr marL="0" indent="0" algn="just">
              <a:buNone/>
            </a:pPr>
            <a:r>
              <a:rPr lang="cs-CZ" sz="1400" dirty="0" smtClean="0"/>
              <a:t>Dne </a:t>
            </a:r>
            <a:r>
              <a:rPr lang="cs-CZ" sz="1400" b="1" dirty="0" smtClean="0"/>
              <a:t>25</a:t>
            </a:r>
            <a:r>
              <a:rPr lang="cs-CZ" sz="1400" b="1" dirty="0"/>
              <a:t>. </a:t>
            </a:r>
            <a:r>
              <a:rPr lang="cs-CZ" sz="1400" b="1" dirty="0" smtClean="0"/>
              <a:t>9. </a:t>
            </a:r>
            <a:r>
              <a:rPr lang="cs-CZ" sz="1400" b="1" dirty="0"/>
              <a:t>2014</a:t>
            </a:r>
            <a:r>
              <a:rPr lang="cs-CZ" sz="1400" dirty="0"/>
              <a:t> se uskutečnil na ZŠ Malenovice, třída Svobody 868, workshop „Příprava pokročilých médií vhodných k propagaci vědy a výzkumu“, který zaznamenal mnoho kladných ohlasů od účastníků</a:t>
            </a:r>
            <a:r>
              <a:rPr lang="cs-CZ" sz="1400" dirty="0" smtClean="0"/>
              <a:t>.</a:t>
            </a:r>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smtClean="0"/>
          </a:p>
          <a:p>
            <a:pPr marL="0" indent="0" algn="just">
              <a:buNone/>
            </a:pPr>
            <a:r>
              <a:rPr lang="cs-CZ" sz="1400" dirty="0" smtClean="0"/>
              <a:t>Během </a:t>
            </a:r>
            <a:r>
              <a:rPr lang="cs-CZ" sz="1400" dirty="0"/>
              <a:t>podzimu </a:t>
            </a:r>
            <a:r>
              <a:rPr lang="cs-CZ" sz="1400" b="1" dirty="0"/>
              <a:t>budou realizovány workshopy </a:t>
            </a:r>
            <a:r>
              <a:rPr lang="cs-CZ" sz="1400" dirty="0"/>
              <a:t>pro studenty Fakulty technologické UTB ve Zlíně v rámci pobytové akce v Luhačovicích</a:t>
            </a:r>
            <a:r>
              <a:rPr lang="cs-CZ" sz="1400" dirty="0" smtClean="0"/>
              <a:t>.</a:t>
            </a:r>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|3</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2" name="Obdélník 1"/>
          <p:cNvSpPr/>
          <p:nvPr/>
        </p:nvSpPr>
        <p:spPr>
          <a:xfrm rot="16200000">
            <a:off x="-3212738" y="4468414"/>
            <a:ext cx="7441140" cy="1015663"/>
          </a:xfrm>
          <a:prstGeom prst="rect">
            <a:avLst/>
          </a:prstGeom>
        </p:spPr>
        <p:txBody>
          <a:bodyPr wrap="none">
            <a:spAutoFit/>
          </a:bodyPr>
          <a:lstStyle/>
          <a:p>
            <a:r>
              <a:rPr lang="cs-CZ" sz="6000" b="1" dirty="0">
                <a:solidFill>
                  <a:schemeClr val="bg1">
                    <a:lumMod val="95000"/>
                  </a:schemeClr>
                </a:solidFill>
              </a:rPr>
              <a:t>PRVNÍ </a:t>
            </a:r>
            <a:r>
              <a:rPr lang="cs-CZ" sz="6000" b="1" dirty="0" smtClean="0">
                <a:solidFill>
                  <a:schemeClr val="bg1">
                    <a:lumMod val="95000"/>
                  </a:schemeClr>
                </a:solidFill>
              </a:rPr>
              <a:t>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pic>
        <p:nvPicPr>
          <p:cNvPr id="18" name="Obráze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940" y="14331899"/>
            <a:ext cx="15551423" cy="10172360"/>
          </a:xfrm>
          <a:prstGeom prst="rect">
            <a:avLst/>
          </a:prstGeom>
        </p:spPr>
      </p:pic>
      <p:pic>
        <p:nvPicPr>
          <p:cNvPr id="1026" name="Picture 2" descr="C:\Users\Jitka Jakešová\Desktop\downloads\foto-workshop pedagogové zš a sš, základní škola Zlín - Malenovice\P101000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539" y="5868144"/>
            <a:ext cx="2575322" cy="1931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Jitka Jakešová\Desktop\downloads\foto-workshop pedagogové zš a sš, základní škola Zlín - Malenovice\P10100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7835" y="5868144"/>
            <a:ext cx="2575323" cy="1931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539" y="2711922"/>
            <a:ext cx="2577600" cy="1933200"/>
          </a:xfrm>
          <a:prstGeom prst="rect">
            <a:avLst/>
          </a:prstGeom>
          <a:ln>
            <a:noFill/>
          </a:ln>
          <a:effectLst>
            <a:outerShdw blurRad="292100" dist="139700" dir="2700000" algn="tl" rotWithShape="0">
              <a:srgbClr val="333333">
                <a:alpha val="65000"/>
              </a:srgbClr>
            </a:outerShdw>
          </a:effectLst>
        </p:spPr>
      </p:pic>
      <p:pic>
        <p:nvPicPr>
          <p:cNvPr id="12" name="Obráze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7836" y="2711922"/>
            <a:ext cx="2577600" cy="193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312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54050" y="1022961"/>
            <a:ext cx="5581688" cy="8011817"/>
          </a:xfrm>
          <a:solidFill>
            <a:schemeClr val="bg1"/>
          </a:solidFill>
        </p:spPr>
        <p:txBody>
          <a:bodyPr>
            <a:normAutofit/>
          </a:bodyPr>
          <a:lstStyle/>
          <a:p>
            <a:pPr marL="0" indent="0" algn="just">
              <a:buNone/>
            </a:pPr>
            <a:r>
              <a:rPr lang="cs-CZ" sz="2400" b="1" dirty="0">
                <a:solidFill>
                  <a:schemeClr val="bg1">
                    <a:lumMod val="50000"/>
                  </a:schemeClr>
                </a:solidFill>
              </a:rPr>
              <a:t>AKTIVITA č. </a:t>
            </a:r>
            <a:r>
              <a:rPr lang="cs-CZ" sz="2400" b="1" dirty="0" smtClean="0">
                <a:solidFill>
                  <a:schemeClr val="bg1">
                    <a:lumMod val="50000"/>
                  </a:schemeClr>
                </a:solidFill>
              </a:rPr>
              <a:t>2</a:t>
            </a:r>
          </a:p>
          <a:p>
            <a:pPr marL="0" indent="0" algn="just">
              <a:buNone/>
            </a:pPr>
            <a:endParaRPr lang="cs-CZ" sz="800" b="1" dirty="0">
              <a:solidFill>
                <a:schemeClr val="bg1">
                  <a:lumMod val="50000"/>
                </a:schemeClr>
              </a:solidFill>
            </a:endParaRPr>
          </a:p>
          <a:p>
            <a:pPr marL="0" indent="0" algn="just">
              <a:buNone/>
            </a:pPr>
            <a:r>
              <a:rPr lang="cs-CZ" sz="1400" dirty="0"/>
              <a:t>Jedním z výstupů projektu budou </a:t>
            </a:r>
            <a:r>
              <a:rPr lang="cs-CZ" sz="1400" b="1" dirty="0"/>
              <a:t>tištěné publikace a metodické příručky </a:t>
            </a:r>
            <a:r>
              <a:rPr lang="cs-CZ" sz="1400" dirty="0"/>
              <a:t>zaměřené na inovaci strategií ve výuce přírodovědných a technických předmětů pro základní a střední školy ve Zlínském kraji s cílem jejich popularizace. Koncepce materiálů, které budou ve výsledku bezplatně k dispozici pro školy primárního a sekundárního vzdělávání, je postavená na tématech, která jsou zpracována jako divergentní otázky. </a:t>
            </a:r>
            <a:endParaRPr lang="cs-CZ" sz="1400" dirty="0" smtClean="0"/>
          </a:p>
          <a:p>
            <a:pPr marL="0" indent="0" algn="just">
              <a:buNone/>
            </a:pPr>
            <a:r>
              <a:rPr lang="cs-CZ" sz="1400" dirty="0" smtClean="0"/>
              <a:t>Všechny </a:t>
            </a:r>
            <a:r>
              <a:rPr lang="cs-CZ" sz="1400" dirty="0"/>
              <a:t>začínají motivačně slovem „proč</a:t>
            </a:r>
            <a:r>
              <a:rPr lang="cs-CZ" sz="1400" dirty="0" smtClean="0"/>
              <a:t>?“. </a:t>
            </a:r>
            <a:r>
              <a:rPr lang="cs-CZ" sz="1400" dirty="0"/>
              <a:t>Autoři jednotlivých didaktických materiálů vytvořili sadu 60 témat (skrze otázky), která byla podrobena analýze i ze strany učitelů základních a středních škol, kteří se zúčastňují projektu jako konzultanti. </a:t>
            </a:r>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|4</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2" name="Obdélník 1"/>
          <p:cNvSpPr/>
          <p:nvPr/>
        </p:nvSpPr>
        <p:spPr>
          <a:xfrm rot="16200000">
            <a:off x="-3212738" y="4468414"/>
            <a:ext cx="7441140" cy="1015663"/>
          </a:xfrm>
          <a:prstGeom prst="rect">
            <a:avLst/>
          </a:prstGeom>
        </p:spPr>
        <p:txBody>
          <a:bodyPr wrap="none">
            <a:spAutoFit/>
          </a:bodyPr>
          <a:lstStyle/>
          <a:p>
            <a:r>
              <a:rPr lang="cs-CZ" sz="6000" b="1" dirty="0">
                <a:solidFill>
                  <a:schemeClr val="bg1">
                    <a:lumMod val="95000"/>
                  </a:schemeClr>
                </a:solidFill>
              </a:rPr>
              <a:t>PRVNÍ </a:t>
            </a:r>
            <a:r>
              <a:rPr lang="cs-CZ" sz="6000" b="1" dirty="0" smtClean="0">
                <a:solidFill>
                  <a:schemeClr val="bg1">
                    <a:lumMod val="95000"/>
                  </a:schemeClr>
                </a:solidFill>
              </a:rPr>
              <a:t>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pic>
        <p:nvPicPr>
          <p:cNvPr id="17" name="Obráze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73" y="3905637"/>
            <a:ext cx="3742899" cy="2448272"/>
          </a:xfrm>
          <a:prstGeom prst="rect">
            <a:avLst/>
          </a:prstGeom>
        </p:spPr>
      </p:pic>
      <p:pic>
        <p:nvPicPr>
          <p:cNvPr id="22" name="Obráze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554" y="6444208"/>
            <a:ext cx="3210191" cy="2088232"/>
          </a:xfrm>
          <a:prstGeom prst="rect">
            <a:avLst/>
          </a:prstGeom>
        </p:spPr>
      </p:pic>
      <p:sp>
        <p:nvSpPr>
          <p:cNvPr id="12" name="Obdélník 11"/>
          <p:cNvSpPr/>
          <p:nvPr/>
        </p:nvSpPr>
        <p:spPr>
          <a:xfrm>
            <a:off x="4792172" y="3905637"/>
            <a:ext cx="1697640" cy="3000821"/>
          </a:xfrm>
          <a:prstGeom prst="rect">
            <a:avLst/>
          </a:prstGeom>
          <a:gradFill>
            <a:gsLst>
              <a:gs pos="99000">
                <a:schemeClr val="bg1">
                  <a:lumMod val="85000"/>
                </a:schemeClr>
              </a:gs>
              <a:gs pos="87000">
                <a:srgbClr val="E8E9EB"/>
              </a:gs>
              <a:gs pos="58000">
                <a:schemeClr val="bg1"/>
              </a:gs>
            </a:gsLst>
            <a:lin ang="0" scaled="1"/>
          </a:gradFill>
        </p:spPr>
        <p:txBody>
          <a:bodyPr wrap="square">
            <a:spAutoFit/>
          </a:bodyPr>
          <a:lstStyle/>
          <a:p>
            <a:pPr algn="r"/>
            <a:endParaRPr lang="cs-CZ" sz="1350" i="1" dirty="0" smtClean="0"/>
          </a:p>
          <a:p>
            <a:pPr algn="r"/>
            <a:r>
              <a:rPr lang="cs-CZ" sz="1350" dirty="0" smtClean="0"/>
              <a:t>Dalším </a:t>
            </a:r>
            <a:r>
              <a:rPr lang="cs-CZ" sz="1350" dirty="0"/>
              <a:t>výstupem budou </a:t>
            </a:r>
            <a:r>
              <a:rPr lang="cs-CZ" sz="1350" b="1" dirty="0"/>
              <a:t>multimediální didaktické materiály v podobě comicsů, leporela a fotografické knihy </a:t>
            </a:r>
            <a:r>
              <a:rPr lang="cs-CZ" sz="1350" dirty="0"/>
              <a:t>určené také pro žáky </a:t>
            </a:r>
            <a:r>
              <a:rPr lang="cs-CZ" sz="1350" dirty="0" smtClean="0"/>
              <a:t>základních a středních škol.</a:t>
            </a:r>
          </a:p>
          <a:p>
            <a:pPr algn="r"/>
            <a:endParaRPr lang="cs-CZ" sz="1350" dirty="0" smtClean="0"/>
          </a:p>
          <a:p>
            <a:pPr algn="r"/>
            <a:endParaRPr lang="cs-CZ" sz="1350" dirty="0"/>
          </a:p>
          <a:p>
            <a:pPr algn="r"/>
            <a:endParaRPr lang="cs-CZ" sz="1350" dirty="0"/>
          </a:p>
          <a:p>
            <a:pPr algn="r"/>
            <a:endParaRPr lang="cs-CZ" sz="1350" dirty="0"/>
          </a:p>
        </p:txBody>
      </p:sp>
      <p:pic>
        <p:nvPicPr>
          <p:cNvPr id="23" name="Obrázek 22"/>
          <p:cNvPicPr>
            <a:picLocks noChangeAspect="1"/>
          </p:cNvPicPr>
          <p:nvPr/>
        </p:nvPicPr>
        <p:blipFill rotWithShape="1">
          <a:blip r:embed="rId6" cstate="print">
            <a:extLst>
              <a:ext uri="{28A0092B-C50C-407E-A947-70E740481C1C}">
                <a14:useLocalDpi xmlns:a14="http://schemas.microsoft.com/office/drawing/2010/main" val="0"/>
              </a:ext>
            </a:extLst>
          </a:blip>
          <a:srcRect r="4106"/>
          <a:stretch/>
        </p:blipFill>
        <p:spPr>
          <a:xfrm>
            <a:off x="3722791" y="6353909"/>
            <a:ext cx="2802553" cy="1966974"/>
          </a:xfrm>
          <a:prstGeom prst="rect">
            <a:avLst/>
          </a:prstGeom>
        </p:spPr>
      </p:pic>
    </p:spTree>
    <p:extLst>
      <p:ext uri="{BB962C8B-B14F-4D97-AF65-F5344CB8AC3E}">
        <p14:creationId xmlns:p14="http://schemas.microsoft.com/office/powerpoint/2010/main" val="47312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57869" y="1073408"/>
            <a:ext cx="5581688" cy="8011817"/>
          </a:xfrm>
          <a:solidFill>
            <a:schemeClr val="bg1"/>
          </a:solidFill>
        </p:spPr>
        <p:txBody>
          <a:bodyPr>
            <a:normAutofit/>
          </a:bodyPr>
          <a:lstStyle/>
          <a:p>
            <a:pPr marL="0" indent="0" algn="just">
              <a:buNone/>
            </a:pPr>
            <a:endParaRPr lang="cs-CZ" sz="1400" i="1"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|5</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2" name="Obdélník 1"/>
          <p:cNvSpPr/>
          <p:nvPr/>
        </p:nvSpPr>
        <p:spPr>
          <a:xfrm rot="16200000">
            <a:off x="-3212738" y="4468414"/>
            <a:ext cx="7441140" cy="1015663"/>
          </a:xfrm>
          <a:prstGeom prst="rect">
            <a:avLst/>
          </a:prstGeom>
        </p:spPr>
        <p:txBody>
          <a:bodyPr wrap="none">
            <a:spAutoFit/>
          </a:bodyPr>
          <a:lstStyle/>
          <a:p>
            <a:r>
              <a:rPr lang="cs-CZ" sz="6000" b="1" dirty="0">
                <a:solidFill>
                  <a:schemeClr val="bg1">
                    <a:lumMod val="95000"/>
                  </a:schemeClr>
                </a:solidFill>
              </a:rPr>
              <a:t>PRVNÍ </a:t>
            </a:r>
            <a:r>
              <a:rPr lang="cs-CZ" sz="6000" b="1" dirty="0" smtClean="0">
                <a:solidFill>
                  <a:schemeClr val="bg1">
                    <a:lumMod val="95000"/>
                  </a:schemeClr>
                </a:solidFill>
              </a:rPr>
              <a:t>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grpSp>
        <p:nvGrpSpPr>
          <p:cNvPr id="14" name="Skupina 13"/>
          <p:cNvGrpSpPr/>
          <p:nvPr/>
        </p:nvGrpSpPr>
        <p:grpSpPr>
          <a:xfrm>
            <a:off x="1045808" y="2062583"/>
            <a:ext cx="5463604" cy="6480720"/>
            <a:chOff x="989733" y="1475656"/>
            <a:chExt cx="5463604" cy="6354783"/>
          </a:xfrm>
        </p:grpSpPr>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733" y="1475656"/>
              <a:ext cx="5463604" cy="3175909"/>
            </a:xfrm>
            <a:prstGeom prst="rect">
              <a:avLst/>
            </a:prstGeom>
          </p:spPr>
        </p:pic>
        <p:pic>
          <p:nvPicPr>
            <p:cNvPr id="13" name="Obrázek 12"/>
            <p:cNvPicPr>
              <a:picLocks noChangeAspect="1"/>
            </p:cNvPicPr>
            <p:nvPr/>
          </p:nvPicPr>
          <p:blipFill rotWithShape="1">
            <a:blip r:embed="rId5">
              <a:extLst>
                <a:ext uri="{28A0092B-C50C-407E-A947-70E740481C1C}">
                  <a14:useLocalDpi xmlns:a14="http://schemas.microsoft.com/office/drawing/2010/main" val="0"/>
                </a:ext>
              </a:extLst>
            </a:blip>
            <a:srcRect l="1461" r="302"/>
            <a:stretch/>
          </p:blipFill>
          <p:spPr>
            <a:xfrm>
              <a:off x="989734" y="4572000"/>
              <a:ext cx="5463603" cy="3258439"/>
            </a:xfrm>
            <a:prstGeom prst="rect">
              <a:avLst/>
            </a:prstGeom>
          </p:spPr>
        </p:pic>
      </p:grpSp>
      <p:sp>
        <p:nvSpPr>
          <p:cNvPr id="16" name="Obdélník 15"/>
          <p:cNvSpPr/>
          <p:nvPr/>
        </p:nvSpPr>
        <p:spPr>
          <a:xfrm>
            <a:off x="1061612" y="1403648"/>
            <a:ext cx="5461177" cy="523220"/>
          </a:xfrm>
          <a:prstGeom prst="rect">
            <a:avLst/>
          </a:prstGeom>
          <a:gradFill>
            <a:gsLst>
              <a:gs pos="0">
                <a:schemeClr val="accent3">
                  <a:lumMod val="20000"/>
                  <a:lumOff val="80000"/>
                </a:schemeClr>
              </a:gs>
              <a:gs pos="100000">
                <a:schemeClr val="bg1"/>
              </a:gs>
            </a:gsLst>
            <a:lin ang="5400000" scaled="1"/>
          </a:gradFill>
        </p:spPr>
        <p:txBody>
          <a:bodyPr wrap="square">
            <a:spAutoFit/>
          </a:bodyPr>
          <a:lstStyle/>
          <a:p>
            <a:r>
              <a:rPr lang="cs-CZ" sz="1400" i="1" dirty="0"/>
              <a:t>Jedním z výstupů </a:t>
            </a:r>
            <a:r>
              <a:rPr lang="cs-CZ" sz="1400" i="1" dirty="0" smtClean="0"/>
              <a:t>projektu klíčové aktivity č. 2 </a:t>
            </a:r>
            <a:r>
              <a:rPr lang="cs-CZ" sz="1400" i="1" dirty="0"/>
              <a:t>jsou animované filmy pro děti a mládež Zlínského kraje</a:t>
            </a:r>
            <a:r>
              <a:rPr lang="cs-CZ" sz="1400" i="1" dirty="0" smtClean="0"/>
              <a:t>. Zde </a:t>
            </a:r>
            <a:r>
              <a:rPr lang="cs-CZ" sz="1400" i="1" dirty="0"/>
              <a:t>je malá </a:t>
            </a:r>
            <a:r>
              <a:rPr lang="cs-CZ" sz="1400" i="1" dirty="0" smtClean="0"/>
              <a:t>ochutnávka:</a:t>
            </a:r>
            <a:endParaRPr lang="cs-CZ" sz="1400" i="1" dirty="0"/>
          </a:p>
        </p:txBody>
      </p:sp>
    </p:spTree>
    <p:extLst>
      <p:ext uri="{BB962C8B-B14F-4D97-AF65-F5344CB8AC3E}">
        <p14:creationId xmlns:p14="http://schemas.microsoft.com/office/powerpoint/2010/main" val="232008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15664" y="1087789"/>
            <a:ext cx="5581688" cy="7948707"/>
          </a:xfrm>
          <a:solidFill>
            <a:schemeClr val="bg1"/>
          </a:solidFill>
        </p:spPr>
        <p:txBody>
          <a:bodyPr>
            <a:normAutofit/>
          </a:bodyPr>
          <a:lstStyle/>
          <a:p>
            <a:pPr marL="0" indent="0" algn="just">
              <a:buNone/>
            </a:pPr>
            <a:r>
              <a:rPr lang="cs-CZ" sz="2400" b="1" dirty="0" smtClean="0">
                <a:solidFill>
                  <a:schemeClr val="bg1">
                    <a:lumMod val="50000"/>
                  </a:schemeClr>
                </a:solidFill>
              </a:rPr>
              <a:t>AKTIVITA č. 3</a:t>
            </a:r>
          </a:p>
          <a:p>
            <a:pPr marL="0" indent="0" algn="just">
              <a:buNone/>
            </a:pPr>
            <a:endParaRPr lang="cs-CZ" sz="800" dirty="0" smtClean="0"/>
          </a:p>
          <a:p>
            <a:pPr marL="0" indent="0" algn="just">
              <a:buNone/>
            </a:pPr>
            <a:r>
              <a:rPr lang="cs-CZ" sz="1400" dirty="0" smtClean="0"/>
              <a:t>Za </a:t>
            </a:r>
            <a:r>
              <a:rPr lang="cs-CZ" sz="1400" dirty="0"/>
              <a:t>uplynulé období byly zřízeny základy infrastruktury pro konzultační a poradenskou činnost. V prostorách budovy U10 FHS UTB ve Zlíně, nám. T. G. Masaryka 1279, 760 01 Zlín byla založena Technická a přírodovědná laboratoř pro děti a mládež Zlínského kraje, která nabízí své služby každou středu </a:t>
            </a:r>
            <a:r>
              <a:rPr lang="cs-CZ" sz="1400" dirty="0" smtClean="0"/>
              <a:t>odpoledne. </a:t>
            </a:r>
          </a:p>
          <a:p>
            <a:pPr marL="0" indent="0" algn="just">
              <a:buNone/>
            </a:pPr>
            <a:r>
              <a:rPr lang="cs-CZ" sz="1400" dirty="0" smtClean="0"/>
              <a:t>Laboratoř </a:t>
            </a:r>
            <a:r>
              <a:rPr lang="cs-CZ" sz="1400" dirty="0"/>
              <a:t>provádí pravidelnou poradenskou a konzultační činnost pro všechny zájemce o popularizaci vědy a výzkumu. </a:t>
            </a:r>
            <a:endParaRPr lang="cs-CZ" sz="1400" dirty="0" smtClean="0"/>
          </a:p>
          <a:p>
            <a:r>
              <a:rPr lang="cs-CZ" sz="1400" dirty="0"/>
              <a:t>Pokračuje poradenská činnost v rámci Laboratoře.</a:t>
            </a:r>
          </a:p>
          <a:p>
            <a:r>
              <a:rPr lang="cs-CZ" sz="1400" dirty="0"/>
              <a:t>Zjišťování bariér a jejich řešení v popularizaci </a:t>
            </a:r>
            <a:r>
              <a:rPr lang="cs-CZ" sz="1400" dirty="0" err="1"/>
              <a:t>VaV</a:t>
            </a:r>
            <a:r>
              <a:rPr lang="cs-CZ" sz="1400" dirty="0"/>
              <a:t> na ZŠ a SŠ ve spolupráci s VŠ</a:t>
            </a:r>
            <a:r>
              <a:rPr lang="cs-CZ" sz="1400" dirty="0" smtClean="0"/>
              <a:t>.</a:t>
            </a:r>
          </a:p>
          <a:p>
            <a:pPr marL="0" indent="0">
              <a:buNone/>
            </a:pPr>
            <a:endParaRPr lang="cs-CZ" sz="800" dirty="0"/>
          </a:p>
          <a:p>
            <a:pPr marL="0" indent="0" algn="just">
              <a:buNone/>
            </a:pPr>
            <a:r>
              <a:rPr lang="cs-CZ" sz="1400" dirty="0" smtClean="0"/>
              <a:t>Na </a:t>
            </a:r>
            <a:r>
              <a:rPr lang="cs-CZ" sz="1400" dirty="0" err="1" smtClean="0"/>
              <a:t>Facebookovém</a:t>
            </a:r>
            <a:r>
              <a:rPr lang="cs-CZ" sz="1400" dirty="0" smtClean="0"/>
              <a:t>, </a:t>
            </a:r>
            <a:r>
              <a:rPr lang="cs-CZ" sz="1400" dirty="0" err="1" smtClean="0"/>
              <a:t>Twitterovém</a:t>
            </a:r>
            <a:r>
              <a:rPr lang="cs-CZ" sz="1400" dirty="0" smtClean="0"/>
              <a:t> a Google+ profilu  </a:t>
            </a:r>
            <a:r>
              <a:rPr lang="cs-CZ" sz="1400" dirty="0"/>
              <a:t>jsou pravidelně aktualizovány informace týkající se dění v rámci projektu, stejně jako </a:t>
            </a:r>
            <a:r>
              <a:rPr lang="cs-CZ" sz="1400" dirty="0" smtClean="0"/>
              <a:t>problematiky </a:t>
            </a:r>
            <a:r>
              <a:rPr lang="cs-CZ" sz="1400" dirty="0"/>
              <a:t>popularizace přírodních a technických věd. </a:t>
            </a:r>
            <a:endParaRPr lang="cs-CZ" sz="1400" dirty="0" smtClean="0"/>
          </a:p>
          <a:p>
            <a:pPr marL="0" indent="0" algn="just">
              <a:buNone/>
            </a:pPr>
            <a:endParaRPr lang="cs-CZ" sz="10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smtClean="0"/>
          </a:p>
          <a:p>
            <a:pPr marL="0" indent="0" algn="just">
              <a:buNone/>
            </a:pPr>
            <a:endParaRPr lang="cs-CZ" sz="1400" dirty="0"/>
          </a:p>
          <a:p>
            <a:pPr marL="0" indent="0" algn="just">
              <a:buNone/>
            </a:pPr>
            <a:r>
              <a:rPr lang="cs-CZ" sz="1400" dirty="0" smtClean="0"/>
              <a:t>Pro </a:t>
            </a:r>
            <a:r>
              <a:rPr lang="cs-CZ" sz="1400" dirty="0"/>
              <a:t>konzultační činnost začala laboratoř rovněž zřizovat </a:t>
            </a:r>
            <a:r>
              <a:rPr lang="cs-CZ" sz="1400" b="1" dirty="0"/>
              <a:t>knihovní fond </a:t>
            </a:r>
            <a:r>
              <a:rPr lang="cs-CZ" sz="1400" dirty="0"/>
              <a:t>zaměřený na specializovanou literaturu z oblasti popularizace vědy a výzkumu. Do činnosti klíčové aktivity č. 3 se zapojili zástupci ze spolupracujících ZŠ a SŠ, kteří se podílejí na rozvoji koncepce spolupráce pro identifikaci problémů při popularizaci technických a přírodovědných oborů na ZŠ a SŠ a jejich následného řešení ve spolupráci s VŠ tak, aby do konce řešení projektu vznikl plán dlouhodobé spolupráce mezi ZŠ, SŠ a </a:t>
            </a:r>
            <a:r>
              <a:rPr lang="cs-CZ" sz="1400" dirty="0" smtClean="0"/>
              <a:t>VŠ.</a:t>
            </a:r>
            <a:endParaRPr lang="cs-CZ" sz="14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|6</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2" name="Obdélník 1"/>
          <p:cNvSpPr/>
          <p:nvPr/>
        </p:nvSpPr>
        <p:spPr>
          <a:xfrm rot="16200000">
            <a:off x="-3212738" y="4468414"/>
            <a:ext cx="7441140" cy="1015663"/>
          </a:xfrm>
          <a:prstGeom prst="rect">
            <a:avLst/>
          </a:prstGeom>
        </p:spPr>
        <p:txBody>
          <a:bodyPr wrap="none">
            <a:spAutoFit/>
          </a:bodyPr>
          <a:lstStyle/>
          <a:p>
            <a:r>
              <a:rPr lang="cs-CZ" sz="6000" b="1" dirty="0">
                <a:solidFill>
                  <a:schemeClr val="bg1">
                    <a:lumMod val="95000"/>
                  </a:schemeClr>
                </a:solidFill>
              </a:rPr>
              <a:t>PRVNÍ </a:t>
            </a:r>
            <a:r>
              <a:rPr lang="cs-CZ" sz="6000" b="1" dirty="0" smtClean="0">
                <a:solidFill>
                  <a:schemeClr val="bg1">
                    <a:lumMod val="95000"/>
                  </a:schemeClr>
                </a:solidFill>
              </a:rPr>
              <a:t>BULLETIN OPVK</a:t>
            </a:r>
            <a:r>
              <a:rPr lang="cs-CZ" b="1" dirty="0" smtClean="0">
                <a:solidFill>
                  <a:schemeClr val="bg1">
                    <a:lumMod val="95000"/>
                  </a:schemeClr>
                </a:solidFill>
              </a:rPr>
              <a:t> </a:t>
            </a:r>
            <a:endParaRPr lang="cs-CZ" b="1" dirty="0">
              <a:solidFill>
                <a:schemeClr val="bg1">
                  <a:lumMod val="95000"/>
                </a:schemeClr>
              </a:solidFill>
            </a:endParaRPr>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08" y="5146603"/>
            <a:ext cx="2572369" cy="1656935"/>
          </a:xfrm>
          <a:prstGeom prst="rect">
            <a:avLst/>
          </a:prstGeom>
        </p:spPr>
      </p:pic>
      <p:pic>
        <p:nvPicPr>
          <p:cNvPr id="13" name="Obrázek 12"/>
          <p:cNvPicPr>
            <a:picLocks noChangeAspect="1"/>
          </p:cNvPicPr>
          <p:nvPr/>
        </p:nvPicPr>
        <p:blipFill rotWithShape="1">
          <a:blip r:embed="rId5" cstate="print">
            <a:extLst>
              <a:ext uri="{28A0092B-C50C-407E-A947-70E740481C1C}">
                <a14:useLocalDpi xmlns:a14="http://schemas.microsoft.com/office/drawing/2010/main" val="0"/>
              </a:ext>
            </a:extLst>
          </a:blip>
          <a:srcRect r="8846"/>
          <a:stretch/>
        </p:blipFill>
        <p:spPr>
          <a:xfrm>
            <a:off x="3671544" y="4932040"/>
            <a:ext cx="2874380" cy="1767247"/>
          </a:xfrm>
          <a:prstGeom prst="rect">
            <a:avLst/>
          </a:prstGeom>
        </p:spPr>
      </p:pic>
      <p:pic>
        <p:nvPicPr>
          <p:cNvPr id="9" name="Obrázek 8"/>
          <p:cNvPicPr>
            <a:picLocks noChangeAspect="1"/>
          </p:cNvPicPr>
          <p:nvPr/>
        </p:nvPicPr>
        <p:blipFill rotWithShape="1">
          <a:blip r:embed="rId6"/>
          <a:srcRect l="23196" t="15682" r="31918" b="2087"/>
          <a:stretch/>
        </p:blipFill>
        <p:spPr>
          <a:xfrm>
            <a:off x="2536365" y="4861211"/>
            <a:ext cx="2088232" cy="2072248"/>
          </a:xfrm>
          <a:prstGeom prst="rect">
            <a:avLst/>
          </a:prstGeom>
        </p:spPr>
      </p:pic>
    </p:spTree>
    <p:extLst>
      <p:ext uri="{BB962C8B-B14F-4D97-AF65-F5344CB8AC3E}">
        <p14:creationId xmlns:p14="http://schemas.microsoft.com/office/powerpoint/2010/main" val="333173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91579" y="1013216"/>
            <a:ext cx="5581688" cy="7926057"/>
          </a:xfrm>
          <a:solidFill>
            <a:schemeClr val="bg1"/>
          </a:solidFill>
        </p:spPr>
        <p:txBody>
          <a:bodyPr>
            <a:normAutofit lnSpcReduction="10000"/>
          </a:bodyPr>
          <a:lstStyle/>
          <a:p>
            <a:pPr marL="0" indent="0" algn="just">
              <a:buNone/>
            </a:pPr>
            <a:r>
              <a:rPr lang="cs-CZ" sz="2000" b="1" dirty="0">
                <a:solidFill>
                  <a:schemeClr val="bg1">
                    <a:lumMod val="50000"/>
                  </a:schemeClr>
                </a:solidFill>
              </a:rPr>
              <a:t>AKTIVITA č. </a:t>
            </a:r>
            <a:r>
              <a:rPr lang="cs-CZ" sz="2000" b="1" dirty="0" smtClean="0">
                <a:solidFill>
                  <a:schemeClr val="bg1">
                    <a:lumMod val="50000"/>
                  </a:schemeClr>
                </a:solidFill>
              </a:rPr>
              <a:t>4 </a:t>
            </a:r>
          </a:p>
          <a:p>
            <a:pPr marL="0" indent="0" algn="just">
              <a:buNone/>
            </a:pPr>
            <a:r>
              <a:rPr lang="cs-CZ" sz="1800" b="1" dirty="0" smtClean="0">
                <a:solidFill>
                  <a:schemeClr val="bg1">
                    <a:lumMod val="50000"/>
                  </a:schemeClr>
                </a:solidFill>
              </a:rPr>
              <a:t>Univerzita </a:t>
            </a:r>
            <a:r>
              <a:rPr lang="cs-CZ" sz="1800" b="1" dirty="0">
                <a:solidFill>
                  <a:schemeClr val="bg1">
                    <a:lumMod val="50000"/>
                  </a:schemeClr>
                </a:solidFill>
              </a:rPr>
              <a:t>školního </a:t>
            </a:r>
            <a:r>
              <a:rPr lang="cs-CZ" sz="1800" b="1" dirty="0" smtClean="0">
                <a:solidFill>
                  <a:schemeClr val="bg1">
                    <a:lumMod val="50000"/>
                  </a:schemeClr>
                </a:solidFill>
              </a:rPr>
              <a:t>věku</a:t>
            </a:r>
            <a:endParaRPr lang="cs-CZ" sz="1600" b="1" dirty="0" smtClean="0">
              <a:solidFill>
                <a:schemeClr val="bg1">
                  <a:lumMod val="50000"/>
                </a:schemeClr>
              </a:solidFill>
            </a:endParaRPr>
          </a:p>
          <a:p>
            <a:pPr marL="0" indent="0" algn="just">
              <a:buNone/>
            </a:pPr>
            <a:endParaRPr lang="cs-CZ" sz="600" dirty="0" smtClean="0"/>
          </a:p>
          <a:p>
            <a:pPr marL="0" indent="0" algn="just">
              <a:buNone/>
            </a:pPr>
            <a:r>
              <a:rPr lang="cs-CZ" sz="1300" dirty="0" smtClean="0"/>
              <a:t>Během </a:t>
            </a:r>
            <a:r>
              <a:rPr lang="cs-CZ" sz="1300" dirty="0"/>
              <a:t>období 1. 7. – 31. 10. </a:t>
            </a:r>
            <a:r>
              <a:rPr lang="cs-CZ" sz="1300" dirty="0" smtClean="0"/>
              <a:t>2014 se uskutečnily dvě </a:t>
            </a:r>
            <a:r>
              <a:rPr lang="cs-CZ" sz="1300" dirty="0"/>
              <a:t>Univerzity školního věku, a to na téma „Potraviny a molekulární gastronomie“. Při každém ze dvou setkání byli nejprve účastníci seznámeni s pojmem „senzorická analýza potravin“, načež následovalo </a:t>
            </a:r>
            <a:r>
              <a:rPr lang="cs-CZ" sz="1300" dirty="0" smtClean="0"/>
              <a:t>samotné </a:t>
            </a:r>
            <a:r>
              <a:rPr lang="cs-CZ" sz="1300" dirty="0"/>
              <a:t>senzorické hodnocení vybraných ovocných šťáv, moštů, džusů a tzv. kolových nápojů. Poté si mohli účastníci sami vyzkoušet přípravu dvou tvarohových specialit, a sice přírodního tvarohového krému a tvarohového krému s příchutí vanilky. V poslední části byl účastníkům představen </a:t>
            </a:r>
            <a:r>
              <a:rPr lang="cs-CZ" sz="1300" dirty="0" smtClean="0"/>
              <a:t>nový, </a:t>
            </a:r>
            <a:r>
              <a:rPr lang="cs-CZ" sz="1300" dirty="0"/>
              <a:t>dynamicky se rozvíjející vědecký obor obecně nazývaný „molekulární gastronomie“. Žáci si mohli vyzkoušet jak chutná zmrzlé </a:t>
            </a:r>
            <a:r>
              <a:rPr lang="cs-CZ" sz="1300" dirty="0" err="1"/>
              <a:t>marshmallow</a:t>
            </a:r>
            <a:r>
              <a:rPr lang="cs-CZ" sz="1300" dirty="0"/>
              <a:t> a samostatně si připravit a následně ochutnat kaviárové </a:t>
            </a:r>
            <a:r>
              <a:rPr lang="cs-CZ" sz="1300" dirty="0" err="1"/>
              <a:t>sphéry</a:t>
            </a:r>
            <a:r>
              <a:rPr lang="cs-CZ" sz="1300" dirty="0"/>
              <a:t> s různou příchutí (banán, káva nebo černý rybíz). Na závěr celé akce byla zařazena příprava „domácí“ zmrzliny </a:t>
            </a:r>
            <a:r>
              <a:rPr lang="cs-CZ" sz="1300" dirty="0" smtClean="0"/>
              <a:t>pomocí </a:t>
            </a:r>
            <a:r>
              <a:rPr lang="cs-CZ" sz="1300" dirty="0"/>
              <a:t>kapalného dusíku, která malé badatele doslova </a:t>
            </a:r>
            <a:r>
              <a:rPr lang="cs-CZ" sz="1300" dirty="0" smtClean="0"/>
              <a:t>uchvátila.</a:t>
            </a:r>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050" b="1" dirty="0" smtClean="0">
              <a:solidFill>
                <a:schemeClr val="bg1">
                  <a:lumMod val="50000"/>
                </a:schemeClr>
              </a:solidFill>
            </a:endParaRPr>
          </a:p>
          <a:p>
            <a:pPr marL="0" indent="0" algn="just">
              <a:buNone/>
            </a:pPr>
            <a:r>
              <a:rPr lang="cs-CZ" sz="1800" b="1" dirty="0" smtClean="0">
                <a:solidFill>
                  <a:schemeClr val="bg1">
                    <a:lumMod val="50000"/>
                  </a:schemeClr>
                </a:solidFill>
              </a:rPr>
              <a:t>Badatelské výpravy</a:t>
            </a:r>
            <a:endParaRPr lang="cs-CZ" sz="1600" b="1" dirty="0">
              <a:solidFill>
                <a:schemeClr val="bg1">
                  <a:lumMod val="50000"/>
                </a:schemeClr>
              </a:solidFill>
            </a:endParaRPr>
          </a:p>
          <a:p>
            <a:pPr marL="0" indent="0" algn="just">
              <a:buNone/>
            </a:pPr>
            <a:endParaRPr lang="cs-CZ" sz="600" dirty="0" smtClean="0"/>
          </a:p>
          <a:p>
            <a:pPr marL="0" indent="0" algn="just">
              <a:buNone/>
            </a:pPr>
            <a:r>
              <a:rPr lang="cs-CZ" sz="1300" dirty="0"/>
              <a:t>Dne 17. 9. 2014 se uskutečnila v pořadí již čtvrtá badatelská výprava v Národní přírodní památce </a:t>
            </a:r>
            <a:r>
              <a:rPr lang="cs-CZ" sz="1300" dirty="0" err="1"/>
              <a:t>Váté</a:t>
            </a:r>
            <a:r>
              <a:rPr lang="cs-CZ" sz="1300" dirty="0"/>
              <a:t> písky. Účastníkům byl popsán vznik NPP </a:t>
            </a:r>
            <a:r>
              <a:rPr lang="cs-CZ" sz="1300" dirty="0" err="1"/>
              <a:t>Váté</a:t>
            </a:r>
            <a:r>
              <a:rPr lang="cs-CZ" sz="1300" dirty="0"/>
              <a:t> písky, historie této význačné přírodní památky a způsoby její ochrany. Dále jim bylo objasněno, jaké jsou na daném území podmínky pro růst rostlin a kteří živočichové jsou pro tuto oblast typičtí. V průběhu výpravy byli účastníkům představováni zástupci z řad živočišné říše, např. motýli pozdního léta (žluťásci, perleťovci, okáči či ohniváčci), kudlanka nábožná, kutilka písečná, saranče modrokřídlá a vlašská či ještěrka zelená. Dokonce se nám podařilo nejednou spatřit velmi vzácného pavouka </a:t>
            </a:r>
            <a:r>
              <a:rPr lang="cs-CZ" sz="1300" dirty="0" err="1"/>
              <a:t>stepníka</a:t>
            </a:r>
            <a:r>
              <a:rPr lang="cs-CZ" sz="1300" dirty="0"/>
              <a:t> rudého. </a:t>
            </a:r>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|7</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
        <p:nvSpPr>
          <p:cNvPr id="19" name="Obdélník 18"/>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048" y="4222254"/>
            <a:ext cx="2451992" cy="1838994"/>
          </a:xfrm>
          <a:prstGeom prst="rect">
            <a:avLst/>
          </a:prstGeom>
          <a:ln>
            <a:noFill/>
          </a:ln>
          <a:effectLst>
            <a:outerShdw blurRad="292100" dist="139700" dir="2700000" algn="tl" rotWithShape="0">
              <a:srgbClr val="333333">
                <a:alpha val="65000"/>
              </a:srgbClr>
            </a:outerShdw>
          </a:effectLst>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8482" y="4232548"/>
            <a:ext cx="2438267" cy="1828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79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91579" y="1013216"/>
            <a:ext cx="5581688" cy="8109929"/>
          </a:xfrm>
          <a:solidFill>
            <a:schemeClr val="bg1"/>
          </a:solidFill>
        </p:spPr>
        <p:txBody>
          <a:bodyPr>
            <a:normAutofit fontScale="92500" lnSpcReduction="10000"/>
          </a:bodyPr>
          <a:lstStyle/>
          <a:p>
            <a:pPr marL="0" indent="0" algn="just">
              <a:buNone/>
            </a:pPr>
            <a:r>
              <a:rPr lang="cs-CZ" sz="1400" dirty="0"/>
              <a:t>Z rostlin byly pozorovány např. paličkovec šedavý, kavyly, smil písečný, pryšec chvojka či dokonce ojediněle kvetoucí divizna brunátná</a:t>
            </a:r>
            <a:r>
              <a:rPr lang="cs-CZ" sz="1400"/>
              <a:t>. </a:t>
            </a:r>
            <a:endParaRPr lang="cs-CZ" sz="1400" smtClean="0"/>
          </a:p>
          <a:p>
            <a:pPr marL="0" indent="0" algn="just">
              <a:buNone/>
            </a:pPr>
            <a:r>
              <a:rPr lang="cs-CZ" sz="1400" smtClean="0"/>
              <a:t>Další </a:t>
            </a:r>
            <a:r>
              <a:rPr lang="cs-CZ" sz="1400" dirty="0"/>
              <a:t>badatelská výprava, konaná 9. 10. 2014, nesla podtitul „Interpretace krajiny prostřednictvím starých map“ a konala se v Moravském kartografickém centru ve Velkých Opatovicích. Účastníkům byly popsány změny v krajině způsobené lidskou činností, jako je napřimování a úprava vodních toků či odlesňování krajiny. Dále byli obeznámeni se starými mapami Moravy, technikami jejich tvorby a jejich vývojem</a:t>
            </a:r>
            <a:r>
              <a:rPr lang="cs-CZ" sz="1400" dirty="0" smtClean="0"/>
              <a:t>.</a:t>
            </a:r>
          </a:p>
          <a:p>
            <a:pPr marL="0" indent="0" algn="just">
              <a:buNone/>
            </a:pPr>
            <a:endParaRPr lang="cs-CZ" sz="1400" dirty="0" smtClean="0"/>
          </a:p>
          <a:p>
            <a:pPr marL="0" indent="0" algn="just">
              <a:buNone/>
            </a:pPr>
            <a:endParaRPr lang="cs-CZ" sz="1400" dirty="0" smtClean="0">
              <a:solidFill>
                <a:srgbClr val="FF0000"/>
              </a:solidFill>
            </a:endParaRPr>
          </a:p>
          <a:p>
            <a:pPr marL="0" indent="0" algn="just">
              <a:buNone/>
            </a:pPr>
            <a:endParaRPr lang="cs-CZ" sz="1400" dirty="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r>
              <a:rPr lang="cs-CZ" sz="1900" b="1" dirty="0" smtClean="0">
                <a:solidFill>
                  <a:schemeClr val="bg1">
                    <a:lumMod val="50000"/>
                  </a:schemeClr>
                </a:solidFill>
              </a:rPr>
              <a:t>Roadshow</a:t>
            </a:r>
            <a:endParaRPr lang="cs-CZ" sz="1900" b="1" dirty="0">
              <a:solidFill>
                <a:schemeClr val="bg1">
                  <a:lumMod val="50000"/>
                </a:schemeClr>
              </a:solidFill>
            </a:endParaRPr>
          </a:p>
          <a:p>
            <a:pPr marL="0" indent="0" algn="just">
              <a:buNone/>
            </a:pPr>
            <a:endParaRPr lang="cs-CZ" sz="600" dirty="0"/>
          </a:p>
          <a:p>
            <a:pPr marL="0" indent="0" algn="just">
              <a:buNone/>
            </a:pPr>
            <a:r>
              <a:rPr lang="cs-CZ" sz="1400" dirty="0"/>
              <a:t>Projekt OP VK se představil se třemi roadshow na Noci vědců konané 26. 9. 2014 v nově vybudovaném Laboratorním centru FT UTB ve Zlíně. Přednáška doc. Dr. Ing. Vladimíra Paty byla věnována logaritmům, od jejichž objevení právě v letošním roce uplynulo 400 let. Posluchači byli seznámeni s historií logaritmů, jejich praktickým využitím při stavbách mostů, mrakodrapů či zaoceánských parníků. Byli jim představeni výrobci, stejně jako různé typy logaritmických pravítek. Další přednáška se jmenovala „Bez včely to nejde…“. Ing. Roman Slavík, Ph.D. v ní seznámil účastníky s dlouhou tradicí včelařství v Čechách a na Moravě. Posluchači se dozvěděli zajímavosti spojené s životem včel a jejich významem pro člověka. Další oblastí, na kterou se přednáška zaměřovala, byly technické inovace inspirované včelami, jako jsou například různé aplikace voštinového vzoru plástů, komunikace mezi včelami nebo využití včel jako indikátorů různých rizikových látek nejen v ochraně životního prostředí. Poslední oblastí bylo stále aktuálnější téma městského včelaření, kdy se objevují včely ve většině center velkých měst. Doc. RNDr. Petr Ponížil, Ph.D. se v přednášce nazvané „Chaos“ věnoval otázce, zda je náš svět deterministický s odkazy na Newtonovu mechaniku, kvantovou fyziku a teorii chaosu. Dále byly popsány základní výsledky Edwarda Lorenze, efekt motýlích křídel, pojem </a:t>
            </a:r>
            <a:r>
              <a:rPr lang="cs-CZ" sz="1400" dirty="0" err="1"/>
              <a:t>atraktoru</a:t>
            </a:r>
            <a:r>
              <a:rPr lang="cs-CZ" sz="1400" dirty="0"/>
              <a:t> a aplikace teorie chaosu. V další části byl na příkladu měření délky pobřeží Velké Británie zaveden pojem fraktální dimenze a vysvětleno použití </a:t>
            </a:r>
            <a:r>
              <a:rPr lang="cs-CZ" sz="1400" dirty="0" err="1"/>
              <a:t>fraktálů</a:t>
            </a:r>
            <a:r>
              <a:rPr lang="cs-CZ" sz="1400" dirty="0"/>
              <a:t> v přírodních vědách</a:t>
            </a:r>
            <a:r>
              <a:rPr lang="cs-CZ" sz="1400" dirty="0" smtClean="0"/>
              <a:t>.</a:t>
            </a:r>
            <a:endParaRPr lang="cs-CZ" sz="1400" dirty="0"/>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r="5824"/>
          <a:stretch/>
        </p:blipFill>
        <p:spPr>
          <a:xfrm>
            <a:off x="188640" y="185716"/>
            <a:ext cx="2016224" cy="773828"/>
          </a:xfrm>
          <a:prstGeom prst="rect">
            <a:avLst/>
          </a:prstGeom>
          <a:solidFill>
            <a:schemeClr val="bg2">
              <a:alpha val="75000"/>
            </a:schemeClr>
          </a:solidFill>
        </p:spPr>
      </p:pic>
      <p:grpSp>
        <p:nvGrpSpPr>
          <p:cNvPr id="8" name="Skupina 7"/>
          <p:cNvGrpSpPr/>
          <p:nvPr/>
        </p:nvGrpSpPr>
        <p:grpSpPr>
          <a:xfrm>
            <a:off x="228377" y="82584"/>
            <a:ext cx="6448448" cy="940377"/>
            <a:chOff x="292920" y="82583"/>
            <a:chExt cx="6448448" cy="940377"/>
          </a:xfrm>
        </p:grpSpPr>
        <p:sp>
          <p:nvSpPr>
            <p:cNvPr id="5" name="Nadpis 1"/>
            <p:cNvSpPr txBox="1">
              <a:spLocks/>
            </p:cNvSpPr>
            <p:nvPr/>
          </p:nvSpPr>
          <p:spPr>
            <a:xfrm>
              <a:off x="292920" y="82583"/>
              <a:ext cx="2160240"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000" b="1" dirty="0" smtClean="0">
                <a:solidFill>
                  <a:schemeClr val="accent6">
                    <a:lumMod val="50000"/>
                  </a:schemeClr>
                </a:solidFill>
              </a:endParaRPr>
            </a:p>
            <a:p>
              <a:pPr algn="r"/>
              <a:endParaRPr lang="cs-CZ" sz="2000" b="1" dirty="0">
                <a:solidFill>
                  <a:schemeClr val="accent6">
                    <a:lumMod val="50000"/>
                  </a:schemeClr>
                </a:solidFill>
              </a:endParaRPr>
            </a:p>
          </p:txBody>
        </p:sp>
        <p:sp>
          <p:nvSpPr>
            <p:cNvPr id="6" name="Nadpis 1"/>
            <p:cNvSpPr txBox="1">
              <a:spLocks/>
            </p:cNvSpPr>
            <p:nvPr/>
          </p:nvSpPr>
          <p:spPr>
            <a:xfrm>
              <a:off x="2636912" y="122300"/>
              <a:ext cx="4104456" cy="900660"/>
            </a:xfrm>
            <a:prstGeom prst="rect">
              <a:avLst/>
            </a:prstGeom>
            <a:solidFill>
              <a:schemeClr val="bg1">
                <a:alpha val="51000"/>
              </a:schemeClr>
            </a:solidFill>
            <a:ln w="1016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1100" dirty="0">
                  <a:solidFill>
                    <a:schemeClr val="bg1">
                      <a:lumMod val="50000"/>
                    </a:schemeClr>
                  </a:solidFill>
                </a:rPr>
                <a:t>Centrum pro podporu </a:t>
              </a:r>
              <a:r>
                <a:rPr lang="cs-CZ" sz="1100" dirty="0" smtClean="0">
                  <a:solidFill>
                    <a:schemeClr val="bg1">
                      <a:lumMod val="50000"/>
                    </a:schemeClr>
                  </a:solidFill>
                </a:rPr>
                <a:t>přírodovědných a technických věd: Technická a přírodovědná laboratoř pro děti a mládež Zlínského kraje</a:t>
              </a:r>
            </a:p>
            <a:p>
              <a:pPr algn="r"/>
              <a:r>
                <a:rPr lang="cs-CZ" sz="1100" b="1" dirty="0" smtClean="0">
                  <a:solidFill>
                    <a:schemeClr val="bg1">
                      <a:lumMod val="50000"/>
                    </a:schemeClr>
                  </a:solidFill>
                </a:rPr>
                <a:t>CZ.1.07/2.3.00/45.0015</a:t>
              </a:r>
              <a:endParaRPr lang="cs-CZ" sz="1100" b="1" dirty="0">
                <a:solidFill>
                  <a:schemeClr val="bg1">
                    <a:lumMod val="50000"/>
                  </a:schemeClr>
                </a:solidFill>
              </a:endParaRPr>
            </a:p>
          </p:txBody>
        </p:sp>
      </p:grpSp>
      <p:sp>
        <p:nvSpPr>
          <p:cNvPr id="10" name="Zástupný symbol pro číslo snímku 9"/>
          <p:cNvSpPr>
            <a:spLocks noGrp="1"/>
          </p:cNvSpPr>
          <p:nvPr>
            <p:ph type="sldNum" sz="quarter" idx="12"/>
          </p:nvPr>
        </p:nvSpPr>
        <p:spPr>
          <a:xfrm>
            <a:off x="5175547" y="8636312"/>
            <a:ext cx="1682453" cy="486833"/>
          </a:xfrm>
        </p:spPr>
        <p:txBody>
          <a:bodyPr/>
          <a:lstStyle/>
          <a:p>
            <a:r>
              <a:rPr lang="cs-CZ" dirty="0" smtClean="0"/>
              <a:t>|8</a:t>
            </a:r>
            <a:endParaRPr lang="cs-CZ" sz="1050" dirty="0"/>
          </a:p>
        </p:txBody>
      </p:sp>
      <p:sp>
        <p:nvSpPr>
          <p:cNvPr id="11" name="Zástupný symbol pro zápatí 1"/>
          <p:cNvSpPr>
            <a:spLocks noGrp="1"/>
          </p:cNvSpPr>
          <p:nvPr>
            <p:ph type="ftr" sz="quarter" idx="11"/>
          </p:nvPr>
        </p:nvSpPr>
        <p:spPr>
          <a:xfrm>
            <a:off x="0" y="8657167"/>
            <a:ext cx="6858000" cy="486833"/>
          </a:xfrm>
        </p:spPr>
        <p:txBody>
          <a:bodyPr/>
          <a:lstStyle/>
          <a:p>
            <a:r>
              <a:rPr lang="cs-CZ" dirty="0"/>
              <a:t>Bulletin je výstupem projektu </a:t>
            </a:r>
            <a:r>
              <a:rPr lang="cs-CZ" b="1" dirty="0" smtClean="0"/>
              <a:t>CZ.1.07/2.3.00/45.0015.</a:t>
            </a:r>
          </a:p>
          <a:p>
            <a:r>
              <a:rPr lang="cs-CZ" dirty="0" smtClean="0"/>
              <a:t> Projekt je spolufinancován Evropským sociálním fondem a státním rozpočtem ČR.</a:t>
            </a:r>
            <a:endParaRPr lang="cs-CZ" dirty="0"/>
          </a:p>
        </p:txBody>
      </p:sp>
      <p:sp>
        <p:nvSpPr>
          <p:cNvPr id="7" name="Obdélník 6"/>
          <p:cNvSpPr/>
          <p:nvPr/>
        </p:nvSpPr>
        <p:spPr>
          <a:xfrm>
            <a:off x="3283768" y="4387334"/>
            <a:ext cx="184731" cy="369332"/>
          </a:xfrm>
          <a:prstGeom prst="rect">
            <a:avLst/>
          </a:prstGeom>
        </p:spPr>
        <p:txBody>
          <a:bodyPr wrap="none">
            <a:spAutoFit/>
          </a:bodyPr>
          <a:lstStyle/>
          <a:p>
            <a:endParaRPr lang="cs-CZ" dirty="0"/>
          </a:p>
        </p:txBody>
      </p:sp>
      <p:sp>
        <p:nvSpPr>
          <p:cNvPr id="19" name="Obdélník 18"/>
          <p:cNvSpPr/>
          <p:nvPr/>
        </p:nvSpPr>
        <p:spPr>
          <a:xfrm rot="16200000">
            <a:off x="-3365696" y="4468414"/>
            <a:ext cx="7747057" cy="1015663"/>
          </a:xfrm>
          <a:prstGeom prst="rect">
            <a:avLst/>
          </a:prstGeom>
        </p:spPr>
        <p:txBody>
          <a:bodyPr wrap="none">
            <a:spAutoFit/>
          </a:bodyPr>
          <a:lstStyle/>
          <a:p>
            <a:r>
              <a:rPr lang="cs-CZ" sz="6000" b="1" dirty="0" smtClean="0">
                <a:solidFill>
                  <a:schemeClr val="bg1">
                    <a:lumMod val="95000"/>
                  </a:schemeClr>
                </a:solidFill>
              </a:rPr>
              <a:t>DRUHÝ BULLETIN OPVK</a:t>
            </a:r>
            <a:r>
              <a:rPr lang="cs-CZ" b="1" dirty="0" smtClean="0">
                <a:solidFill>
                  <a:schemeClr val="bg1">
                    <a:lumMod val="95000"/>
                  </a:schemeClr>
                </a:solidFill>
              </a:rPr>
              <a:t> </a:t>
            </a:r>
            <a:endParaRPr lang="cs-CZ" b="1" dirty="0">
              <a:solidFill>
                <a:schemeClr val="bg1">
                  <a:lumMod val="95000"/>
                </a:schemeClr>
              </a:solidFill>
            </a:endParaRP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327" y="2627783"/>
            <a:ext cx="2432980" cy="1616703"/>
          </a:xfrm>
          <a:prstGeom prst="rect">
            <a:avLst/>
          </a:prstGeom>
          <a:ln>
            <a:noFill/>
          </a:ln>
          <a:effectLst>
            <a:outerShdw blurRad="292100" dist="139700" dir="2700000" algn="tl" rotWithShape="0">
              <a:srgbClr val="333333">
                <a:alpha val="65000"/>
              </a:srgbClr>
            </a:outerShdw>
          </a:effectLst>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9040" y="2630192"/>
            <a:ext cx="2429355" cy="1614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360123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1367</TotalTime>
  <Words>1802</Words>
  <Application>Microsoft Office PowerPoint</Application>
  <PresentationFormat>Předvádění na obrazovce (4:3)</PresentationFormat>
  <Paragraphs>402</Paragraphs>
  <Slides>13</Slides>
  <Notes>12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jakesova</dc:creator>
  <cp:lastModifiedBy>jakesova</cp:lastModifiedBy>
  <cp:revision>153</cp:revision>
  <cp:lastPrinted>2014-03-25T14:13:54Z</cp:lastPrinted>
  <dcterms:created xsi:type="dcterms:W3CDTF">2013-10-07T13:43:11Z</dcterms:created>
  <dcterms:modified xsi:type="dcterms:W3CDTF">2014-11-20T14:36:46Z</dcterms:modified>
</cp:coreProperties>
</file>