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</p:sldMasterIdLst>
  <p:notesMasterIdLst>
    <p:notesMasterId r:id="rId15"/>
  </p:notesMasterIdLst>
  <p:handoutMasterIdLst>
    <p:handoutMasterId r:id="rId16"/>
  </p:handoutMasterIdLst>
  <p:sldIdLst>
    <p:sldId id="256" r:id="rId6"/>
    <p:sldId id="261" r:id="rId7"/>
    <p:sldId id="258" r:id="rId8"/>
    <p:sldId id="263" r:id="rId9"/>
    <p:sldId id="264" r:id="rId10"/>
    <p:sldId id="259" r:id="rId11"/>
    <p:sldId id="262" r:id="rId12"/>
    <p:sldId id="257" r:id="rId13"/>
    <p:sldId id="260" r:id="rId14"/>
  </p:sldIdLst>
  <p:sldSz cx="12192000" cy="6858000"/>
  <p:notesSz cx="6808788" cy="9940925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6737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CFA03E-B5C0-4B85-8931-87008D590AA4}" type="datetimeFigureOut">
              <a:rPr lang="cs-CZ" smtClean="0"/>
              <a:t>01.09.2022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6737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52B959-B380-45AB-A3A9-9E5B568D225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032286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6737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95659F-1755-4EF1-813D-67483DE295E0}" type="datetimeFigureOut">
              <a:rPr lang="cs-CZ" smtClean="0"/>
              <a:t>01.09.2022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3013"/>
            <a:ext cx="5961062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0879" y="4784070"/>
            <a:ext cx="5447030" cy="3914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6737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69C56A-BD90-4869-A83F-D2660C5C8E3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731966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69C56A-BD90-4869-A83F-D2660C5C8E37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857028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69C56A-BD90-4869-A83F-D2660C5C8E37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20483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69C56A-BD90-4869-A83F-D2660C5C8E37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000840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69C56A-BD90-4869-A83F-D2660C5C8E37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730132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69C56A-BD90-4869-A83F-D2660C5C8E37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232333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69C56A-BD90-4869-A83F-D2660C5C8E37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594675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69C56A-BD90-4869-A83F-D2660C5C8E37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97237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09D6F-F385-4938-AC80-B6824B1C9A5B}" type="datetimeFigureOut">
              <a:rPr lang="cs-CZ" smtClean="0"/>
              <a:t>01.09.2022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4389F-E75F-4360-95C7-2F0F7B6E4FE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497002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09D6F-F385-4938-AC80-B6824B1C9A5B}" type="datetimeFigureOut">
              <a:rPr lang="cs-CZ" smtClean="0"/>
              <a:t>01.09.2022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4389F-E75F-4360-95C7-2F0F7B6E4FE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227519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09D6F-F385-4938-AC80-B6824B1C9A5B}" type="datetimeFigureOut">
              <a:rPr lang="cs-CZ" smtClean="0"/>
              <a:t>01.09.2022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4389F-E75F-4360-95C7-2F0F7B6E4FE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855938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06505-9E7A-4C2F-92FD-0B3E92441819}" type="datetimeFigureOut">
              <a:rPr lang="cs-CZ" smtClean="0"/>
              <a:t>01.09.2022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FF1CB-892A-4FDB-87A2-3EA98DB947C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098945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06505-9E7A-4C2F-92FD-0B3E92441819}" type="datetimeFigureOut">
              <a:rPr lang="cs-CZ" smtClean="0"/>
              <a:t>01.09.2022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FF1CB-892A-4FDB-87A2-3EA98DB947C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167678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06505-9E7A-4C2F-92FD-0B3E92441819}" type="datetimeFigureOut">
              <a:rPr lang="cs-CZ" smtClean="0"/>
              <a:t>01.09.2022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FF1CB-892A-4FDB-87A2-3EA98DB947C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296883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06505-9E7A-4C2F-92FD-0B3E92441819}" type="datetimeFigureOut">
              <a:rPr lang="cs-CZ" smtClean="0"/>
              <a:t>01.09.2022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FF1CB-892A-4FDB-87A2-3EA98DB947C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858203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06505-9E7A-4C2F-92FD-0B3E92441819}" type="datetimeFigureOut">
              <a:rPr lang="cs-CZ" smtClean="0"/>
              <a:t>01.09.2022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FF1CB-892A-4FDB-87A2-3EA98DB947C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655347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06505-9E7A-4C2F-92FD-0B3E92441819}" type="datetimeFigureOut">
              <a:rPr lang="cs-CZ" smtClean="0"/>
              <a:t>01.09.2022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FF1CB-892A-4FDB-87A2-3EA98DB947C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027756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06505-9E7A-4C2F-92FD-0B3E92441819}" type="datetimeFigureOut">
              <a:rPr lang="cs-CZ" smtClean="0"/>
              <a:t>01.09.2022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FF1CB-892A-4FDB-87A2-3EA98DB947C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126872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06505-9E7A-4C2F-92FD-0B3E92441819}" type="datetimeFigureOut">
              <a:rPr lang="cs-CZ" smtClean="0"/>
              <a:t>01.09.2022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FF1CB-892A-4FDB-87A2-3EA98DB947C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890317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09D6F-F385-4938-AC80-B6824B1C9A5B}" type="datetimeFigureOut">
              <a:rPr lang="cs-CZ" smtClean="0"/>
              <a:t>01.09.2022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4389F-E75F-4360-95C7-2F0F7B6E4FE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16277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06505-9E7A-4C2F-92FD-0B3E92441819}" type="datetimeFigureOut">
              <a:rPr lang="cs-CZ" smtClean="0"/>
              <a:t>01.09.2022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FF1CB-892A-4FDB-87A2-3EA98DB947C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615481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06505-9E7A-4C2F-92FD-0B3E92441819}" type="datetimeFigureOut">
              <a:rPr lang="cs-CZ" smtClean="0"/>
              <a:t>01.09.2022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FF1CB-892A-4FDB-87A2-3EA98DB947C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46538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06505-9E7A-4C2F-92FD-0B3E92441819}" type="datetimeFigureOut">
              <a:rPr lang="cs-CZ" smtClean="0"/>
              <a:t>01.09.2022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FF1CB-892A-4FDB-87A2-3EA98DB947C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629563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15E0B-55B0-4F62-B81C-6EFDCEFC713E}" type="datetimeFigureOut">
              <a:rPr lang="cs-CZ" smtClean="0"/>
              <a:t>01.09.2022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84CEF-1CCB-47E1-9D64-D56FAAE6013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555255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15E0B-55B0-4F62-B81C-6EFDCEFC713E}" type="datetimeFigureOut">
              <a:rPr lang="cs-CZ" smtClean="0"/>
              <a:t>01.09.2022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84CEF-1CCB-47E1-9D64-D56FAAE6013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836856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15E0B-55B0-4F62-B81C-6EFDCEFC713E}" type="datetimeFigureOut">
              <a:rPr lang="cs-CZ" smtClean="0"/>
              <a:t>01.09.2022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84CEF-1CCB-47E1-9D64-D56FAAE6013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9143625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15E0B-55B0-4F62-B81C-6EFDCEFC713E}" type="datetimeFigureOut">
              <a:rPr lang="cs-CZ" smtClean="0"/>
              <a:t>01.09.2022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84CEF-1CCB-47E1-9D64-D56FAAE6013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130600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15E0B-55B0-4F62-B81C-6EFDCEFC713E}" type="datetimeFigureOut">
              <a:rPr lang="cs-CZ" smtClean="0"/>
              <a:t>01.09.2022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84CEF-1CCB-47E1-9D64-D56FAAE6013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3967786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15E0B-55B0-4F62-B81C-6EFDCEFC713E}" type="datetimeFigureOut">
              <a:rPr lang="cs-CZ" smtClean="0"/>
              <a:t>01.09.2022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84CEF-1CCB-47E1-9D64-D56FAAE6013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8106577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15E0B-55B0-4F62-B81C-6EFDCEFC713E}" type="datetimeFigureOut">
              <a:rPr lang="cs-CZ" smtClean="0"/>
              <a:t>01.09.2022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84CEF-1CCB-47E1-9D64-D56FAAE6013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939402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09D6F-F385-4938-AC80-B6824B1C9A5B}" type="datetimeFigureOut">
              <a:rPr lang="cs-CZ" smtClean="0"/>
              <a:t>01.09.2022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4389F-E75F-4360-95C7-2F0F7B6E4FE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8238615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15E0B-55B0-4F62-B81C-6EFDCEFC713E}" type="datetimeFigureOut">
              <a:rPr lang="cs-CZ" smtClean="0"/>
              <a:t>01.09.2022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84CEF-1CCB-47E1-9D64-D56FAAE6013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7698027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15E0B-55B0-4F62-B81C-6EFDCEFC713E}" type="datetimeFigureOut">
              <a:rPr lang="cs-CZ" smtClean="0"/>
              <a:t>01.09.2022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84CEF-1CCB-47E1-9D64-D56FAAE6013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8685833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15E0B-55B0-4F62-B81C-6EFDCEFC713E}" type="datetimeFigureOut">
              <a:rPr lang="cs-CZ" smtClean="0"/>
              <a:t>01.09.2022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84CEF-1CCB-47E1-9D64-D56FAAE6013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698055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15E0B-55B0-4F62-B81C-6EFDCEFC713E}" type="datetimeFigureOut">
              <a:rPr lang="cs-CZ" smtClean="0"/>
              <a:t>01.09.2022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84CEF-1CCB-47E1-9D64-D56FAAE6013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5998544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F9345-7D9F-4F62-9D08-4E8AC0E93EE6}" type="datetimeFigureOut">
              <a:rPr lang="cs-CZ" smtClean="0"/>
              <a:t>01.09.2022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8D87A-86A9-44A2-817E-B15F6C8CE5E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6401456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F9345-7D9F-4F62-9D08-4E8AC0E93EE6}" type="datetimeFigureOut">
              <a:rPr lang="cs-CZ" smtClean="0"/>
              <a:t>01.09.2022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8D87A-86A9-44A2-817E-B15F6C8CE5E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010255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F9345-7D9F-4F62-9D08-4E8AC0E93EE6}" type="datetimeFigureOut">
              <a:rPr lang="cs-CZ" smtClean="0"/>
              <a:t>01.09.2022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8D87A-86A9-44A2-817E-B15F6C8CE5E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1373006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F9345-7D9F-4F62-9D08-4E8AC0E93EE6}" type="datetimeFigureOut">
              <a:rPr lang="cs-CZ" smtClean="0"/>
              <a:t>01.09.2022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8D87A-86A9-44A2-817E-B15F6C8CE5E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8856714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F9345-7D9F-4F62-9D08-4E8AC0E93EE6}" type="datetimeFigureOut">
              <a:rPr lang="cs-CZ" smtClean="0"/>
              <a:t>01.09.2022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8D87A-86A9-44A2-817E-B15F6C8CE5E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933037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F9345-7D9F-4F62-9D08-4E8AC0E93EE6}" type="datetimeFigureOut">
              <a:rPr lang="cs-CZ" smtClean="0"/>
              <a:t>01.09.2022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8D87A-86A9-44A2-817E-B15F6C8CE5E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348951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09D6F-F385-4938-AC80-B6824B1C9A5B}" type="datetimeFigureOut">
              <a:rPr lang="cs-CZ" smtClean="0"/>
              <a:t>01.09.2022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4389F-E75F-4360-95C7-2F0F7B6E4FE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652369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F9345-7D9F-4F62-9D08-4E8AC0E93EE6}" type="datetimeFigureOut">
              <a:rPr lang="cs-CZ" smtClean="0"/>
              <a:t>01.09.2022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8D87A-86A9-44A2-817E-B15F6C8CE5E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5300967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F9345-7D9F-4F62-9D08-4E8AC0E93EE6}" type="datetimeFigureOut">
              <a:rPr lang="cs-CZ" smtClean="0"/>
              <a:t>01.09.2022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8D87A-86A9-44A2-817E-B15F6C8CE5E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3283535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F9345-7D9F-4F62-9D08-4E8AC0E93EE6}" type="datetimeFigureOut">
              <a:rPr lang="cs-CZ" smtClean="0"/>
              <a:t>01.09.2022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8D87A-86A9-44A2-817E-B15F6C8CE5E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7515302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F9345-7D9F-4F62-9D08-4E8AC0E93EE6}" type="datetimeFigureOut">
              <a:rPr lang="cs-CZ" smtClean="0"/>
              <a:t>01.09.2022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8D87A-86A9-44A2-817E-B15F6C8CE5E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038569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F9345-7D9F-4F62-9D08-4E8AC0E93EE6}" type="datetimeFigureOut">
              <a:rPr lang="cs-CZ" smtClean="0"/>
              <a:t>01.09.2022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8D87A-86A9-44A2-817E-B15F6C8CE5E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8999255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BB066-9DF8-4C27-BBA4-6746B51F883D}" type="datetimeFigureOut">
              <a:rPr lang="cs-CZ" smtClean="0"/>
              <a:t>01.09.2022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1E482-3217-43ED-BE9C-5B679086F86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5266578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BB066-9DF8-4C27-BBA4-6746B51F883D}" type="datetimeFigureOut">
              <a:rPr lang="cs-CZ" smtClean="0"/>
              <a:t>01.09.2022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1E482-3217-43ED-BE9C-5B679086F86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4645422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BB066-9DF8-4C27-BBA4-6746B51F883D}" type="datetimeFigureOut">
              <a:rPr lang="cs-CZ" smtClean="0"/>
              <a:t>01.09.2022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1E482-3217-43ED-BE9C-5B679086F86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6626535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BB066-9DF8-4C27-BBA4-6746B51F883D}" type="datetimeFigureOut">
              <a:rPr lang="cs-CZ" smtClean="0"/>
              <a:t>01.09.2022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1E482-3217-43ED-BE9C-5B679086F86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765112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BB066-9DF8-4C27-BBA4-6746B51F883D}" type="datetimeFigureOut">
              <a:rPr lang="cs-CZ" smtClean="0"/>
              <a:t>01.09.2022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1E482-3217-43ED-BE9C-5B679086F86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46771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09D6F-F385-4938-AC80-B6824B1C9A5B}" type="datetimeFigureOut">
              <a:rPr lang="cs-CZ" smtClean="0"/>
              <a:t>01.09.2022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4389F-E75F-4360-95C7-2F0F7B6E4FE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86640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BB066-9DF8-4C27-BBA4-6746B51F883D}" type="datetimeFigureOut">
              <a:rPr lang="cs-CZ" smtClean="0"/>
              <a:t>01.09.2022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1E482-3217-43ED-BE9C-5B679086F86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2527850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BB066-9DF8-4C27-BBA4-6746B51F883D}" type="datetimeFigureOut">
              <a:rPr lang="cs-CZ" smtClean="0"/>
              <a:t>01.09.2022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1E482-3217-43ED-BE9C-5B679086F86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388518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BB066-9DF8-4C27-BBA4-6746B51F883D}" type="datetimeFigureOut">
              <a:rPr lang="cs-CZ" smtClean="0"/>
              <a:t>01.09.2022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1E482-3217-43ED-BE9C-5B679086F86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951529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BB066-9DF8-4C27-BBA4-6746B51F883D}" type="datetimeFigureOut">
              <a:rPr lang="cs-CZ" smtClean="0"/>
              <a:t>01.09.2022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1E482-3217-43ED-BE9C-5B679086F86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0917700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BB066-9DF8-4C27-BBA4-6746B51F883D}" type="datetimeFigureOut">
              <a:rPr lang="cs-CZ" smtClean="0"/>
              <a:t>01.09.2022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1E482-3217-43ED-BE9C-5B679086F86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7542316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BB066-9DF8-4C27-BBA4-6746B51F883D}" type="datetimeFigureOut">
              <a:rPr lang="cs-CZ" smtClean="0"/>
              <a:t>01.09.2022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1E482-3217-43ED-BE9C-5B679086F86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414518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09D6F-F385-4938-AC80-B6824B1C9A5B}" type="datetimeFigureOut">
              <a:rPr lang="cs-CZ" smtClean="0"/>
              <a:t>01.09.2022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4389F-E75F-4360-95C7-2F0F7B6E4FE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438216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09D6F-F385-4938-AC80-B6824B1C9A5B}" type="datetimeFigureOut">
              <a:rPr lang="cs-CZ" smtClean="0"/>
              <a:t>01.09.2022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4389F-E75F-4360-95C7-2F0F7B6E4FE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662656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09D6F-F385-4938-AC80-B6824B1C9A5B}" type="datetimeFigureOut">
              <a:rPr lang="cs-CZ" smtClean="0"/>
              <a:t>01.09.2022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4389F-E75F-4360-95C7-2F0F7B6E4FE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951359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09D6F-F385-4938-AC80-B6824B1C9A5B}" type="datetimeFigureOut">
              <a:rPr lang="cs-CZ" smtClean="0"/>
              <a:t>01.09.2022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4389F-E75F-4360-95C7-2F0F7B6E4FE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780380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4.jp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5.jp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09D6F-F385-4938-AC80-B6824B1C9A5B}" type="datetimeFigureOut">
              <a:rPr lang="cs-CZ" smtClean="0"/>
              <a:t>01.09.2022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44389F-E75F-4360-95C7-2F0F7B6E4FE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22222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A06505-9E7A-4C2F-92FD-0B3E92441819}" type="datetimeFigureOut">
              <a:rPr lang="cs-CZ" smtClean="0"/>
              <a:t>01.09.2022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DFF1CB-892A-4FDB-87A2-3EA98DB947C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09153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515E0B-55B0-4F62-B81C-6EFDCEFC713E}" type="datetimeFigureOut">
              <a:rPr lang="cs-CZ" smtClean="0"/>
              <a:t>01.09.2022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184CEF-1CCB-47E1-9D64-D56FAAE6013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12174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1F9345-7D9F-4F62-9D08-4E8AC0E93EE6}" type="datetimeFigureOut">
              <a:rPr lang="cs-CZ" smtClean="0"/>
              <a:t>01.09.2022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88D87A-86A9-44A2-817E-B15F6C8CE5E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73984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ABB066-9DF8-4C27-BBA4-6746B51F883D}" type="datetimeFigureOut">
              <a:rPr lang="cs-CZ" smtClean="0"/>
              <a:t>01.09.2022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E1E482-3217-43ED-BE9C-5B679086F86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26054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b="1" dirty="0" smtClean="0"/>
              <a:t>Činnost AS FHS </a:t>
            </a:r>
            <a:br>
              <a:rPr lang="cs-CZ" b="1" dirty="0" smtClean="0"/>
            </a:br>
            <a:r>
              <a:rPr lang="cs-CZ" b="1" dirty="0" smtClean="0"/>
              <a:t>v akademickém roce </a:t>
            </a:r>
            <a:r>
              <a:rPr lang="cs-CZ" b="1" dirty="0" smtClean="0"/>
              <a:t>2021/22</a:t>
            </a:r>
            <a:endParaRPr lang="cs-CZ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570912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Složení AS FHS v </a:t>
            </a:r>
            <a:r>
              <a:rPr lang="cs-CZ" dirty="0" smtClean="0"/>
              <a:t>AR do konce volební období - do 1. 3. 2022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Mgr. Lenka Drábková, Ph.D</a:t>
            </a:r>
            <a:r>
              <a:rPr lang="cs-CZ" dirty="0" smtClean="0"/>
              <a:t>. (ÚMJL), členka LK AS FHS</a:t>
            </a:r>
          </a:p>
          <a:p>
            <a:r>
              <a:rPr lang="cs-CZ" dirty="0"/>
              <a:t>Mgr. Karla Hrbáčková, PhD</a:t>
            </a:r>
            <a:r>
              <a:rPr lang="cs-CZ" dirty="0" smtClean="0"/>
              <a:t>., (ÚPV), členka EK AS FHS</a:t>
            </a:r>
          </a:p>
          <a:p>
            <a:r>
              <a:rPr lang="cs-CZ" dirty="0" smtClean="0"/>
              <a:t>Mgr. et Mgr. Viktor Pacholík, Ph.D.(ÚPŠ), předseda LK AS FHS</a:t>
            </a:r>
          </a:p>
          <a:p>
            <a:r>
              <a:rPr lang="cs-CZ" dirty="0"/>
              <a:t>PhDr. Helena Skarupská, Ph.D</a:t>
            </a:r>
            <a:r>
              <a:rPr lang="cs-CZ" dirty="0" smtClean="0"/>
              <a:t>., (ÚPV), předsedkyně AS FHS</a:t>
            </a:r>
          </a:p>
          <a:p>
            <a:r>
              <a:rPr lang="cs-CZ" dirty="0"/>
              <a:t>d</a:t>
            </a:r>
            <a:r>
              <a:rPr lang="cs-CZ" dirty="0" smtClean="0"/>
              <a:t>oc. Mgr. Roman </a:t>
            </a:r>
            <a:r>
              <a:rPr lang="cs-CZ" dirty="0" err="1" smtClean="0"/>
              <a:t>Trušník</a:t>
            </a:r>
            <a:r>
              <a:rPr lang="cs-CZ" dirty="0" smtClean="0"/>
              <a:t>, Ph.D. (ÚMJL), předseda EK AS FHS</a:t>
            </a:r>
          </a:p>
          <a:p>
            <a:r>
              <a:rPr lang="cs-CZ" dirty="0" smtClean="0"/>
              <a:t>prof. PaedDr. Adriana </a:t>
            </a:r>
            <a:r>
              <a:rPr lang="cs-CZ" dirty="0" err="1" smtClean="0"/>
              <a:t>Wiegerová</a:t>
            </a:r>
            <a:r>
              <a:rPr lang="cs-CZ" dirty="0" smtClean="0"/>
              <a:t>, PhD. (ÚPŠ), členka EK AS FHS</a:t>
            </a:r>
          </a:p>
          <a:p>
            <a:r>
              <a:rPr lang="cs-CZ" dirty="0" smtClean="0"/>
              <a:t>PhDr. Beáta </a:t>
            </a:r>
            <a:r>
              <a:rPr lang="cs-CZ" dirty="0" err="1" smtClean="0"/>
              <a:t>Deutscherová</a:t>
            </a:r>
            <a:r>
              <a:rPr lang="cs-CZ" dirty="0" smtClean="0"/>
              <a:t>, MBA </a:t>
            </a:r>
            <a:r>
              <a:rPr lang="cs-CZ" dirty="0"/>
              <a:t>(ÚPŠ</a:t>
            </a:r>
            <a:r>
              <a:rPr lang="cs-CZ" dirty="0" smtClean="0"/>
              <a:t>), členka EK AS FHS</a:t>
            </a:r>
            <a:endParaRPr lang="cs-CZ" dirty="0"/>
          </a:p>
          <a:p>
            <a:r>
              <a:rPr lang="cs-CZ" dirty="0" smtClean="0"/>
              <a:t>Bc. Jan Klokočka (ÚPV), člen LK AS FHS</a:t>
            </a:r>
          </a:p>
          <a:p>
            <a:r>
              <a:rPr lang="cs-CZ" dirty="0" smtClean="0"/>
              <a:t>Bc. Adéla Langerová </a:t>
            </a:r>
            <a:r>
              <a:rPr lang="cs-CZ" dirty="0"/>
              <a:t>(ÚPŠ</a:t>
            </a:r>
            <a:r>
              <a:rPr lang="cs-CZ" dirty="0" smtClean="0"/>
              <a:t>), členka LK AS FHS</a:t>
            </a:r>
            <a:endParaRPr lang="cs-CZ" dirty="0"/>
          </a:p>
          <a:p>
            <a:r>
              <a:rPr lang="cs-CZ" dirty="0" smtClean="0"/>
              <a:t>Mgr. Anita Machů </a:t>
            </a:r>
            <a:r>
              <a:rPr lang="cs-CZ" dirty="0"/>
              <a:t>(ÚPŠ</a:t>
            </a:r>
            <a:r>
              <a:rPr lang="cs-CZ" dirty="0" smtClean="0"/>
              <a:t>), členka EK AS FHS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233082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Počet </a:t>
            </a:r>
            <a:r>
              <a:rPr lang="cs-CZ" dirty="0" smtClean="0"/>
              <a:t>zasedání do konce volebního období do 1. 3. 2022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Počet zasedání AS FHS - </a:t>
            </a:r>
            <a:r>
              <a:rPr lang="cs-CZ" dirty="0"/>
              <a:t>6</a:t>
            </a:r>
            <a:endParaRPr lang="cs-CZ" dirty="0" smtClean="0"/>
          </a:p>
          <a:p>
            <a:r>
              <a:rPr lang="cs-CZ" dirty="0" smtClean="0"/>
              <a:t>Počet zasedání EK – </a:t>
            </a:r>
            <a:r>
              <a:rPr lang="cs-CZ" dirty="0" smtClean="0"/>
              <a:t>1</a:t>
            </a:r>
            <a:endParaRPr lang="cs-CZ" dirty="0" smtClean="0"/>
          </a:p>
          <a:p>
            <a:r>
              <a:rPr lang="cs-CZ" dirty="0" smtClean="0"/>
              <a:t>Počet zasedání LK – </a:t>
            </a:r>
            <a:r>
              <a:rPr lang="cs-CZ" dirty="0" smtClean="0"/>
              <a:t>4</a:t>
            </a:r>
            <a:endParaRPr lang="cs-CZ" dirty="0" smtClean="0"/>
          </a:p>
          <a:p>
            <a:r>
              <a:rPr lang="cs-CZ" dirty="0" smtClean="0"/>
              <a:t>Činnost AS FHS nebyla omezeními nouzového stavu a mimořádných opatření nijak </a:t>
            </a:r>
            <a:r>
              <a:rPr lang="cs-CZ" dirty="0" smtClean="0"/>
              <a:t>narušena</a:t>
            </a:r>
            <a:r>
              <a:rPr lang="cs-CZ" dirty="0" smtClean="0"/>
              <a:t>, většina zasedání proběhla online.</a:t>
            </a:r>
          </a:p>
          <a:p>
            <a:r>
              <a:rPr lang="cs-CZ" dirty="0" smtClean="0"/>
              <a:t>Bohužel, poslední zasedání v tomto volebním období nebylo usnášeníschopné, což bylo vůbec poprvé v dějinách senátu FHS.</a:t>
            </a: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10913634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Složení AS FHS v AR </a:t>
            </a:r>
            <a:r>
              <a:rPr lang="cs-CZ" dirty="0" smtClean="0"/>
              <a:t>pro volební </a:t>
            </a:r>
            <a:r>
              <a:rPr lang="cs-CZ" dirty="0"/>
              <a:t>období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- od 2. </a:t>
            </a:r>
            <a:r>
              <a:rPr lang="cs-CZ" dirty="0"/>
              <a:t>3. 2022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566333"/>
            <a:ext cx="10515600" cy="4610630"/>
          </a:xfrm>
        </p:spPr>
        <p:txBody>
          <a:bodyPr>
            <a:normAutofit fontScale="92500" lnSpcReduction="20000"/>
          </a:bodyPr>
          <a:lstStyle/>
          <a:p>
            <a:r>
              <a:rPr lang="cs-CZ" dirty="0"/>
              <a:t>Mgr. Radana Kroutilová Nováková, Ph.D</a:t>
            </a:r>
            <a:r>
              <a:rPr lang="cs-CZ" dirty="0" smtClean="0"/>
              <a:t>.; (ÚPV), členka LK AS FHS</a:t>
            </a:r>
            <a:endParaRPr lang="cs-CZ" dirty="0"/>
          </a:p>
          <a:p>
            <a:r>
              <a:rPr lang="cs-CZ" dirty="0"/>
              <a:t>Mgr. Michal Navrátil </a:t>
            </a:r>
            <a:r>
              <a:rPr lang="cs-CZ" dirty="0" smtClean="0"/>
              <a:t>(CJV)     </a:t>
            </a:r>
            <a:r>
              <a:rPr lang="cs-CZ" dirty="0"/>
              <a:t>	</a:t>
            </a:r>
            <a:endParaRPr lang="cs-CZ" dirty="0" smtClean="0"/>
          </a:p>
          <a:p>
            <a:r>
              <a:rPr lang="cs-CZ" dirty="0" smtClean="0"/>
              <a:t>PhDr</a:t>
            </a:r>
            <a:r>
              <a:rPr lang="cs-CZ" dirty="0"/>
              <a:t>. Helena Skarupská, Ph.D</a:t>
            </a:r>
            <a:r>
              <a:rPr lang="cs-CZ" dirty="0" smtClean="0"/>
              <a:t>. (ÚPV); předsedkyně AS FHS</a:t>
            </a:r>
            <a:r>
              <a:rPr lang="cs-CZ" dirty="0"/>
              <a:t>	</a:t>
            </a:r>
            <a:endParaRPr lang="cs-CZ" dirty="0"/>
          </a:p>
          <a:p>
            <a:r>
              <a:rPr lang="cs-CZ" dirty="0"/>
              <a:t>doc. Mgr. Radim Šíp, Ph.D</a:t>
            </a:r>
            <a:r>
              <a:rPr lang="cs-CZ" dirty="0" smtClean="0"/>
              <a:t>.; (CV FHS), člen LK AS FHS                       </a:t>
            </a:r>
            <a:r>
              <a:rPr lang="cs-CZ" dirty="0"/>
              <a:t>	</a:t>
            </a:r>
            <a:endParaRPr lang="cs-CZ" dirty="0"/>
          </a:p>
          <a:p>
            <a:r>
              <a:rPr lang="cs-CZ" dirty="0"/>
              <a:t>doc. Mgr. Roman </a:t>
            </a:r>
            <a:r>
              <a:rPr lang="cs-CZ" dirty="0" err="1"/>
              <a:t>Trušník</a:t>
            </a:r>
            <a:r>
              <a:rPr lang="cs-CZ" dirty="0"/>
              <a:t>, Ph.D</a:t>
            </a:r>
            <a:r>
              <a:rPr lang="cs-CZ" dirty="0" smtClean="0"/>
              <a:t>.; (ÚMJL); předseda EK AS FHS</a:t>
            </a:r>
            <a:endParaRPr lang="cs-CZ" dirty="0"/>
          </a:p>
          <a:p>
            <a:r>
              <a:rPr lang="cs-CZ" dirty="0"/>
              <a:t>Mgr. Věra Vránová, Ph.D.  </a:t>
            </a:r>
            <a:r>
              <a:rPr lang="cs-CZ" dirty="0" smtClean="0"/>
              <a:t>(ÚZV), předsedkyně LK AS FHS                      </a:t>
            </a:r>
            <a:r>
              <a:rPr lang="cs-CZ" dirty="0"/>
              <a:t>	</a:t>
            </a:r>
            <a:endParaRPr lang="cs-CZ" dirty="0"/>
          </a:p>
          <a:p>
            <a:r>
              <a:rPr lang="cs-CZ" dirty="0" smtClean="0"/>
              <a:t>Mgr</a:t>
            </a:r>
            <a:r>
              <a:rPr lang="cs-CZ" dirty="0"/>
              <a:t>. Anita </a:t>
            </a:r>
            <a:r>
              <a:rPr lang="cs-CZ" dirty="0" smtClean="0"/>
              <a:t>Machová, Pedagogika </a:t>
            </a:r>
            <a:r>
              <a:rPr lang="cs-CZ" dirty="0"/>
              <a:t>(DSP.), 1. </a:t>
            </a:r>
            <a:r>
              <a:rPr lang="cs-CZ" dirty="0" smtClean="0"/>
              <a:t>r.; členka EK, odstoupila 18. 5. 22</a:t>
            </a:r>
          </a:p>
          <a:p>
            <a:r>
              <a:rPr lang="cs-CZ" dirty="0" smtClean="0"/>
              <a:t>Kateřina Příhodová, Sociální pedagogika (Bc.), 2. r.; členka EK               </a:t>
            </a:r>
            <a:r>
              <a:rPr lang="cs-CZ" dirty="0"/>
              <a:t>	</a:t>
            </a:r>
            <a:endParaRPr lang="cs-CZ" dirty="0"/>
          </a:p>
          <a:p>
            <a:r>
              <a:rPr lang="cs-CZ" dirty="0"/>
              <a:t>Šimon </a:t>
            </a:r>
            <a:r>
              <a:rPr lang="cs-CZ" dirty="0" smtClean="0"/>
              <a:t>Staněk, Všeobecné </a:t>
            </a:r>
            <a:r>
              <a:rPr lang="cs-CZ" dirty="0" err="1" smtClean="0"/>
              <a:t>očetřovatelství</a:t>
            </a:r>
            <a:r>
              <a:rPr lang="cs-CZ" dirty="0" smtClean="0"/>
              <a:t> (Bc.) 1. r., člen LK</a:t>
            </a:r>
          </a:p>
          <a:p>
            <a:r>
              <a:rPr lang="cs-CZ" dirty="0" smtClean="0"/>
              <a:t>Michal Svoboda, Uč. 1. st. ZŠ (Mgr.) 3. r., člen LK</a:t>
            </a:r>
          </a:p>
          <a:p>
            <a:r>
              <a:rPr lang="cs-CZ" dirty="0" smtClean="0"/>
              <a:t>Adéla Langerová, Uč. 1. st. ZŠ (Mgr.) 4. r., členka EK, od 25. 5. 22</a:t>
            </a:r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735961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Počet zasedání </a:t>
            </a:r>
            <a:r>
              <a:rPr lang="cs-CZ" dirty="0" smtClean="0"/>
              <a:t>ve volebním </a:t>
            </a:r>
            <a:r>
              <a:rPr lang="cs-CZ" dirty="0"/>
              <a:t>období </a:t>
            </a:r>
            <a:r>
              <a:rPr lang="cs-CZ" dirty="0" smtClean="0"/>
              <a:t>od 2. </a:t>
            </a:r>
            <a:r>
              <a:rPr lang="cs-CZ" dirty="0"/>
              <a:t>3. 2022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Počet zasedání AS FHS - </a:t>
            </a:r>
            <a:r>
              <a:rPr lang="cs-CZ" dirty="0" smtClean="0"/>
              <a:t>7</a:t>
            </a:r>
            <a:endParaRPr lang="cs-CZ" dirty="0"/>
          </a:p>
          <a:p>
            <a:r>
              <a:rPr lang="cs-CZ" dirty="0"/>
              <a:t>Počet zasedání EK – 1</a:t>
            </a:r>
          </a:p>
          <a:p>
            <a:r>
              <a:rPr lang="cs-CZ" dirty="0"/>
              <a:t>Počet zasedání LK – </a:t>
            </a:r>
            <a:r>
              <a:rPr lang="cs-CZ" dirty="0" smtClean="0"/>
              <a:t>4</a:t>
            </a:r>
          </a:p>
          <a:p>
            <a:r>
              <a:rPr lang="cs-CZ" dirty="0" smtClean="0"/>
              <a:t>Všechna zasedání proběhla prezenčně.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574843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98657"/>
          </a:xfrm>
        </p:spPr>
        <p:txBody>
          <a:bodyPr/>
          <a:lstStyle/>
          <a:p>
            <a:r>
              <a:rPr lang="cs-CZ" dirty="0" smtClean="0"/>
              <a:t>Nejdůležitější projednávané body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230284"/>
            <a:ext cx="10515600" cy="4946679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Schválení Výroční zprávy o činnosti FHS za rok </a:t>
            </a:r>
            <a:r>
              <a:rPr lang="cs-CZ" dirty="0" smtClean="0"/>
              <a:t>2021 i Výroční zprávy o hospodaření FHS za rok 2021. </a:t>
            </a:r>
          </a:p>
          <a:p>
            <a:r>
              <a:rPr lang="cs-CZ" dirty="0" smtClean="0"/>
              <a:t>Schválení důležitých strategických dokumentů - Strategický záměr </a:t>
            </a:r>
            <a:r>
              <a:rPr lang="cs-CZ" dirty="0"/>
              <a:t>vzdělávací a tvůrčí činnosti FHS UTB ve Zlíně na období 21</a:t>
            </a:r>
            <a:r>
              <a:rPr lang="cs-CZ" dirty="0" smtClean="0"/>
              <a:t>+, Plán realizace strategického záměru FHS na rok 2021 i na rok 2022.</a:t>
            </a:r>
          </a:p>
          <a:p>
            <a:r>
              <a:rPr lang="cs-CZ" dirty="0" smtClean="0"/>
              <a:t>Schválení Pravidel rozpočtu na rok 2022.</a:t>
            </a:r>
          </a:p>
          <a:p>
            <a:r>
              <a:rPr lang="cs-CZ" dirty="0" smtClean="0"/>
              <a:t>Souhlas s odvoláním a jmenováním proděkanky pro studium.</a:t>
            </a:r>
          </a:p>
          <a:p>
            <a:r>
              <a:rPr lang="cs-CZ" dirty="0" smtClean="0"/>
              <a:t>Souhlas s odvolením a jmenováním členů Vědecké rady FHS.</a:t>
            </a:r>
          </a:p>
          <a:p>
            <a:r>
              <a:rPr lang="cs-CZ" dirty="0" smtClean="0"/>
              <a:t>Souhlas s odvoláním a jmenováním členky Disciplinární komise.</a:t>
            </a:r>
          </a:p>
          <a:p>
            <a:r>
              <a:rPr lang="cs-CZ" dirty="0" smtClean="0"/>
              <a:t>Schválení Volebního řádu AS FHS – od dalšího volebního období bude počet členů AS FHS 11 v poměru 7 AP a 4 studenti.</a:t>
            </a: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705164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Jaké body nás čekají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Projednání </a:t>
            </a:r>
            <a:r>
              <a:rPr lang="cs-CZ" dirty="0"/>
              <a:t>Dílčí zprávy o hospodaření za rok </a:t>
            </a:r>
            <a:r>
              <a:rPr lang="cs-CZ" dirty="0" smtClean="0"/>
              <a:t>2022.</a:t>
            </a:r>
            <a:endParaRPr lang="cs-CZ" dirty="0"/>
          </a:p>
          <a:p>
            <a:r>
              <a:rPr lang="cs-CZ" dirty="0" smtClean="0"/>
              <a:t>Projednání směrnic týkajících se přijímacího řízení.</a:t>
            </a:r>
          </a:p>
          <a:p>
            <a:r>
              <a:rPr lang="cs-CZ" dirty="0" smtClean="0"/>
              <a:t>Úprava </a:t>
            </a:r>
            <a:r>
              <a:rPr lang="cs-CZ" dirty="0" smtClean="0"/>
              <a:t>Pravidel průběhu studia SP na FHS – fakultní zkušební řád.</a:t>
            </a:r>
          </a:p>
          <a:p>
            <a:r>
              <a:rPr lang="cs-CZ" dirty="0" smtClean="0"/>
              <a:t>Úprava dokumentů, pokud bude schválena novela </a:t>
            </a:r>
            <a:r>
              <a:rPr lang="cs-CZ" smtClean="0"/>
              <a:t>VŠ zákona.</a:t>
            </a:r>
            <a:endParaRPr lang="cs-CZ" dirty="0" smtClean="0"/>
          </a:p>
          <a:p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Volba kandidáta na jmenování děkanem FHS – předpokládaný termín první volby – únor 2023, vyhlášení volby říjen/listopad 2023.</a:t>
            </a:r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228046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23348"/>
          </a:xfrm>
        </p:spPr>
        <p:txBody>
          <a:bodyPr>
            <a:normAutofit/>
          </a:bodyPr>
          <a:lstStyle/>
          <a:p>
            <a:r>
              <a:rPr lang="cs-CZ" dirty="0" smtClean="0"/>
              <a:t>Výzva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96390" y="1230285"/>
            <a:ext cx="10515600" cy="51372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smtClean="0"/>
              <a:t>AS FHS je samosprávným orgánem fakulty. Je zde pro celou akademickou obec, tedy jak pro akademické pracovníky, tak pro studenty.</a:t>
            </a:r>
          </a:p>
          <a:p>
            <a:pPr marL="0" indent="0">
              <a:buNone/>
            </a:pPr>
            <a:r>
              <a:rPr lang="cs-CZ" dirty="0" smtClean="0"/>
              <a:t>AS </a:t>
            </a:r>
            <a:r>
              <a:rPr lang="cs-CZ" dirty="0"/>
              <a:t>F</a:t>
            </a:r>
            <a:r>
              <a:rPr lang="cs-CZ" dirty="0" smtClean="0"/>
              <a:t>HS uvítá veškeré podněty z řad akademické </a:t>
            </a:r>
            <a:r>
              <a:rPr lang="cs-CZ" dirty="0" smtClean="0"/>
              <a:t>obce, které přísluší do kompetence tohoto samosprávného orgánu. </a:t>
            </a:r>
            <a:r>
              <a:rPr lang="cs-CZ" dirty="0" smtClean="0"/>
              <a:t>Nemůže se zabývat jednotlivými pracovně právními vztahy, ale může se zabývat etikou, klimatem, dodržováním platných norem, návrhy na úpravy stávajících norem, které jsou v kompetenci fakulty, potažmo univerzity. </a:t>
            </a:r>
          </a:p>
        </p:txBody>
      </p:sp>
    </p:spTree>
    <p:extLst>
      <p:ext uri="{BB962C8B-B14F-4D97-AF65-F5344CB8AC3E}">
        <p14:creationId xmlns:p14="http://schemas.microsoft.com/office/powerpoint/2010/main" val="1781225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1522800" y="2520000"/>
            <a:ext cx="9144000" cy="23876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cs-CZ" b="1" dirty="0"/>
          </a:p>
          <a:p>
            <a:pPr algn="ctr"/>
            <a:r>
              <a:rPr lang="cs-CZ" b="1" dirty="0" smtClean="0"/>
              <a:t>Děkuji za pozornost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3110108546"/>
      </p:ext>
    </p:extLst>
  </p:cSld>
  <p:clrMapOvr>
    <a:masterClrMapping/>
  </p:clrMapOvr>
</p:sld>
</file>

<file path=ppt/theme/theme1.xml><?xml version="1.0" encoding="utf-8"?>
<a:theme xmlns:a="http://schemas.openxmlformats.org/drawingml/2006/main" name="UPPER šablona FHS1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UPPER šablona FHS2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UPPER šablona FHS3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UPPER šablona FHS4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UPPER šablona FHS5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</TotalTime>
  <Words>718</Words>
  <Application>Microsoft Office PowerPoint</Application>
  <PresentationFormat>Širokoúhlá obrazovka</PresentationFormat>
  <Paragraphs>61</Paragraphs>
  <Slides>9</Slides>
  <Notes>7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5</vt:i4>
      </vt:variant>
      <vt:variant>
        <vt:lpstr>Nadpisy snímků</vt:lpstr>
      </vt:variant>
      <vt:variant>
        <vt:i4>9</vt:i4>
      </vt:variant>
    </vt:vector>
  </HeadingPairs>
  <TitlesOfParts>
    <vt:vector size="17" baseType="lpstr">
      <vt:lpstr>Arial</vt:lpstr>
      <vt:lpstr>Calibri</vt:lpstr>
      <vt:lpstr>Calibri Light</vt:lpstr>
      <vt:lpstr>UPPER šablona FHS1</vt:lpstr>
      <vt:lpstr>UPPER šablona FHS2</vt:lpstr>
      <vt:lpstr>UPPER šablona FHS3</vt:lpstr>
      <vt:lpstr>UPPER šablona FHS4</vt:lpstr>
      <vt:lpstr>UPPER šablona FHS5</vt:lpstr>
      <vt:lpstr>Činnost AS FHS  v akademickém roce 2021/22</vt:lpstr>
      <vt:lpstr>Složení AS FHS v AR do konce volební období - do 1. 3. 2022</vt:lpstr>
      <vt:lpstr>Počet zasedání do konce volebního období do 1. 3. 2022 </vt:lpstr>
      <vt:lpstr>Složení AS FHS v AR pro volební období  - od 2. 3. 2022</vt:lpstr>
      <vt:lpstr>Počet zasedání ve volebním období od 2. 3. 2022 </vt:lpstr>
      <vt:lpstr>Nejdůležitější projednávané body</vt:lpstr>
      <vt:lpstr>Jaké body nás čekají</vt:lpstr>
      <vt:lpstr>Výzva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Jan Kolek</dc:creator>
  <cp:lastModifiedBy>Helena Skarupská</cp:lastModifiedBy>
  <cp:revision>33</cp:revision>
  <cp:lastPrinted>2019-09-04T08:33:34Z</cp:lastPrinted>
  <dcterms:created xsi:type="dcterms:W3CDTF">2018-09-27T13:39:27Z</dcterms:created>
  <dcterms:modified xsi:type="dcterms:W3CDTF">2022-09-01T06:30:14Z</dcterms:modified>
</cp:coreProperties>
</file>