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9906000" type="A4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C3C"/>
    <a:srgbClr val="CCADCD"/>
    <a:srgbClr val="D55E7A"/>
    <a:srgbClr val="D0D863"/>
    <a:srgbClr val="839D03"/>
    <a:srgbClr val="93AF0A"/>
    <a:srgbClr val="83A04D"/>
    <a:srgbClr val="FCCF04"/>
    <a:srgbClr val="F0B003"/>
    <a:srgbClr val="F29A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21" autoAdjust="0"/>
    <p:restoredTop sz="96404" autoAdjust="0"/>
  </p:normalViewPr>
  <p:slideViewPr>
    <p:cSldViewPr snapToGrid="0">
      <p:cViewPr varScale="1">
        <p:scale>
          <a:sx n="80" d="100"/>
          <a:sy n="80" d="100"/>
        </p:scale>
        <p:origin x="32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59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38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42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68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31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570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23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94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57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64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42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6AC71-A708-4AB8-AF55-4A2B6284492F}" type="datetimeFigureOut">
              <a:rPr lang="cs-CZ" smtClean="0"/>
              <a:t>05.08.2021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9171A-C07D-4B54-9A03-ACDF5549BBF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586288" y="0"/>
            <a:ext cx="2271712" cy="5274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371475" y="9539287"/>
            <a:ext cx="1602581" cy="364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27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umjl@fhs.utb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70" y="-17571"/>
            <a:ext cx="6593494" cy="3742437"/>
          </a:xfrm>
          <a:prstGeom prst="rect">
            <a:avLst/>
          </a:prstGeom>
        </p:spPr>
      </p:pic>
      <p:sp>
        <p:nvSpPr>
          <p:cNvPr id="23" name="Obdélník 22"/>
          <p:cNvSpPr/>
          <p:nvPr/>
        </p:nvSpPr>
        <p:spPr>
          <a:xfrm>
            <a:off x="24238" y="3139924"/>
            <a:ext cx="6865553" cy="1461605"/>
          </a:xfrm>
          <a:prstGeom prst="rect">
            <a:avLst/>
          </a:prstGeom>
          <a:solidFill>
            <a:srgbClr val="F15C3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3" name="Obdélník 42"/>
          <p:cNvSpPr/>
          <p:nvPr/>
        </p:nvSpPr>
        <p:spPr>
          <a:xfrm>
            <a:off x="6111703" y="0"/>
            <a:ext cx="756000" cy="9906000"/>
          </a:xfrm>
          <a:prstGeom prst="rect">
            <a:avLst/>
          </a:prstGeom>
          <a:solidFill>
            <a:srgbClr val="F15C3C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200" dirty="0"/>
          </a:p>
        </p:txBody>
      </p:sp>
      <p:sp>
        <p:nvSpPr>
          <p:cNvPr id="15" name="Obdélník 14"/>
          <p:cNvSpPr/>
          <p:nvPr/>
        </p:nvSpPr>
        <p:spPr>
          <a:xfrm>
            <a:off x="752098" y="4793896"/>
            <a:ext cx="535380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200" b="1" dirty="0" smtClean="0"/>
              <a:t>Vzdělávací komplex UTB </a:t>
            </a:r>
          </a:p>
          <a:p>
            <a:pPr algn="ctr"/>
            <a:r>
              <a:rPr lang="pl-PL" sz="1500" b="1" dirty="0" smtClean="0"/>
              <a:t>Štefánikova 5670, Zlín</a:t>
            </a:r>
            <a:endParaRPr lang="pl-PL" sz="1500" b="1" dirty="0"/>
          </a:p>
          <a:p>
            <a:pPr algn="ctr"/>
            <a:r>
              <a:rPr lang="pl-PL" sz="1500" b="1" dirty="0" smtClean="0"/>
              <a:t>U18A/301</a:t>
            </a:r>
          </a:p>
        </p:txBody>
      </p:sp>
      <p:sp>
        <p:nvSpPr>
          <p:cNvPr id="3" name="Obdélník 2"/>
          <p:cNvSpPr/>
          <p:nvPr/>
        </p:nvSpPr>
        <p:spPr>
          <a:xfrm>
            <a:off x="777362" y="5978343"/>
            <a:ext cx="530534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500" b="1" dirty="0" smtClean="0">
                <a:solidFill>
                  <a:schemeClr val="accent1">
                    <a:lumMod val="75000"/>
                  </a:schemeClr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9. – 13. 12. </a:t>
            </a:r>
            <a:r>
              <a:rPr lang="cs-CZ" sz="4500" b="1" dirty="0">
                <a:solidFill>
                  <a:schemeClr val="accent1">
                    <a:lumMod val="75000"/>
                  </a:schemeClr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</p:txBody>
      </p:sp>
      <p:pic>
        <p:nvPicPr>
          <p:cNvPr id="64" name="Obrázek 6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950" y="9322793"/>
            <a:ext cx="2148100" cy="315405"/>
          </a:xfrm>
          <a:prstGeom prst="rect">
            <a:avLst/>
          </a:prstGeom>
          <a:ln>
            <a:noFill/>
          </a:ln>
        </p:spPr>
      </p:pic>
      <p:sp>
        <p:nvSpPr>
          <p:cNvPr id="57" name="Obdélník 56"/>
          <p:cNvSpPr/>
          <p:nvPr/>
        </p:nvSpPr>
        <p:spPr>
          <a:xfrm>
            <a:off x="-1828" y="0"/>
            <a:ext cx="756000" cy="9906000"/>
          </a:xfrm>
          <a:prstGeom prst="rect">
            <a:avLst/>
          </a:prstGeom>
          <a:solidFill>
            <a:srgbClr val="F15C3C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6140158" y="2800441"/>
            <a:ext cx="1847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38870" y="3247645"/>
            <a:ext cx="59823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latin typeface="Arial Black" panose="020B0A04020102020204" pitchFamily="34" charset="0"/>
                <a:ea typeface="Microsoft YaHei" panose="020B0503020204020204" pitchFamily="34" charset="-122"/>
              </a:rPr>
              <a:t>Kurzy čínského jazyka </a:t>
            </a:r>
            <a:r>
              <a:rPr lang="cs-CZ" sz="3600" b="1" dirty="0" smtClean="0">
                <a:latin typeface="Arial Black" panose="020B0A04020102020204" pitchFamily="34" charset="0"/>
                <a:ea typeface="Microsoft YaHei" panose="020B0503020204020204" pitchFamily="34" charset="-122"/>
              </a:rPr>
              <a:t>a</a:t>
            </a:r>
            <a:r>
              <a:rPr lang="cs-CZ" sz="3600" b="1" dirty="0">
                <a:latin typeface="Arial Black" panose="020B0A04020102020204" pitchFamily="34" charset="0"/>
                <a:ea typeface="Microsoft YaHei" panose="020B0503020204020204" pitchFamily="34" charset="-122"/>
              </a:rPr>
              <a:t> kultury pro veřejnost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24" name="Podnadpis 2">
            <a:extLst>
              <a:ext uri="{FF2B5EF4-FFF2-40B4-BE49-F238E27FC236}">
                <a16:creationId xmlns:a16="http://schemas.microsoft.com/office/drawing/2014/main" id="{C05A9F2B-A3F5-4F9E-ACAD-FEB2863822DB}"/>
              </a:ext>
            </a:extLst>
          </p:cNvPr>
          <p:cNvSpPr txBox="1">
            <a:spLocks/>
          </p:cNvSpPr>
          <p:nvPr/>
        </p:nvSpPr>
        <p:spPr>
          <a:xfrm>
            <a:off x="2577812" y="6893776"/>
            <a:ext cx="1691743" cy="712544"/>
          </a:xfrm>
          <a:prstGeom prst="rect">
            <a:avLst/>
          </a:prstGeom>
        </p:spPr>
        <p:txBody>
          <a:bodyPr/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cs-CZ" sz="1600" b="1" dirty="0" smtClean="0">
                <a:solidFill>
                  <a:schemeClr val="accent1">
                    <a:lumMod val="75000"/>
                  </a:schemeClr>
                </a:solidFill>
                <a:ea typeface="Microsoft YaHei" panose="020B0503020204020204" pitchFamily="34" charset="-122"/>
              </a:rPr>
              <a:t>ZAČÁTEČNÍCI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ea typeface="Microsoft YaHei" panose="020B0503020204020204" pitchFamily="34" charset="-122"/>
            </a:endParaRPr>
          </a:p>
          <a:p>
            <a:pPr>
              <a:spcBef>
                <a:spcPts val="0"/>
              </a:spcBef>
            </a:pPr>
            <a:r>
              <a:rPr lang="cs-CZ" sz="1400" b="1" dirty="0">
                <a:ea typeface="Microsoft YaHei" panose="020B0503020204020204" pitchFamily="34" charset="-122"/>
              </a:rPr>
              <a:t>Pondělí</a:t>
            </a:r>
            <a:endParaRPr lang="en-US" sz="1400" b="1" dirty="0">
              <a:ea typeface="Microsoft YaHei" panose="020B0503020204020204" pitchFamily="34" charset="-122"/>
            </a:endParaRPr>
          </a:p>
          <a:p>
            <a:pPr>
              <a:spcBef>
                <a:spcPts val="0"/>
              </a:spcBef>
            </a:pPr>
            <a:r>
              <a:rPr lang="en-US" sz="1400" b="1" dirty="0" smtClean="0">
                <a:ea typeface="Microsoft YaHei" panose="020B0503020204020204" pitchFamily="34" charset="-122"/>
              </a:rPr>
              <a:t>1</a:t>
            </a:r>
            <a:r>
              <a:rPr lang="cs-CZ" sz="1400" b="1" dirty="0" smtClean="0">
                <a:ea typeface="Microsoft YaHei" panose="020B0503020204020204" pitchFamily="34" charset="-122"/>
              </a:rPr>
              <a:t>7</a:t>
            </a:r>
            <a:r>
              <a:rPr lang="en-US" sz="1400" b="1" dirty="0" smtClean="0">
                <a:ea typeface="Microsoft YaHei" panose="020B0503020204020204" pitchFamily="34" charset="-122"/>
              </a:rPr>
              <a:t>:</a:t>
            </a:r>
            <a:r>
              <a:rPr lang="cs-CZ" sz="1400" b="1" dirty="0" smtClean="0">
                <a:ea typeface="Microsoft YaHei" panose="020B0503020204020204" pitchFamily="34" charset="-122"/>
              </a:rPr>
              <a:t>0</a:t>
            </a:r>
            <a:r>
              <a:rPr lang="en-US" sz="1400" b="1" dirty="0" smtClean="0">
                <a:ea typeface="Microsoft YaHei" panose="020B0503020204020204" pitchFamily="34" charset="-122"/>
              </a:rPr>
              <a:t>0 </a:t>
            </a:r>
            <a:r>
              <a:rPr lang="en-US" sz="1400" b="1" dirty="0">
                <a:ea typeface="Microsoft YaHei" panose="020B0503020204020204" pitchFamily="34" charset="-122"/>
              </a:rPr>
              <a:t>– </a:t>
            </a:r>
            <a:r>
              <a:rPr lang="en-US" sz="1400" b="1" dirty="0" smtClean="0">
                <a:ea typeface="Microsoft YaHei" panose="020B0503020204020204" pitchFamily="34" charset="-122"/>
              </a:rPr>
              <a:t>1</a:t>
            </a:r>
            <a:r>
              <a:rPr lang="cs-CZ" sz="1400" b="1" dirty="0" smtClean="0">
                <a:ea typeface="Microsoft YaHei" panose="020B0503020204020204" pitchFamily="34" charset="-122"/>
              </a:rPr>
              <a:t>8</a:t>
            </a:r>
            <a:r>
              <a:rPr lang="en-US" sz="1400" b="1" dirty="0" smtClean="0">
                <a:ea typeface="Microsoft YaHei" panose="020B0503020204020204" pitchFamily="34" charset="-122"/>
              </a:rPr>
              <a:t>:</a:t>
            </a:r>
            <a:r>
              <a:rPr lang="cs-CZ" sz="1400" b="1" dirty="0" smtClean="0">
                <a:ea typeface="Microsoft YaHei" panose="020B0503020204020204" pitchFamily="34" charset="-122"/>
              </a:rPr>
              <a:t>0</a:t>
            </a:r>
            <a:r>
              <a:rPr lang="en-US" sz="1400" b="1" dirty="0" smtClean="0">
                <a:ea typeface="Microsoft YaHei" panose="020B0503020204020204" pitchFamily="34" charset="-122"/>
              </a:rPr>
              <a:t>0</a:t>
            </a:r>
            <a:r>
              <a:rPr lang="cs-CZ" sz="1400" b="1" dirty="0" smtClean="0">
                <a:ea typeface="Microsoft YaHei" panose="020B0503020204020204" pitchFamily="34" charset="-122"/>
              </a:rPr>
              <a:t> hod.</a:t>
            </a:r>
          </a:p>
        </p:txBody>
      </p:sp>
      <p:sp>
        <p:nvSpPr>
          <p:cNvPr id="25" name="Obdélník 24"/>
          <p:cNvSpPr/>
          <p:nvPr/>
        </p:nvSpPr>
        <p:spPr>
          <a:xfrm>
            <a:off x="566380" y="7736923"/>
            <a:ext cx="57146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s-CZ" sz="1400" dirty="0" smtClean="0">
                <a:ea typeface="Microsoft YaHei" panose="020B0503020204020204" pitchFamily="34" charset="-122"/>
              </a:rPr>
              <a:t>Vyplněnou </a:t>
            </a:r>
            <a:r>
              <a:rPr lang="cs-CZ" sz="1400" dirty="0">
                <a:ea typeface="Microsoft YaHei" panose="020B0503020204020204" pitchFamily="34" charset="-122"/>
              </a:rPr>
              <a:t>přihlášku včetně podpisu </a:t>
            </a:r>
            <a:r>
              <a:rPr lang="cs-CZ" sz="1400" dirty="0" smtClean="0">
                <a:ea typeface="Microsoft YaHei" panose="020B0503020204020204" pitchFamily="34" charset="-122"/>
              </a:rPr>
              <a:t>zašlete </a:t>
            </a:r>
          </a:p>
          <a:p>
            <a:pPr algn="ctr">
              <a:spcAft>
                <a:spcPts val="0"/>
              </a:spcAft>
            </a:pPr>
            <a:r>
              <a:rPr lang="cs-CZ" sz="1400" dirty="0" smtClean="0">
                <a:ea typeface="Microsoft YaHei" panose="020B0503020204020204" pitchFamily="34" charset="-122"/>
              </a:rPr>
              <a:t>do </a:t>
            </a:r>
            <a:r>
              <a:rPr lang="cs-CZ" sz="1400" b="1" dirty="0" smtClean="0">
                <a:ea typeface="Microsoft YaHei" panose="020B0503020204020204" pitchFamily="34" charset="-122"/>
              </a:rPr>
              <a:t>3. 9. 2021 </a:t>
            </a:r>
            <a:r>
              <a:rPr lang="cs-CZ" sz="1400" dirty="0" smtClean="0">
                <a:ea typeface="Microsoft YaHei" panose="020B0503020204020204" pitchFamily="34" charset="-122"/>
              </a:rPr>
              <a:t>na:</a:t>
            </a:r>
            <a:r>
              <a:rPr lang="cs-CZ" sz="1400" dirty="0">
                <a:ea typeface="Microsoft YaHei" panose="020B0503020204020204" pitchFamily="34" charset="-122"/>
              </a:rPr>
              <a:t> </a:t>
            </a:r>
            <a:r>
              <a:rPr lang="cs-CZ" sz="1400" dirty="0" smtClean="0">
                <a:ea typeface="Microsoft YaHei" panose="020B0503020204020204" pitchFamily="34" charset="-122"/>
                <a:hlinkClick r:id="rId4"/>
              </a:rPr>
              <a:t>umjl@fhs.utb.cz</a:t>
            </a:r>
            <a:endParaRPr lang="cs-CZ" sz="1400" dirty="0">
              <a:ea typeface="Microsoft YaHei" panose="020B0503020204020204" pitchFamily="34" charset="-122"/>
            </a:endParaRPr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5EA01DA5-8A3D-4E87-B87B-6AAAD4EBB680}"/>
              </a:ext>
            </a:extLst>
          </p:cNvPr>
          <p:cNvSpPr/>
          <p:nvPr/>
        </p:nvSpPr>
        <p:spPr>
          <a:xfrm>
            <a:off x="253870" y="8470833"/>
            <a:ext cx="63396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err="1">
                <a:ea typeface="Microsoft YaHei" panose="020B0503020204020204" pitchFamily="34" charset="-122"/>
              </a:rPr>
              <a:t>Výuka</a:t>
            </a:r>
            <a:r>
              <a:rPr lang="cs-CZ" sz="1400" dirty="0">
                <a:ea typeface="Microsoft YaHei" panose="020B0503020204020204" pitchFamily="34" charset="-122"/>
              </a:rPr>
              <a:t> probíhá</a:t>
            </a:r>
            <a:r>
              <a:rPr lang="en-GB" sz="1400" dirty="0">
                <a:ea typeface="Microsoft YaHei" panose="020B0503020204020204" pitchFamily="34" charset="-122"/>
              </a:rPr>
              <a:t> v </a:t>
            </a:r>
            <a:r>
              <a:rPr lang="en-GB" sz="1400" dirty="0" err="1">
                <a:ea typeface="Microsoft YaHei" panose="020B0503020204020204" pitchFamily="34" charset="-122"/>
              </a:rPr>
              <a:t>angličtině</a:t>
            </a:r>
            <a:r>
              <a:rPr lang="en-GB" sz="1400" dirty="0">
                <a:ea typeface="Microsoft YaHei" panose="020B0503020204020204" pitchFamily="34" charset="-122"/>
              </a:rPr>
              <a:t> </a:t>
            </a:r>
            <a:r>
              <a:rPr lang="cs-CZ" sz="1400" dirty="0" smtClean="0">
                <a:ea typeface="Microsoft YaHei" panose="020B0503020204020204" pitchFamily="34" charset="-122"/>
              </a:rPr>
              <a:t> </a:t>
            </a:r>
            <a:r>
              <a:rPr lang="en-GB" sz="1400" dirty="0" smtClean="0">
                <a:solidFill>
                  <a:srgbClr val="D25471"/>
                </a:solidFill>
                <a:ea typeface="Microsoft YaHei" panose="020B0503020204020204" pitchFamily="34" charset="-122"/>
              </a:rPr>
              <a:t>▪</a:t>
            </a:r>
            <a:r>
              <a:rPr lang="cs-CZ" sz="1400" dirty="0" smtClean="0">
                <a:ea typeface="Microsoft YaHei" panose="020B0503020204020204" pitchFamily="34" charset="-122"/>
              </a:rPr>
              <a:t> </a:t>
            </a:r>
            <a:r>
              <a:rPr lang="en-GB" sz="1400" dirty="0" smtClean="0">
                <a:ea typeface="Microsoft YaHei" panose="020B0503020204020204" pitchFamily="34" charset="-122"/>
              </a:rPr>
              <a:t> </a:t>
            </a:r>
            <a:r>
              <a:rPr lang="en-GB" sz="1400" dirty="0" err="1">
                <a:ea typeface="Microsoft YaHei" panose="020B0503020204020204" pitchFamily="34" charset="-122"/>
              </a:rPr>
              <a:t>vyučuje</a:t>
            </a:r>
            <a:r>
              <a:rPr lang="en-GB" sz="1400" dirty="0">
                <a:ea typeface="Microsoft YaHei" panose="020B0503020204020204" pitchFamily="34" charset="-122"/>
              </a:rPr>
              <a:t> </a:t>
            </a:r>
            <a:r>
              <a:rPr lang="en-GB" sz="1400" dirty="0" err="1">
                <a:ea typeface="Microsoft YaHei" panose="020B0503020204020204" pitchFamily="34" charset="-122"/>
              </a:rPr>
              <a:t>rodilá</a:t>
            </a:r>
            <a:r>
              <a:rPr lang="en-GB" sz="1400" dirty="0">
                <a:ea typeface="Microsoft YaHei" panose="020B0503020204020204" pitchFamily="34" charset="-122"/>
              </a:rPr>
              <a:t> </a:t>
            </a:r>
            <a:r>
              <a:rPr lang="en-GB" sz="1400" dirty="0" err="1">
                <a:ea typeface="Microsoft YaHei" panose="020B0503020204020204" pitchFamily="34" charset="-122"/>
              </a:rPr>
              <a:t>mluvčí</a:t>
            </a:r>
            <a:r>
              <a:rPr lang="en-GB" sz="1400" dirty="0">
                <a:ea typeface="Microsoft YaHei" panose="020B0503020204020204" pitchFamily="34" charset="-122"/>
              </a:rPr>
              <a:t> </a:t>
            </a:r>
            <a:r>
              <a:rPr lang="cs-CZ" sz="1400" dirty="0" smtClean="0">
                <a:ea typeface="Microsoft YaHei" panose="020B0503020204020204" pitchFamily="34" charset="-122"/>
              </a:rPr>
              <a:t> </a:t>
            </a:r>
            <a:r>
              <a:rPr lang="en-GB" sz="1400" dirty="0" smtClean="0">
                <a:solidFill>
                  <a:srgbClr val="D25471"/>
                </a:solidFill>
                <a:ea typeface="Microsoft YaHei" panose="020B0503020204020204" pitchFamily="34" charset="-122"/>
              </a:rPr>
              <a:t>▪</a:t>
            </a:r>
            <a:r>
              <a:rPr lang="en-GB" sz="1400" dirty="0" smtClean="0">
                <a:ea typeface="Microsoft YaHei" panose="020B0503020204020204" pitchFamily="34" charset="-122"/>
              </a:rPr>
              <a:t> </a:t>
            </a:r>
            <a:r>
              <a:rPr lang="cs-CZ" sz="1400" dirty="0" smtClean="0">
                <a:ea typeface="Microsoft YaHei" panose="020B0503020204020204" pitchFamily="34" charset="-122"/>
              </a:rPr>
              <a:t> </a:t>
            </a:r>
            <a:r>
              <a:rPr lang="en-GB" sz="1400" dirty="0" err="1" smtClean="0">
                <a:ea typeface="Microsoft YaHei" panose="020B0503020204020204" pitchFamily="34" charset="-122"/>
              </a:rPr>
              <a:t>kurz</a:t>
            </a:r>
            <a:r>
              <a:rPr lang="en-GB" sz="1400" dirty="0" smtClean="0">
                <a:ea typeface="Microsoft YaHei" panose="020B0503020204020204" pitchFamily="34" charset="-122"/>
              </a:rPr>
              <a:t> </a:t>
            </a:r>
            <a:r>
              <a:rPr lang="en-GB" sz="1400" dirty="0">
                <a:ea typeface="Microsoft YaHei" panose="020B0503020204020204" pitchFamily="34" charset="-122"/>
              </a:rPr>
              <a:t>je </a:t>
            </a:r>
            <a:r>
              <a:rPr lang="en-GB" sz="1400" dirty="0" err="1">
                <a:ea typeface="Microsoft YaHei" panose="020B0503020204020204" pitchFamily="34" charset="-122"/>
              </a:rPr>
              <a:t>zdarma</a:t>
            </a:r>
            <a:endParaRPr lang="en-GB" sz="1400" dirty="0">
              <a:ea typeface="Microsoft YaHei" panose="020B0503020204020204" pitchFamily="34" charset="-122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276" y="4750104"/>
            <a:ext cx="748715" cy="98013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9884" y="4818114"/>
            <a:ext cx="841468" cy="91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27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2472</TotalTime>
  <Words>69</Words>
  <Application>Microsoft Office PowerPoint</Application>
  <PresentationFormat>A4 (210 × 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9" baseType="lpstr">
      <vt:lpstr>Microsoft YaHei</vt:lpstr>
      <vt:lpstr>Arial</vt:lpstr>
      <vt:lpstr>Arial Black</vt:lpstr>
      <vt:lpstr>Calibri</vt:lpstr>
      <vt:lpstr>Calibri Light</vt:lpstr>
      <vt:lpstr>Kristen ITC</vt:lpstr>
      <vt:lpstr>Times New Roman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Junior Univerzita</dc:title>
  <dc:creator>Trčalová Martina</dc:creator>
  <cp:lastModifiedBy>Olga Hulejová</cp:lastModifiedBy>
  <cp:revision>219</cp:revision>
  <cp:lastPrinted>2019-03-05T10:35:26Z</cp:lastPrinted>
  <dcterms:created xsi:type="dcterms:W3CDTF">2015-02-26T14:00:17Z</dcterms:created>
  <dcterms:modified xsi:type="dcterms:W3CDTF">2021-08-05T09:11:22Z</dcterms:modified>
</cp:coreProperties>
</file>