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67" r:id="rId4"/>
    <p:sldId id="258" r:id="rId5"/>
    <p:sldId id="259" r:id="rId6"/>
    <p:sldId id="270" r:id="rId7"/>
    <p:sldId id="260" r:id="rId8"/>
    <p:sldId id="268" r:id="rId9"/>
    <p:sldId id="274" r:id="rId10"/>
    <p:sldId id="281" r:id="rId11"/>
    <p:sldId id="277" r:id="rId12"/>
    <p:sldId id="269" r:id="rId13"/>
    <p:sldId id="282" r:id="rId14"/>
    <p:sldId id="261" r:id="rId15"/>
    <p:sldId id="271" r:id="rId16"/>
    <p:sldId id="280" r:id="rId17"/>
    <p:sldId id="273" r:id="rId18"/>
    <p:sldId id="278" r:id="rId19"/>
    <p:sldId id="279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6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9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47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0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4/12/2022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1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2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44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8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3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0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5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08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23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27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29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525579-B16C-480C-BDF4-F8068EBF4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607" y="3912041"/>
            <a:ext cx="8394306" cy="1396053"/>
          </a:xfrm>
        </p:spPr>
        <p:txBody>
          <a:bodyPr anchor="b">
            <a:normAutofit/>
          </a:bodyPr>
          <a:lstStyle/>
          <a:p>
            <a:pPr algn="ctr"/>
            <a:r>
              <a:rPr lang="cs-CZ"/>
              <a:t>Erasmus ve Finsku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6ACB8A-1243-49B7-A25B-5904427EB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5" y="5308096"/>
            <a:ext cx="6953250" cy="862394"/>
          </a:xfrm>
        </p:spPr>
        <p:txBody>
          <a:bodyPr anchor="t">
            <a:normAutofit/>
          </a:bodyPr>
          <a:lstStyle/>
          <a:p>
            <a:pPr algn="ctr"/>
            <a:r>
              <a:rPr lang="cs-CZ"/>
              <a:t>Jana Ježková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3E4CE4-9992-4090-906D-12277A18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27" y="821665"/>
            <a:ext cx="6076088" cy="29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D4B17D6-FAB9-4930-B7ED-F6EE2FEE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606" y="1810735"/>
            <a:ext cx="3263342" cy="213083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Transport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Pronájem kola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MHD (</a:t>
            </a:r>
            <a:r>
              <a:rPr lang="cs-CZ" dirty="0" err="1"/>
              <a:t>linkki</a:t>
            </a:r>
            <a:r>
              <a:rPr lang="cs-CZ" dirty="0"/>
              <a:t> </a:t>
            </a:r>
            <a:r>
              <a:rPr lang="cs-CZ" dirty="0" err="1"/>
              <a:t>app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VR vlaky </a:t>
            </a:r>
          </a:p>
        </p:txBody>
      </p:sp>
      <p:pic>
        <p:nvPicPr>
          <p:cNvPr id="4" name="video-1633702278">
            <a:hlinkClick r:id="" action="ppaction://media"/>
            <a:extLst>
              <a:ext uri="{FF2B5EF4-FFF2-40B4-BE49-F238E27FC236}">
                <a16:creationId xmlns:a16="http://schemas.microsoft.com/office/drawing/2014/main" id="{41B8A185-B022-439B-A143-51AAE8CC4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1160" y="888257"/>
            <a:ext cx="3289234" cy="5863417"/>
          </a:xfrm>
          <a:prstGeom prst="rect">
            <a:avLst/>
          </a:prstGeom>
        </p:spPr>
      </p:pic>
      <p:pic>
        <p:nvPicPr>
          <p:cNvPr id="6146" name="Picture 2" descr="VR Train Helsinki Railway Station — VisitFinland.com">
            <a:extLst>
              <a:ext uri="{FF2B5EF4-FFF2-40B4-BE49-F238E27FC236}">
                <a16:creationId xmlns:a16="http://schemas.microsoft.com/office/drawing/2014/main" id="{5A15439D-DE76-464C-B5D2-03107AD4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37" y="3981849"/>
            <a:ext cx="4925311" cy="276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ocal buses in the Jyväskylä Region – Visit Jyväskylä Region">
            <a:extLst>
              <a:ext uri="{FF2B5EF4-FFF2-40B4-BE49-F238E27FC236}">
                <a16:creationId xmlns:a16="http://schemas.microsoft.com/office/drawing/2014/main" id="{AFB110B1-33E5-4426-A447-8A2FAEE4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40" y="934195"/>
            <a:ext cx="4435208" cy="24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E225E6-44BD-422F-80B0-E554B52CA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5058" y="3585457"/>
            <a:ext cx="6761573" cy="2675825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000" dirty="0"/>
              <a:t>Ubytování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Kortepohja</a:t>
            </a:r>
            <a:r>
              <a:rPr lang="cs-CZ" sz="2000" dirty="0"/>
              <a:t> student </a:t>
            </a:r>
            <a:r>
              <a:rPr lang="cs-CZ" sz="2000" dirty="0" err="1"/>
              <a:t>village</a:t>
            </a:r>
            <a:r>
              <a:rPr lang="cs-CZ" sz="2000" dirty="0"/>
              <a:t>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Byt pro dva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Sdílená kuchyň a koupelna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Pokoj pro sebe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Přístup do budovy a bytu přes kartu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Parkoviště pro kola </a:t>
            </a:r>
          </a:p>
          <a:p>
            <a:pPr>
              <a:lnSpc>
                <a:spcPct val="120000"/>
              </a:lnSpc>
            </a:pPr>
            <a:endParaRPr lang="cs-CZ" sz="600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9BB8358-674B-43B4-A5A5-17176D197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4937" y="0"/>
            <a:ext cx="3997527" cy="2646947"/>
          </a:xfrm>
          <a:custGeom>
            <a:avLst/>
            <a:gdLst>
              <a:gd name="connsiteX0" fmla="*/ 294151 w 4013331"/>
              <a:gd name="connsiteY0" fmla="*/ 0 h 2742133"/>
              <a:gd name="connsiteX1" fmla="*/ 3844057 w 4013331"/>
              <a:gd name="connsiteY1" fmla="*/ 0 h 2742133"/>
              <a:gd name="connsiteX2" fmla="*/ 3892490 w 4013331"/>
              <a:gd name="connsiteY2" fmla="*/ 131440 h 2742133"/>
              <a:gd name="connsiteX3" fmla="*/ 4013331 w 4013331"/>
              <a:gd name="connsiteY3" fmla="*/ 941251 h 2742133"/>
              <a:gd name="connsiteX4" fmla="*/ 3804827 w 4013331"/>
              <a:gd name="connsiteY4" fmla="*/ 1540292 h 2742133"/>
              <a:gd name="connsiteX5" fmla="*/ 3187498 w 4013331"/>
              <a:gd name="connsiteY5" fmla="*/ 2098087 h 2742133"/>
              <a:gd name="connsiteX6" fmla="*/ 3051769 w 4013331"/>
              <a:gd name="connsiteY6" fmla="*/ 2204787 h 2742133"/>
              <a:gd name="connsiteX7" fmla="*/ 1936476 w 4013331"/>
              <a:gd name="connsiteY7" fmla="*/ 2742133 h 2742133"/>
              <a:gd name="connsiteX8" fmla="*/ 467303 w 4013331"/>
              <a:gd name="connsiteY8" fmla="*/ 1868695 h 2742133"/>
              <a:gd name="connsiteX9" fmla="*/ 310732 w 4013331"/>
              <a:gd name="connsiteY9" fmla="*/ 1645244 h 2742133"/>
              <a:gd name="connsiteX10" fmla="*/ 0 w 4013331"/>
              <a:gd name="connsiteY10" fmla="*/ 941251 h 2742133"/>
              <a:gd name="connsiteX11" fmla="*/ 187749 w 4013331"/>
              <a:gd name="connsiteY11" fmla="*/ 183076 h 2742133"/>
              <a:gd name="connsiteX12" fmla="*/ 288888 w 4013331"/>
              <a:gd name="connsiteY12" fmla="*/ 7329 h 274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13331" h="2742133">
                <a:moveTo>
                  <a:pt x="294151" y="0"/>
                </a:moveTo>
                <a:lnTo>
                  <a:pt x="3844057" y="0"/>
                </a:lnTo>
                <a:lnTo>
                  <a:pt x="3892490" y="131440"/>
                </a:lnTo>
                <a:cubicBezTo>
                  <a:pt x="3971777" y="378867"/>
                  <a:pt x="4013331" y="652783"/>
                  <a:pt x="4013331" y="941251"/>
                </a:cubicBezTo>
                <a:cubicBezTo>
                  <a:pt x="4013331" y="1171430"/>
                  <a:pt x="3948997" y="1356167"/>
                  <a:pt x="3804827" y="1540292"/>
                </a:cubicBezTo>
                <a:cubicBezTo>
                  <a:pt x="3654026" y="1732895"/>
                  <a:pt x="3427436" y="1910292"/>
                  <a:pt x="3187498" y="2098087"/>
                </a:cubicBezTo>
                <a:cubicBezTo>
                  <a:pt x="3143231" y="2132693"/>
                  <a:pt x="3097499" y="2168522"/>
                  <a:pt x="3051769" y="2204787"/>
                </a:cubicBezTo>
                <a:cubicBezTo>
                  <a:pt x="2642425" y="2529345"/>
                  <a:pt x="2343664" y="2742133"/>
                  <a:pt x="1936476" y="2742133"/>
                </a:cubicBezTo>
                <a:cubicBezTo>
                  <a:pt x="1316045" y="2742133"/>
                  <a:pt x="876647" y="2480932"/>
                  <a:pt x="467303" y="1868695"/>
                </a:cubicBezTo>
                <a:cubicBezTo>
                  <a:pt x="413736" y="1788559"/>
                  <a:pt x="361372" y="1715679"/>
                  <a:pt x="310732" y="1645244"/>
                </a:cubicBezTo>
                <a:cubicBezTo>
                  <a:pt x="100850" y="1353195"/>
                  <a:pt x="0" y="1201315"/>
                  <a:pt x="0" y="941251"/>
                </a:cubicBezTo>
                <a:cubicBezTo>
                  <a:pt x="0" y="683021"/>
                  <a:pt x="63214" y="427935"/>
                  <a:pt x="187749" y="183076"/>
                </a:cubicBezTo>
                <a:cubicBezTo>
                  <a:pt x="218215" y="123194"/>
                  <a:pt x="251953" y="64578"/>
                  <a:pt x="288888" y="73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02" y="0"/>
            <a:ext cx="4244813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7BDAD10-B932-49BE-90F5-62EB2FE01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5863" y="0"/>
            <a:ext cx="4584032" cy="3020235"/>
          </a:xfrm>
          <a:custGeom>
            <a:avLst/>
            <a:gdLst>
              <a:gd name="connsiteX0" fmla="*/ 208215 w 4389519"/>
              <a:gd name="connsiteY0" fmla="*/ 0 h 2916937"/>
              <a:gd name="connsiteX1" fmla="*/ 4284014 w 4389519"/>
              <a:gd name="connsiteY1" fmla="*/ 0 h 2916937"/>
              <a:gd name="connsiteX2" fmla="*/ 4335794 w 4389519"/>
              <a:gd name="connsiteY2" fmla="*/ 207911 h 2916937"/>
              <a:gd name="connsiteX3" fmla="*/ 4376420 w 4389519"/>
              <a:gd name="connsiteY3" fmla="*/ 1078865 h 2916937"/>
              <a:gd name="connsiteX4" fmla="*/ 4090147 w 4389519"/>
              <a:gd name="connsiteY4" fmla="*/ 1734728 h 2916937"/>
              <a:gd name="connsiteX5" fmla="*/ 3362552 w 4389519"/>
              <a:gd name="connsiteY5" fmla="*/ 2305097 h 2916937"/>
              <a:gd name="connsiteX6" fmla="*/ 3204152 w 4389519"/>
              <a:gd name="connsiteY6" fmla="*/ 2412521 h 2916937"/>
              <a:gd name="connsiteX7" fmla="*/ 1936072 w 4389519"/>
              <a:gd name="connsiteY7" fmla="*/ 2912360 h 2916937"/>
              <a:gd name="connsiteX8" fmla="*/ 421690 w 4389519"/>
              <a:gd name="connsiteY8" fmla="*/ 1787063 h 2916937"/>
              <a:gd name="connsiteX9" fmla="*/ 273167 w 4389519"/>
              <a:gd name="connsiteY9" fmla="*/ 1520080 h 2916937"/>
              <a:gd name="connsiteX10" fmla="*/ 4118 w 4389519"/>
              <a:gd name="connsiteY10" fmla="*/ 696338 h 2916937"/>
              <a:gd name="connsiteX11" fmla="*/ 175984 w 4389519"/>
              <a:gd name="connsiteY11" fmla="*/ 60381 h 291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916937">
                <a:moveTo>
                  <a:pt x="208215" y="0"/>
                </a:moveTo>
                <a:lnTo>
                  <a:pt x="4284014" y="0"/>
                </a:lnTo>
                <a:lnTo>
                  <a:pt x="4335794" y="207911"/>
                </a:lnTo>
                <a:cubicBezTo>
                  <a:pt x="4388748" y="479686"/>
                  <a:pt x="4403109" y="773803"/>
                  <a:pt x="4376420" y="1078865"/>
                </a:cubicBezTo>
                <a:cubicBezTo>
                  <a:pt x="4353703" y="1338514"/>
                  <a:pt x="4265383" y="1540772"/>
                  <a:pt x="4090147" y="1734728"/>
                </a:cubicBezTo>
                <a:cubicBezTo>
                  <a:pt x="3906850" y="1937616"/>
                  <a:pt x="3642485" y="2116128"/>
                  <a:pt x="3362552" y="2305097"/>
                </a:cubicBezTo>
                <a:cubicBezTo>
                  <a:pt x="3310910" y="2339914"/>
                  <a:pt x="3257553" y="2375972"/>
                  <a:pt x="3204152" y="2412521"/>
                </a:cubicBezTo>
                <a:cubicBezTo>
                  <a:pt x="2726165" y="2739616"/>
                  <a:pt x="2379682" y="2951171"/>
                  <a:pt x="1936072" y="2912360"/>
                </a:cubicBezTo>
                <a:cubicBezTo>
                  <a:pt x="1260148" y="2853224"/>
                  <a:pt x="807225" y="2516700"/>
                  <a:pt x="421690" y="1787063"/>
                </a:cubicBezTo>
                <a:cubicBezTo>
                  <a:pt x="371240" y="1691563"/>
                  <a:pt x="321385" y="1604361"/>
                  <a:pt x="273167" y="1520080"/>
                </a:cubicBezTo>
                <a:cubicBezTo>
                  <a:pt x="73334" y="1170636"/>
                  <a:pt x="-21548" y="989700"/>
                  <a:pt x="4118" y="696338"/>
                </a:cubicBezTo>
                <a:cubicBezTo>
                  <a:pt x="23232" y="477870"/>
                  <a:pt x="80908" y="264786"/>
                  <a:pt x="175984" y="6038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B090661F-2489-493D-8C0B-E7617E36F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55130 w 4174269"/>
              <a:gd name="connsiteY0" fmla="*/ 990 h 5181455"/>
              <a:gd name="connsiteX1" fmla="*/ 2396955 w 4174269"/>
              <a:gd name="connsiteY1" fmla="*/ 367328 h 5181455"/>
              <a:gd name="connsiteX2" fmla="*/ 3827960 w 4174269"/>
              <a:gd name="connsiteY2" fmla="*/ 4749328 h 5181455"/>
              <a:gd name="connsiteX3" fmla="*/ 3561502 w 4174269"/>
              <a:gd name="connsiteY3" fmla="*/ 5090948 h 5181455"/>
              <a:gd name="connsiteX4" fmla="*/ 3452726 w 4174269"/>
              <a:gd name="connsiteY4" fmla="*/ 5181455 h 5181455"/>
              <a:gd name="connsiteX5" fmla="*/ 0 w 4174269"/>
              <a:gd name="connsiteY5" fmla="*/ 5181455 h 5181455"/>
              <a:gd name="connsiteX6" fmla="*/ 0 w 4174269"/>
              <a:gd name="connsiteY6" fmla="*/ 251605 h 5181455"/>
              <a:gd name="connsiteX7" fmla="*/ 157396 w 4174269"/>
              <a:gd name="connsiteY7" fmla="*/ 182600 h 5181455"/>
              <a:gd name="connsiteX8" fmla="*/ 1155130 w 4174269"/>
              <a:gd name="connsiteY8" fmla="*/ 990 h 518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269" h="5181455">
                <a:moveTo>
                  <a:pt x="1155130" y="990"/>
                </a:moveTo>
                <a:cubicBezTo>
                  <a:pt x="1564667" y="12730"/>
                  <a:pt x="1984593" y="129250"/>
                  <a:pt x="2396955" y="367328"/>
                </a:cubicBezTo>
                <a:cubicBezTo>
                  <a:pt x="3871760" y="1218807"/>
                  <a:pt x="4678347" y="3276416"/>
                  <a:pt x="3827960" y="4749328"/>
                </a:cubicBezTo>
                <a:cubicBezTo>
                  <a:pt x="3748235" y="4887417"/>
                  <a:pt x="3658928" y="4998272"/>
                  <a:pt x="3561502" y="5090948"/>
                </a:cubicBezTo>
                <a:lnTo>
                  <a:pt x="3452726" y="5181455"/>
                </a:lnTo>
                <a:lnTo>
                  <a:pt x="0" y="5181455"/>
                </a:lnTo>
                <a:lnTo>
                  <a:pt x="0" y="251605"/>
                </a:lnTo>
                <a:lnTo>
                  <a:pt x="157396" y="182600"/>
                </a:lnTo>
                <a:cubicBezTo>
                  <a:pt x="475610" y="54980"/>
                  <a:pt x="811718" y="-8854"/>
                  <a:pt x="115513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BC9DE1A-348A-4AB0-8550-64E0B9AEF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27554"/>
            <a:ext cx="4611389" cy="5530446"/>
          </a:xfrm>
          <a:custGeom>
            <a:avLst/>
            <a:gdLst>
              <a:gd name="connsiteX0" fmla="*/ 948905 w 4259808"/>
              <a:gd name="connsiteY0" fmla="*/ 1556 h 5510713"/>
              <a:gd name="connsiteX1" fmla="*/ 2304106 w 4259808"/>
              <a:gd name="connsiteY1" fmla="*/ 405867 h 5510713"/>
              <a:gd name="connsiteX2" fmla="*/ 3890982 w 4259808"/>
              <a:gd name="connsiteY2" fmla="*/ 5156588 h 5510713"/>
              <a:gd name="connsiteX3" fmla="*/ 3680329 w 4259808"/>
              <a:gd name="connsiteY3" fmla="*/ 5445948 h 5510713"/>
              <a:gd name="connsiteX4" fmla="*/ 3616504 w 4259808"/>
              <a:gd name="connsiteY4" fmla="*/ 5510713 h 5510713"/>
              <a:gd name="connsiteX5" fmla="*/ 0 w 4259808"/>
              <a:gd name="connsiteY5" fmla="*/ 5510713 h 5510713"/>
              <a:gd name="connsiteX6" fmla="*/ 0 w 4259808"/>
              <a:gd name="connsiteY6" fmla="*/ 144797 h 5510713"/>
              <a:gd name="connsiteX7" fmla="*/ 164164 w 4259808"/>
              <a:gd name="connsiteY7" fmla="*/ 92266 h 5510713"/>
              <a:gd name="connsiteX8" fmla="*/ 948905 w 4259808"/>
              <a:gd name="connsiteY8" fmla="*/ 1556 h 55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808" h="5510713">
                <a:moveTo>
                  <a:pt x="948905" y="1556"/>
                </a:moveTo>
                <a:cubicBezTo>
                  <a:pt x="1395136" y="16867"/>
                  <a:pt x="1853354" y="145625"/>
                  <a:pt x="2304106" y="405867"/>
                </a:cubicBezTo>
                <a:cubicBezTo>
                  <a:pt x="3916211" y="1336616"/>
                  <a:pt x="4808028" y="3568218"/>
                  <a:pt x="3890982" y="5156588"/>
                </a:cubicBezTo>
                <a:cubicBezTo>
                  <a:pt x="3826502" y="5268272"/>
                  <a:pt x="3756052" y="5363347"/>
                  <a:pt x="3680329" y="5445948"/>
                </a:cubicBezTo>
                <a:lnTo>
                  <a:pt x="3616504" y="5510713"/>
                </a:lnTo>
                <a:lnTo>
                  <a:pt x="0" y="5510713"/>
                </a:lnTo>
                <a:lnTo>
                  <a:pt x="0" y="144797"/>
                </a:lnTo>
                <a:lnTo>
                  <a:pt x="164164" y="92266"/>
                </a:lnTo>
                <a:cubicBezTo>
                  <a:pt x="418657" y="23914"/>
                  <a:pt x="681631" y="-7614"/>
                  <a:pt x="948905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EBD0AE1F-A0FC-49FC-A682-A5947011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0060"/>
            <a:ext cx="4406602" cy="5337940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9221" h="5265194">
                <a:moveTo>
                  <a:pt x="812878" y="840"/>
                </a:moveTo>
                <a:cubicBezTo>
                  <a:pt x="862065" y="-449"/>
                  <a:pt x="911443" y="-258"/>
                  <a:pt x="960980" y="1442"/>
                </a:cubicBezTo>
                <a:cubicBezTo>
                  <a:pt x="1374507" y="15631"/>
                  <a:pt x="1799140" y="134952"/>
                  <a:pt x="2216856" y="376120"/>
                </a:cubicBezTo>
                <a:cubicBezTo>
                  <a:pt x="3710806" y="1238652"/>
                  <a:pt x="4537261" y="3306696"/>
                  <a:pt x="3687427" y="4778650"/>
                </a:cubicBezTo>
                <a:cubicBezTo>
                  <a:pt x="3567917" y="4985647"/>
                  <a:pt x="3426282" y="5131074"/>
                  <a:pt x="3267677" y="5245601"/>
                </a:cubicBezTo>
                <a:lnTo>
                  <a:pt x="3237167" y="5265194"/>
                </a:lnTo>
                <a:lnTo>
                  <a:pt x="0" y="5265194"/>
                </a:lnTo>
                <a:lnTo>
                  <a:pt x="0" y="162790"/>
                </a:lnTo>
                <a:lnTo>
                  <a:pt x="58408" y="139352"/>
                </a:lnTo>
                <a:cubicBezTo>
                  <a:pt x="301661" y="55163"/>
                  <a:pt x="554646" y="7607"/>
                  <a:pt x="812878" y="8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22" name="Picture 2" descr="Construction - Soihtu">
            <a:extLst>
              <a:ext uri="{FF2B5EF4-FFF2-40B4-BE49-F238E27FC236}">
                <a16:creationId xmlns:a16="http://schemas.microsoft.com/office/drawing/2014/main" id="{698108E2-F874-4624-9D6F-AF64466F2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8" b="1"/>
          <a:stretch/>
        </p:blipFill>
        <p:spPr bwMode="auto">
          <a:xfrm>
            <a:off x="3632375" y="2"/>
            <a:ext cx="3418129" cy="2465725"/>
          </a:xfrm>
          <a:custGeom>
            <a:avLst/>
            <a:gdLst/>
            <a:ahLst/>
            <a:cxnLst/>
            <a:rect l="l" t="t" r="r" b="b"/>
            <a:pathLst>
              <a:path w="3484186" h="2440484">
                <a:moveTo>
                  <a:pt x="341018" y="0"/>
                </a:moveTo>
                <a:lnTo>
                  <a:pt x="3285181" y="0"/>
                </a:lnTo>
                <a:lnTo>
                  <a:pt x="3321562" y="74937"/>
                </a:lnTo>
                <a:cubicBezTo>
                  <a:pt x="3427818" y="322243"/>
                  <a:pt x="3484186" y="608579"/>
                  <a:pt x="3484186" y="914184"/>
                </a:cubicBezTo>
                <a:cubicBezTo>
                  <a:pt x="3484186" y="1109268"/>
                  <a:pt x="3428334" y="1265837"/>
                  <a:pt x="3303173" y="1421888"/>
                </a:cubicBezTo>
                <a:cubicBezTo>
                  <a:pt x="3172255" y="1585125"/>
                  <a:pt x="2975540" y="1735475"/>
                  <a:pt x="2767237" y="1894635"/>
                </a:cubicBezTo>
                <a:cubicBezTo>
                  <a:pt x="2728806" y="1923966"/>
                  <a:pt x="2689104" y="1954332"/>
                  <a:pt x="2649403" y="1985068"/>
                </a:cubicBezTo>
                <a:cubicBezTo>
                  <a:pt x="2294030" y="2260140"/>
                  <a:pt x="2034660" y="2440484"/>
                  <a:pt x="1681157" y="2440484"/>
                </a:cubicBezTo>
                <a:cubicBezTo>
                  <a:pt x="1142528" y="2440484"/>
                  <a:pt x="761064" y="2219109"/>
                  <a:pt x="405691" y="1700219"/>
                </a:cubicBezTo>
                <a:cubicBezTo>
                  <a:pt x="359186" y="1632303"/>
                  <a:pt x="313726" y="1570535"/>
                  <a:pt x="269763" y="1510839"/>
                </a:cubicBezTo>
                <a:cubicBezTo>
                  <a:pt x="87553" y="1263318"/>
                  <a:pt x="0" y="1134597"/>
                  <a:pt x="0" y="914184"/>
                </a:cubicBezTo>
                <a:cubicBezTo>
                  <a:pt x="0" y="695327"/>
                  <a:pt x="54880" y="479135"/>
                  <a:pt x="162994" y="271610"/>
                </a:cubicBezTo>
                <a:cubicBezTo>
                  <a:pt x="189444" y="220858"/>
                  <a:pt x="218734" y="171179"/>
                  <a:pt x="250799" y="1226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obloha, exteriér, budova, město&#10;&#10;Popis byl vytvořen automaticky">
            <a:extLst>
              <a:ext uri="{FF2B5EF4-FFF2-40B4-BE49-F238E27FC236}">
                <a16:creationId xmlns:a16="http://schemas.microsoft.com/office/drawing/2014/main" id="{51B89CEA-F59C-43ED-BC83-F22FD41C9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7" r="2" b="7140"/>
          <a:stretch/>
        </p:blipFill>
        <p:spPr>
          <a:xfrm>
            <a:off x="-1" y="1860331"/>
            <a:ext cx="4042279" cy="4997667"/>
          </a:xfrm>
          <a:custGeom>
            <a:avLst/>
            <a:gdLst/>
            <a:ahLst/>
            <a:cxnLst/>
            <a:rect l="l" t="t" r="r" b="b"/>
            <a:pathLst>
              <a:path w="3958391" h="4808550">
                <a:moveTo>
                  <a:pt x="1130737" y="1268"/>
                </a:moveTo>
                <a:cubicBezTo>
                  <a:pt x="1511837" y="13752"/>
                  <a:pt x="1903175" y="118732"/>
                  <a:pt x="2288137" y="330915"/>
                </a:cubicBezTo>
                <a:cubicBezTo>
                  <a:pt x="3664944" y="1089786"/>
                  <a:pt x="4426594" y="2909285"/>
                  <a:pt x="3643399" y="4204334"/>
                </a:cubicBezTo>
                <a:cubicBezTo>
                  <a:pt x="3459833" y="4507867"/>
                  <a:pt x="3219629" y="4660926"/>
                  <a:pt x="2944782" y="4788439"/>
                </a:cubicBezTo>
                <a:lnTo>
                  <a:pt x="2899152" y="4808550"/>
                </a:lnTo>
                <a:lnTo>
                  <a:pt x="0" y="4808550"/>
                </a:lnTo>
                <a:lnTo>
                  <a:pt x="0" y="244579"/>
                </a:lnTo>
                <a:lnTo>
                  <a:pt x="77902" y="207282"/>
                </a:lnTo>
                <a:cubicBezTo>
                  <a:pt x="409697" y="62291"/>
                  <a:pt x="765516" y="-10694"/>
                  <a:pt x="1130737" y="1268"/>
                </a:cubicBezTo>
                <a:close/>
              </a:path>
            </a:pathLst>
          </a:custGeom>
        </p:spPr>
      </p:pic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34E10184-A355-442D-9021-64F93505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577" y="-1"/>
            <a:ext cx="4366423" cy="3629533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F2AEA3E5-3383-4A2D-86B0-A1DC81C11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3466434 w 3872006"/>
              <a:gd name="connsiteY0" fmla="*/ 0 h 3321595"/>
              <a:gd name="connsiteX1" fmla="*/ 65800 w 3872006"/>
              <a:gd name="connsiteY1" fmla="*/ 0 h 3321595"/>
              <a:gd name="connsiteX2" fmla="*/ 0 w 3872006"/>
              <a:gd name="connsiteY2" fmla="*/ 59511 h 3321595"/>
              <a:gd name="connsiteX3" fmla="*/ 0 w 3872006"/>
              <a:gd name="connsiteY3" fmla="*/ 2518435 h 3321595"/>
              <a:gd name="connsiteX4" fmla="*/ 80122 w 3872006"/>
              <a:gd name="connsiteY4" fmla="*/ 2618704 h 3321595"/>
              <a:gd name="connsiteX5" fmla="*/ 1549501 w 3872006"/>
              <a:gd name="connsiteY5" fmla="*/ 3321595 h 3321595"/>
              <a:gd name="connsiteX6" fmla="*/ 2796711 w 3872006"/>
              <a:gd name="connsiteY6" fmla="*/ 2749441 h 3321595"/>
              <a:gd name="connsiteX7" fmla="*/ 2948494 w 3872006"/>
              <a:gd name="connsiteY7" fmla="*/ 2635829 h 3321595"/>
              <a:gd name="connsiteX8" fmla="*/ 3638840 w 3872006"/>
              <a:gd name="connsiteY8" fmla="*/ 2041901 h 3321595"/>
              <a:gd name="connsiteX9" fmla="*/ 3872006 w 3872006"/>
              <a:gd name="connsiteY9" fmla="*/ 1404055 h 3321595"/>
              <a:gd name="connsiteX10" fmla="*/ 3467973 w 3872006"/>
              <a:gd name="connsiteY10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2006" h="3321595">
                <a:moveTo>
                  <a:pt x="3466434" y="0"/>
                </a:moveTo>
                <a:lnTo>
                  <a:pt x="65800" y="0"/>
                </a:lnTo>
                <a:lnTo>
                  <a:pt x="0" y="59511"/>
                </a:lnTo>
                <a:lnTo>
                  <a:pt x="0" y="2518435"/>
                </a:lnTo>
                <a:lnTo>
                  <a:pt x="80122" y="2618704"/>
                </a:lnTo>
                <a:cubicBezTo>
                  <a:pt x="490323" y="3108658"/>
                  <a:pt x="942414" y="3321595"/>
                  <a:pt x="1549501" y="3321595"/>
                </a:cubicBezTo>
                <a:cubicBezTo>
                  <a:pt x="2004852" y="3321595"/>
                  <a:pt x="2338950" y="3095023"/>
                  <a:pt x="2796711" y="2749441"/>
                </a:cubicBezTo>
                <a:cubicBezTo>
                  <a:pt x="2847850" y="2710827"/>
                  <a:pt x="2898991" y="2672676"/>
                  <a:pt x="2948494" y="2635829"/>
                </a:cubicBezTo>
                <a:cubicBezTo>
                  <a:pt x="3216812" y="2435869"/>
                  <a:pt x="3470203" y="2246981"/>
                  <a:pt x="3638840" y="2041901"/>
                </a:cubicBezTo>
                <a:cubicBezTo>
                  <a:pt x="3800062" y="1845849"/>
                  <a:pt x="3872006" y="1649145"/>
                  <a:pt x="3872006" y="1404055"/>
                </a:cubicBezTo>
                <a:cubicBezTo>
                  <a:pt x="3872006" y="866538"/>
                  <a:pt x="3729694" y="376466"/>
                  <a:pt x="346797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5BC3D56-7191-4F9F-BE89-BF3E66D0B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71504" y="0"/>
            <a:ext cx="4120496" cy="3411460"/>
          </a:xfrm>
          <a:custGeom>
            <a:avLst/>
            <a:gdLst>
              <a:gd name="connsiteX0" fmla="*/ 3564894 w 3904481"/>
              <a:gd name="connsiteY0" fmla="*/ 0 h 3411460"/>
              <a:gd name="connsiteX1" fmla="*/ 0 w 3904481"/>
              <a:gd name="connsiteY1" fmla="*/ 0 h 3411460"/>
              <a:gd name="connsiteX2" fmla="*/ 0 w 3904481"/>
              <a:gd name="connsiteY2" fmla="*/ 2659993 h 3411460"/>
              <a:gd name="connsiteX3" fmla="*/ 1876 w 3904481"/>
              <a:gd name="connsiteY3" fmla="*/ 2662425 h 3411460"/>
              <a:gd name="connsiteX4" fmla="*/ 1514161 w 3904481"/>
              <a:gd name="connsiteY4" fmla="*/ 3411460 h 3411460"/>
              <a:gd name="connsiteX5" fmla="*/ 2797788 w 3904481"/>
              <a:gd name="connsiteY5" fmla="*/ 2801744 h 3411460"/>
              <a:gd name="connsiteX6" fmla="*/ 2954004 w 3904481"/>
              <a:gd name="connsiteY6" fmla="*/ 2680673 h 3411460"/>
              <a:gd name="connsiteX7" fmla="*/ 3664508 w 3904481"/>
              <a:gd name="connsiteY7" fmla="*/ 2047754 h 3411460"/>
              <a:gd name="connsiteX8" fmla="*/ 3904481 w 3904481"/>
              <a:gd name="connsiteY8" fmla="*/ 1368033 h 3411460"/>
              <a:gd name="connsiteX9" fmla="*/ 3596499 w 3904481"/>
              <a:gd name="connsiteY9" fmla="*/ 52268 h 34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4481" h="3411460">
                <a:moveTo>
                  <a:pt x="3564894" y="0"/>
                </a:moveTo>
                <a:lnTo>
                  <a:pt x="0" y="0"/>
                </a:lnTo>
                <a:lnTo>
                  <a:pt x="0" y="2659993"/>
                </a:lnTo>
                <a:lnTo>
                  <a:pt x="1876" y="2662425"/>
                </a:lnTo>
                <a:cubicBezTo>
                  <a:pt x="424055" y="3184544"/>
                  <a:pt x="889346" y="3411460"/>
                  <a:pt x="1514161" y="3411460"/>
                </a:cubicBezTo>
                <a:cubicBezTo>
                  <a:pt x="1982808" y="3411460"/>
                  <a:pt x="2326661" y="3170014"/>
                  <a:pt x="2797788" y="2801744"/>
                </a:cubicBezTo>
                <a:cubicBezTo>
                  <a:pt x="2850420" y="2760595"/>
                  <a:pt x="2903054" y="2719940"/>
                  <a:pt x="2954004" y="2680673"/>
                </a:cubicBezTo>
                <a:cubicBezTo>
                  <a:pt x="3230156" y="2467586"/>
                  <a:pt x="3490946" y="2266297"/>
                  <a:pt x="3664508" y="2047754"/>
                </a:cubicBezTo>
                <a:cubicBezTo>
                  <a:pt x="3830437" y="1838832"/>
                  <a:pt x="3904481" y="1629214"/>
                  <a:pt x="3904481" y="1368033"/>
                </a:cubicBezTo>
                <a:cubicBezTo>
                  <a:pt x="3904481" y="877057"/>
                  <a:pt x="3796872" y="423228"/>
                  <a:pt x="3596499" y="52268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124" name="Picture 4" descr="Kortepohjan jättiläistalon suojeluratkaisu siirtyi kaupungille |  Keski-Suomi | Keskisuomalainen">
            <a:extLst>
              <a:ext uri="{FF2B5EF4-FFF2-40B4-BE49-F238E27FC236}">
                <a16:creationId xmlns:a16="http://schemas.microsoft.com/office/drawing/2014/main" id="{DD9AC60F-A7EE-48BC-9DA8-76CED0B49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17037" b="3"/>
          <a:stretch/>
        </p:blipFill>
        <p:spPr bwMode="auto">
          <a:xfrm>
            <a:off x="8456623" y="1"/>
            <a:ext cx="3735378" cy="3051729"/>
          </a:xfrm>
          <a:custGeom>
            <a:avLst/>
            <a:gdLst/>
            <a:ahLst/>
            <a:cxnLst/>
            <a:rect l="l" t="t" r="r" b="b"/>
            <a:pathLst>
              <a:path w="3577083" h="3010961">
                <a:moveTo>
                  <a:pt x="525796" y="0"/>
                </a:moveTo>
                <a:lnTo>
                  <a:pt x="3083618" y="0"/>
                </a:lnTo>
                <a:lnTo>
                  <a:pt x="3238848" y="113681"/>
                </a:lnTo>
                <a:cubicBezTo>
                  <a:pt x="3347378" y="200626"/>
                  <a:pt x="3444292" y="293564"/>
                  <a:pt x="3528988" y="391785"/>
                </a:cubicBezTo>
                <a:lnTo>
                  <a:pt x="3577083" y="453516"/>
                </a:lnTo>
                <a:lnTo>
                  <a:pt x="3577083" y="2083461"/>
                </a:lnTo>
                <a:lnTo>
                  <a:pt x="3549828" y="2118637"/>
                </a:lnTo>
                <a:cubicBezTo>
                  <a:pt x="3524255" y="2152065"/>
                  <a:pt x="3498324" y="2186586"/>
                  <a:pt x="3472099" y="2222744"/>
                </a:cubicBezTo>
                <a:cubicBezTo>
                  <a:pt x="3071290" y="2775245"/>
                  <a:pt x="2641053" y="3010961"/>
                  <a:pt x="2033556" y="3010961"/>
                </a:cubicBezTo>
                <a:cubicBezTo>
                  <a:pt x="1634857" y="3010961"/>
                  <a:pt x="1342325" y="2818935"/>
                  <a:pt x="941515" y="2526044"/>
                </a:cubicBezTo>
                <a:cubicBezTo>
                  <a:pt x="896738" y="2493317"/>
                  <a:pt x="851961" y="2460984"/>
                  <a:pt x="808615" y="2429754"/>
                </a:cubicBezTo>
                <a:cubicBezTo>
                  <a:pt x="573680" y="2260282"/>
                  <a:pt x="351814" y="2100194"/>
                  <a:pt x="204156" y="1926383"/>
                </a:cubicBezTo>
                <a:cubicBezTo>
                  <a:pt x="62993" y="1760224"/>
                  <a:pt x="0" y="1593511"/>
                  <a:pt x="0" y="1385790"/>
                </a:cubicBezTo>
                <a:cubicBezTo>
                  <a:pt x="0" y="865148"/>
                  <a:pt x="162751" y="397028"/>
                  <a:pt x="458321" y="676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5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00" name="Picture 4" descr="Kesähotelli Rentukka Цены, фотографии, Отзывы, адрес. Финляндия">
            <a:extLst>
              <a:ext uri="{FF2B5EF4-FFF2-40B4-BE49-F238E27FC236}">
                <a16:creationId xmlns:a16="http://schemas.microsoft.com/office/drawing/2014/main" id="{1FD4E202-CE07-4D20-8061-F3FBF4F64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-1" b="16253"/>
          <a:stretch/>
        </p:blipFill>
        <p:spPr bwMode="auto">
          <a:xfrm>
            <a:off x="2851886" y="1"/>
            <a:ext cx="9340114" cy="3406137"/>
          </a:xfrm>
          <a:custGeom>
            <a:avLst/>
            <a:gdLst/>
            <a:ahLst/>
            <a:cxnLst/>
            <a:rect l="l" t="t" r="r" b="b"/>
            <a:pathLst>
              <a:path w="9340114" h="3406137">
                <a:moveTo>
                  <a:pt x="1651698" y="0"/>
                </a:moveTo>
                <a:lnTo>
                  <a:pt x="2767735" y="0"/>
                </a:lnTo>
                <a:lnTo>
                  <a:pt x="3564176" y="0"/>
                </a:lnTo>
                <a:lnTo>
                  <a:pt x="4145265" y="0"/>
                </a:lnTo>
                <a:lnTo>
                  <a:pt x="4634100" y="0"/>
                </a:lnTo>
                <a:lnTo>
                  <a:pt x="4803872" y="0"/>
                </a:lnTo>
                <a:lnTo>
                  <a:pt x="4998840" y="0"/>
                </a:lnTo>
                <a:lnTo>
                  <a:pt x="9340114" y="0"/>
                </a:lnTo>
                <a:lnTo>
                  <a:pt x="9340114" y="3406137"/>
                </a:lnTo>
                <a:lnTo>
                  <a:pt x="0" y="3406137"/>
                </a:lnTo>
                <a:lnTo>
                  <a:pt x="1653" y="3337395"/>
                </a:lnTo>
                <a:cubicBezTo>
                  <a:pt x="69840" y="1928213"/>
                  <a:pt x="646060" y="708413"/>
                  <a:pt x="1629112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Events - Jyväskylän yliopiston ylioppilaskunta">
            <a:extLst>
              <a:ext uri="{FF2B5EF4-FFF2-40B4-BE49-F238E27FC236}">
                <a16:creationId xmlns:a16="http://schemas.microsoft.com/office/drawing/2014/main" id="{95957BFF-21F7-4224-8F54-EF562661A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9" r="-1" b="-1"/>
          <a:stretch/>
        </p:blipFill>
        <p:spPr bwMode="auto">
          <a:xfrm>
            <a:off x="2846706" y="3451862"/>
            <a:ext cx="9345295" cy="3406139"/>
          </a:xfrm>
          <a:custGeom>
            <a:avLst/>
            <a:gdLst/>
            <a:ahLst/>
            <a:cxnLst/>
            <a:rect l="l" t="t" r="r" b="b"/>
            <a:pathLst>
              <a:path w="9345295" h="3406139">
                <a:moveTo>
                  <a:pt x="4082" y="0"/>
                </a:moveTo>
                <a:lnTo>
                  <a:pt x="9345295" y="0"/>
                </a:lnTo>
                <a:lnTo>
                  <a:pt x="9345295" y="3406139"/>
                </a:lnTo>
                <a:lnTo>
                  <a:pt x="5004021" y="3406139"/>
                </a:lnTo>
                <a:lnTo>
                  <a:pt x="4809053" y="3406139"/>
                </a:lnTo>
                <a:lnTo>
                  <a:pt x="4639281" y="3406139"/>
                </a:lnTo>
                <a:lnTo>
                  <a:pt x="4150446" y="3406139"/>
                </a:lnTo>
                <a:lnTo>
                  <a:pt x="3569357" y="3406139"/>
                </a:lnTo>
                <a:lnTo>
                  <a:pt x="2772916" y="3406139"/>
                </a:lnTo>
                <a:lnTo>
                  <a:pt x="2554961" y="3406139"/>
                </a:lnTo>
                <a:lnTo>
                  <a:pt x="2440875" y="3328738"/>
                </a:lnTo>
                <a:cubicBezTo>
                  <a:pt x="2263430" y="3201247"/>
                  <a:pt x="2089244" y="3063536"/>
                  <a:pt x="1913448" y="2922953"/>
                </a:cubicBezTo>
                <a:cubicBezTo>
                  <a:pt x="948098" y="2150978"/>
                  <a:pt x="0" y="1517270"/>
                  <a:pt x="0" y="1697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alíř, jídlo&#10;&#10;Popis byl vytvořen automaticky">
            <a:extLst>
              <a:ext uri="{FF2B5EF4-FFF2-40B4-BE49-F238E27FC236}">
                <a16:creationId xmlns:a16="http://schemas.microsoft.com/office/drawing/2014/main" id="{42AF8101-96E2-48F1-B630-DFC5EC21E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7" b="33644"/>
          <a:stretch/>
        </p:blipFill>
        <p:spPr>
          <a:xfrm>
            <a:off x="169782" y="4239260"/>
            <a:ext cx="3857625" cy="2551814"/>
          </a:xfrm>
          <a:prstGeom prst="ellipse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896751-D70E-47A0-A6B8-2FCEB46A4881}"/>
              </a:ext>
            </a:extLst>
          </p:cNvPr>
          <p:cNvSpPr txBox="1"/>
          <p:nvPr/>
        </p:nvSpPr>
        <p:spPr>
          <a:xfrm>
            <a:off x="180974" y="1434062"/>
            <a:ext cx="32960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Stravování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Studentské restaurace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Oběd 2,70 €, 5,20 €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Káva 1 €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7865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AADBA5-61F0-4DD3-99E0-1CD4AC3E1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8507" y="486228"/>
            <a:ext cx="5624118" cy="3284538"/>
          </a:xfrm>
        </p:spPr>
        <p:txBody>
          <a:bodyPr anchor="b">
            <a:normAutofit/>
          </a:bodyPr>
          <a:lstStyle/>
          <a:p>
            <a:r>
              <a:rPr lang="cs-CZ" b="0" dirty="0"/>
              <a:t>Nákupy, praní a sauna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1B8BFA-4862-41C6-BD9A-137CE1A9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864" y="3857853"/>
            <a:ext cx="5617794" cy="1150937"/>
          </a:xfrm>
        </p:spPr>
        <p:txBody>
          <a:bodyPr anchor="t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Pračky a sušičky na budovách, rezervační systém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Obchody a supermarkety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Veřejné sauny zdarma, soukromá sauna za poplatek 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194" name="Picture 2" descr="In Finland, Mixing Sauna with Business - Flockeo, sustainable tourism">
            <a:extLst>
              <a:ext uri="{FF2B5EF4-FFF2-40B4-BE49-F238E27FC236}">
                <a16:creationId xmlns:a16="http://schemas.microsoft.com/office/drawing/2014/main" id="{B71072A9-3F1A-4583-93D6-A3F91540D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24713" b="-1"/>
          <a:stretch/>
        </p:blipFill>
        <p:spPr bwMode="auto"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0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162" y="716058"/>
            <a:ext cx="4148511" cy="2045334"/>
          </a:xfrm>
        </p:spPr>
        <p:txBody>
          <a:bodyPr anchor="b">
            <a:normAutofit/>
          </a:bodyPr>
          <a:lstStyle/>
          <a:p>
            <a:r>
              <a:rPr lang="cs-CZ" dirty="0"/>
              <a:t>Akce, </a:t>
            </a:r>
            <a:r>
              <a:rPr lang="cs-CZ" dirty="0" err="1"/>
              <a:t>tripy</a:t>
            </a:r>
            <a:r>
              <a:rPr lang="cs-CZ" dirty="0"/>
              <a:t> a cestování</a:t>
            </a:r>
          </a:p>
        </p:txBody>
      </p:sp>
      <p:pic>
        <p:nvPicPr>
          <p:cNvPr id="9218" name="Picture 2" descr="Může jít o obrázek text, kde se píše PIRATESOFTE THE PIRATES OF BALTIC SEA 19th Edition 3rd- 5th of April 2022 National Events Committee BALTIC SEA *ESN Erasmus Student Network Finland">
            <a:extLst>
              <a:ext uri="{FF2B5EF4-FFF2-40B4-BE49-F238E27FC236}">
                <a16:creationId xmlns:a16="http://schemas.microsoft.com/office/drawing/2014/main" id="{AE7F84C9-DF7D-4C8D-873D-F6F03AB1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62" y="3639288"/>
            <a:ext cx="5722155" cy="32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AD79FA7-0F09-464B-9EF2-CED9B518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6" b="28217"/>
          <a:stretch/>
        </p:blipFill>
        <p:spPr>
          <a:xfrm>
            <a:off x="1507390" y="223299"/>
            <a:ext cx="3241390" cy="320570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030" y="2761392"/>
            <a:ext cx="3996098" cy="23853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Akce pořádané studentskou unií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Široká nabídka výletů </a:t>
            </a:r>
          </a:p>
        </p:txBody>
      </p:sp>
      <p:pic>
        <p:nvPicPr>
          <p:cNvPr id="9220" name="Picture 4" descr="ESN Jyväskylä">
            <a:extLst>
              <a:ext uri="{FF2B5EF4-FFF2-40B4-BE49-F238E27FC236}">
                <a16:creationId xmlns:a16="http://schemas.microsoft.com/office/drawing/2014/main" id="{782B4E2B-86FC-4F00-9D5B-F7E88BE9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24" y="4812229"/>
            <a:ext cx="2850691" cy="15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1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-1648064751">
            <a:hlinkClick r:id="" action="ppaction://media"/>
            <a:extLst>
              <a:ext uri="{FF2B5EF4-FFF2-40B4-BE49-F238E27FC236}">
                <a16:creationId xmlns:a16="http://schemas.microsoft.com/office/drawing/2014/main" id="{64C72DB9-B296-4A1A-9A0A-D08BB4522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5143" y="148855"/>
            <a:ext cx="3511934" cy="63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-1648064807">
            <a:hlinkClick r:id="" action="ppaction://media"/>
            <a:extLst>
              <a:ext uri="{FF2B5EF4-FFF2-40B4-BE49-F238E27FC236}">
                <a16:creationId xmlns:a16="http://schemas.microsoft.com/office/drawing/2014/main" id="{732CC648-FCFC-4CF3-8034-F7E8DE411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294" y="643467"/>
            <a:ext cx="96888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3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 descr="Obsah obrázku sníh, exteriér, strom, les&#10;&#10;Popis byl vytvořen automaticky">
            <a:extLst>
              <a:ext uri="{FF2B5EF4-FFF2-40B4-BE49-F238E27FC236}">
                <a16:creationId xmlns:a16="http://schemas.microsoft.com/office/drawing/2014/main" id="{287B45CB-4045-4068-8700-BF686BEE4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r="15775" b="-2"/>
          <a:stretch/>
        </p:blipFill>
        <p:spPr>
          <a:xfrm>
            <a:off x="196731" y="101218"/>
            <a:ext cx="3809612" cy="6524936"/>
          </a:xfrm>
          <a:prstGeom prst="rect">
            <a:avLst/>
          </a:prstGeom>
        </p:spPr>
      </p:pic>
      <p:pic>
        <p:nvPicPr>
          <p:cNvPr id="4" name="Obrázek 3" descr="Obsah obrázku exteriér, strom, obloha, sníh&#10;&#10;Popis byl vytvořen automaticky">
            <a:extLst>
              <a:ext uri="{FF2B5EF4-FFF2-40B4-BE49-F238E27FC236}">
                <a16:creationId xmlns:a16="http://schemas.microsoft.com/office/drawing/2014/main" id="{924FAA17-948F-4C8A-8FAC-488D480C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7067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6" name="Obrázek 5" descr="Obsah obrázku voda, exteriér&#10;&#10;Popis byl vytvořen automaticky">
            <a:extLst>
              <a:ext uri="{FF2B5EF4-FFF2-40B4-BE49-F238E27FC236}">
                <a16:creationId xmlns:a16="http://schemas.microsoft.com/office/drawing/2014/main" id="{92709461-C967-47E5-8AE4-396E292A9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6" r="-2" b="6276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Obrázek 2" descr="Obsah obrázku strom, exteriér, staré, dům&#10;&#10;Popis byl vytvořen automaticky">
            <a:extLst>
              <a:ext uri="{FF2B5EF4-FFF2-40B4-BE49-F238E27FC236}">
                <a16:creationId xmlns:a16="http://schemas.microsoft.com/office/drawing/2014/main" id="{F27EF386-8626-4891-BD74-436FD054CC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5" r="-2" b="1250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0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exteriér, budova, staré&#10;&#10;Popis byl vytvořen automaticky">
            <a:extLst>
              <a:ext uri="{FF2B5EF4-FFF2-40B4-BE49-F238E27FC236}">
                <a16:creationId xmlns:a16="http://schemas.microsoft.com/office/drawing/2014/main" id="{C811144E-C0AC-42F1-B1B3-ED905B440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9" y="2275665"/>
            <a:ext cx="3163358" cy="4217810"/>
          </a:xfrm>
          <a:prstGeom prst="rect">
            <a:avLst/>
          </a:prstGeom>
        </p:spPr>
      </p:pic>
      <p:pic>
        <p:nvPicPr>
          <p:cNvPr id="7" name="Obrázek 6" descr="Obsah obrázku obloha, exteriér, voda, scéna&#10;&#10;Popis byl vytvořen automaticky">
            <a:extLst>
              <a:ext uri="{FF2B5EF4-FFF2-40B4-BE49-F238E27FC236}">
                <a16:creationId xmlns:a16="http://schemas.microsoft.com/office/drawing/2014/main" id="{1AA0B6F7-8A10-4C7E-9682-4DC251A0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30" y="215235"/>
            <a:ext cx="2785881" cy="3714508"/>
          </a:xfrm>
          <a:prstGeom prst="rect">
            <a:avLst/>
          </a:prstGeom>
        </p:spPr>
      </p:pic>
      <p:pic>
        <p:nvPicPr>
          <p:cNvPr id="9" name="Obrázek 8" descr="Obsah obrázku strom, exteriér, obloha, věž&#10;&#10;Popis byl vytvořen automaticky">
            <a:extLst>
              <a:ext uri="{FF2B5EF4-FFF2-40B4-BE49-F238E27FC236}">
                <a16:creationId xmlns:a16="http://schemas.microsoft.com/office/drawing/2014/main" id="{2E2AB021-3ED8-4FDA-9440-61129EBAD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70" y="3352271"/>
            <a:ext cx="3486437" cy="34864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03201D-E318-4CC9-B048-B1BE76939C42}"/>
              </a:ext>
            </a:extLst>
          </p:cNvPr>
          <p:cNvSpPr txBox="1"/>
          <p:nvPr/>
        </p:nvSpPr>
        <p:spPr>
          <a:xfrm>
            <a:off x="-55330" y="659219"/>
            <a:ext cx="372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Tallin</a:t>
            </a:r>
            <a:r>
              <a:rPr lang="cs-CZ" sz="2400" dirty="0"/>
              <a:t>, Estonsko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88292A-6A63-4AE4-9435-42AB0CA0A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31242" r="16686" b="14128"/>
          <a:stretch/>
        </p:blipFill>
        <p:spPr>
          <a:xfrm>
            <a:off x="3536949" y="1120884"/>
            <a:ext cx="3163358" cy="43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strop, skupina, lidé&#10;&#10;Popis byl vytvořen automaticky">
            <a:extLst>
              <a:ext uri="{FF2B5EF4-FFF2-40B4-BE49-F238E27FC236}">
                <a16:creationId xmlns:a16="http://schemas.microsoft.com/office/drawing/2014/main" id="{72BD6789-A377-48CD-A355-DE73E7A79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4" y="98225"/>
            <a:ext cx="4592025" cy="6117263"/>
          </a:xfrm>
          <a:prstGeom prst="rect">
            <a:avLst/>
          </a:prstGeom>
        </p:spPr>
      </p:pic>
      <p:pic>
        <p:nvPicPr>
          <p:cNvPr id="7170" name="Picture 2" descr="Museokortti-kohde: Moomin Museum - Museot.fi">
            <a:extLst>
              <a:ext uri="{FF2B5EF4-FFF2-40B4-BE49-F238E27FC236}">
                <a16:creationId xmlns:a16="http://schemas.microsoft.com/office/drawing/2014/main" id="{2423B0FE-E7DC-42A7-BF75-2916A8E55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31141" r="22618" b="29845"/>
          <a:stretch/>
        </p:blipFill>
        <p:spPr bwMode="auto">
          <a:xfrm>
            <a:off x="206828" y="0"/>
            <a:ext cx="5061097" cy="23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ld's only Moomin Museum is now officially open in Finland - Moomin">
            <a:extLst>
              <a:ext uri="{FF2B5EF4-FFF2-40B4-BE49-F238E27FC236}">
                <a16:creationId xmlns:a16="http://schemas.microsoft.com/office/drawing/2014/main" id="{C658A15B-91BD-4739-ACB9-0342B1A7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39" y="3777547"/>
            <a:ext cx="3907971" cy="30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st exhibition opens at Tampere's new Moomin Museum | News | Yle Uutiset">
            <a:extLst>
              <a:ext uri="{FF2B5EF4-FFF2-40B4-BE49-F238E27FC236}">
                <a16:creationId xmlns:a16="http://schemas.microsoft.com/office/drawing/2014/main" id="{8F60854A-FC83-4D3E-8EF6-8458D8BE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2186002"/>
            <a:ext cx="3794351" cy="26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33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8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0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anchor="b">
            <a:normAutofit/>
          </a:bodyPr>
          <a:lstStyle/>
          <a:p>
            <a:r>
              <a:rPr lang="cs-CZ"/>
              <a:t>Jak to celé začalo..</a:t>
            </a: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96720"/>
            <a:ext cx="5181599" cy="346751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Nabídka Erasmus pobytů na fakultě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Návštěva koordinátorky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Výběr univerzity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Vyřízení dokumentů (SAF, LA, </a:t>
            </a:r>
            <a:r>
              <a:rPr lang="cs-CZ" dirty="0" err="1"/>
              <a:t>ToR</a:t>
            </a:r>
            <a:r>
              <a:rPr lang="cs-CZ" dirty="0"/>
              <a:t>, Ch-La, Účastnická smlouva)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Covid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Grant </a:t>
            </a:r>
          </a:p>
        </p:txBody>
      </p:sp>
      <p:sp>
        <p:nvSpPr>
          <p:cNvPr id="40" name="Freeform: Shape 34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5D65ED-4536-4D4C-99F4-B4AF8A95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8" r="9700" b="-2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6337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7" name="Freeform: Shape 51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956" y="1105148"/>
            <a:ext cx="4148511" cy="1944371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Co mi Erasmus dal</a:t>
            </a:r>
          </a:p>
        </p:txBody>
      </p:sp>
      <p:pic>
        <p:nvPicPr>
          <p:cNvPr id="9" name="Obrázek 8" descr="Obsah obrázku strom, osoba, exteriér, lidé&#10;&#10;Popis byl vytvořen automaticky">
            <a:extLst>
              <a:ext uri="{FF2B5EF4-FFF2-40B4-BE49-F238E27FC236}">
                <a16:creationId xmlns:a16="http://schemas.microsoft.com/office/drawing/2014/main" id="{B844B1E1-1444-4273-A1BB-85778261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7" r="3" b="3"/>
          <a:stretch/>
        </p:blipFill>
        <p:spPr>
          <a:xfrm>
            <a:off x="965199" y="1105148"/>
            <a:ext cx="4788670" cy="464770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8"/>
            <a:ext cx="4023361" cy="279774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Zlepšení angličtiny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Nové vědomosti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Cestování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Všeobecný rozhled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Noví přátelé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Sebejistota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95155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8649D6-4FB5-4897-B6F2-2267E48D8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07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cs-CZ" dirty="0"/>
              <a:t>Rada na závěr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Tahák studenta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Dostatek financí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Teplé oblečení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Kurz finštiny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Nebát 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86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strom, voda, jezero, exteriér&#10;&#10;Popis byl vytvořen automaticky">
            <a:extLst>
              <a:ext uri="{FF2B5EF4-FFF2-40B4-BE49-F238E27FC236}">
                <a16:creationId xmlns:a16="http://schemas.microsoft.com/office/drawing/2014/main" id="{3C39A241-FDB0-4947-8750-C7534C7FA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331CCB1-0D68-44E3-B5A2-C3301B35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2574" y="1272209"/>
            <a:ext cx="5147826" cy="4839241"/>
            <a:chOff x="6892268" y="1497535"/>
            <a:chExt cx="4908132" cy="461391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CC700D5-9809-43F4-89D5-7DBBCB0D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97148" y="1733385"/>
              <a:ext cx="4588058" cy="414176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163242-6303-46DC-BAC1-2A204F061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139134" y="1901498"/>
              <a:ext cx="4245803" cy="3840480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05C4C40-D70E-4C4F-B228-98A0A613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892268" y="1497535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CE919A8-7CC3-4A5A-80DF-3D77C28DA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8614" y="2503688"/>
            <a:ext cx="2703576" cy="925312"/>
          </a:xfrm>
        </p:spPr>
        <p:txBody>
          <a:bodyPr anchor="b">
            <a:normAutofit/>
          </a:bodyPr>
          <a:lstStyle/>
          <a:p>
            <a:pPr algn="ctr"/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Moi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Moi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79F43C-A15E-4231-973B-7B1464710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098" y="3349256"/>
            <a:ext cx="3827946" cy="1316866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Děkuji za pozornost</a:t>
            </a:r>
          </a:p>
          <a:p>
            <a:pPr algn="ctr">
              <a:lnSpc>
                <a:spcPct val="120000"/>
              </a:lnSpc>
            </a:pP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cs-CZ" sz="1800">
                <a:solidFill>
                  <a:schemeClr val="tx1">
                    <a:lumMod val="75000"/>
                    <a:lumOff val="25000"/>
                  </a:schemeClr>
                </a:solidFill>
              </a:rPr>
              <a:t>_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jezkova@utb.cz </a:t>
            </a:r>
          </a:p>
        </p:txBody>
      </p:sp>
    </p:spTree>
    <p:extLst>
      <p:ext uri="{BB962C8B-B14F-4D97-AF65-F5344CB8AC3E}">
        <p14:creationId xmlns:p14="http://schemas.microsoft.com/office/powerpoint/2010/main" val="1603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868746-1677-43E3-BA1D-F34734A39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" t="964"/>
          <a:stretch/>
        </p:blipFill>
        <p:spPr>
          <a:xfrm>
            <a:off x="4278085" y="812732"/>
            <a:ext cx="7518594" cy="52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0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7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exteriér, příroda&#10;&#10;Popis byl vytvořen automaticky">
            <a:extLst>
              <a:ext uri="{FF2B5EF4-FFF2-40B4-BE49-F238E27FC236}">
                <a16:creationId xmlns:a16="http://schemas.microsoft.com/office/drawing/2014/main" id="{B1CB41D5-E56D-479F-BC00-2BB1B3DE4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 b="7692"/>
          <a:stretch/>
        </p:blipFill>
        <p:spPr>
          <a:xfrm>
            <a:off x="3687412" y="10"/>
            <a:ext cx="6105573" cy="685799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0" name="Freeform: Shape 7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91" name="Freeform: Shape 78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900" y="0"/>
            <a:ext cx="5020102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cs-CZ"/>
              <a:t>Dobrodružství začíná..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C10792B-D47C-466C-8D00-38BA05465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9" r="25509" b="-2"/>
          <a:stretch/>
        </p:blipFill>
        <p:spPr>
          <a:xfrm>
            <a:off x="20" y="10"/>
            <a:ext cx="3641368" cy="685799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Vlakem do Vídně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Letecky Vídeň – Helsinki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Vlakem Helsinky – Jyv</a:t>
            </a:r>
            <a:r>
              <a:rPr lang="cs-CZ" b="0" i="0" err="1">
                <a:effectLst/>
              </a:rPr>
              <a:t>ä</a:t>
            </a:r>
            <a:r>
              <a:rPr lang="cs-CZ"/>
              <a:t>skyl</a:t>
            </a:r>
            <a:r>
              <a:rPr lang="cs-CZ" b="0" i="0" err="1">
                <a:effectLst/>
              </a:rPr>
              <a:t>ä</a:t>
            </a:r>
            <a:endParaRPr lang="cs-CZ" b="0" i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2" name="Freeform: Shape 8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0792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2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 descr="Apartment Soihtu Stay, Jyväskylä, Finland - Booking.com">
            <a:extLst>
              <a:ext uri="{FF2B5EF4-FFF2-40B4-BE49-F238E27FC236}">
                <a16:creationId xmlns:a16="http://schemas.microsoft.com/office/drawing/2014/main" id="{FA636468-D89F-4B65-9E6B-BCC7C015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r="1" b="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cs-CZ" dirty="0"/>
              <a:t>Po příjezdu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Ubytování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Online orientační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Seznámení se spolubydlící </a:t>
            </a:r>
          </a:p>
        </p:txBody>
      </p:sp>
    </p:spTree>
    <p:extLst>
      <p:ext uri="{BB962C8B-B14F-4D97-AF65-F5344CB8AC3E}">
        <p14:creationId xmlns:p14="http://schemas.microsoft.com/office/powerpoint/2010/main" val="186759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2E366A-B6DD-4F06-A42A-FF634FDE1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839" y="970769"/>
            <a:ext cx="4936895" cy="4669465"/>
            <a:chOff x="648839" y="970769"/>
            <a:chExt cx="4936895" cy="46694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43803" y="1124162"/>
              <a:ext cx="4691485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2" y="1290468"/>
              <a:ext cx="438979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48839" y="970769"/>
              <a:ext cx="4936895" cy="466946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D9B5CDB-EB39-406E-BD70-475A690E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543" y="1833229"/>
            <a:ext cx="3577022" cy="2934031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Život ve Finsku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C96207-6733-46FC-86FF-DB0AB06D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316" y="1424283"/>
            <a:ext cx="4825512" cy="4337435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Studium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Ubytování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Cesta do školy, transport po městě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Stravování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Nákupy, Praní oblečení a sauna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Akce a cestování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75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052C84-19FD-4135-80C9-B5F5B552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r>
              <a:rPr lang="cs-CZ" dirty="0"/>
              <a:t>Studium </a:t>
            </a:r>
          </a:p>
        </p:txBody>
      </p:sp>
      <p:pic>
        <p:nvPicPr>
          <p:cNvPr id="1026" name="Picture 2" descr="Study and Research Opportunities by University of Jyväskylä | ARMACAD">
            <a:extLst>
              <a:ext uri="{FF2B5EF4-FFF2-40B4-BE49-F238E27FC236}">
                <a16:creationId xmlns:a16="http://schemas.microsoft.com/office/drawing/2014/main" id="{44055ED9-ADD2-4216-893D-D1993D27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99" y="2408277"/>
            <a:ext cx="4788670" cy="20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D0C4B-0921-49B8-B3CC-C0B37C988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Orientační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Hybridní výuka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318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Obsah obrázku obloha, exteriér, budova, město&#10;&#10;Popis byl vytvořen automaticky">
            <a:extLst>
              <a:ext uri="{FF2B5EF4-FFF2-40B4-BE49-F238E27FC236}">
                <a16:creationId xmlns:a16="http://schemas.microsoft.com/office/drawing/2014/main" id="{F416A4CB-E72D-4D81-97F7-595E5EB70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89367" y="51539"/>
            <a:ext cx="6007394" cy="33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niversity of Jyväskylä - Alvar Aalto Foundation | Alvar Aalto -säätiö">
            <a:extLst>
              <a:ext uri="{FF2B5EF4-FFF2-40B4-BE49-F238E27FC236}">
                <a16:creationId xmlns:a16="http://schemas.microsoft.com/office/drawing/2014/main" id="{4943FA4F-1E9F-4E43-B039-D9B3019AF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r="2" b="9315"/>
          <a:stretch/>
        </p:blipFill>
        <p:spPr bwMode="auto">
          <a:xfrm>
            <a:off x="6184605" y="70958"/>
            <a:ext cx="6007395" cy="33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iversity of Jyväskylä Library · Finnish Architecture Navigator">
            <a:extLst>
              <a:ext uri="{FF2B5EF4-FFF2-40B4-BE49-F238E27FC236}">
                <a16:creationId xmlns:a16="http://schemas.microsoft.com/office/drawing/2014/main" id="{694181D1-0484-4E75-8768-AA646BC7D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8" r="1" b="35064"/>
          <a:stretch/>
        </p:blipFill>
        <p:spPr bwMode="auto">
          <a:xfrm>
            <a:off x="78090" y="3519376"/>
            <a:ext cx="6099047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ur campus — University of Jyväskylä">
            <a:extLst>
              <a:ext uri="{FF2B5EF4-FFF2-40B4-BE49-F238E27FC236}">
                <a16:creationId xmlns:a16="http://schemas.microsoft.com/office/drawing/2014/main" id="{9782AFC0-DF4B-483D-92E2-76D049715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r="18472"/>
          <a:stretch/>
        </p:blipFill>
        <p:spPr bwMode="auto">
          <a:xfrm>
            <a:off x="6253702" y="3519376"/>
            <a:ext cx="5938297" cy="33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3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Obsah obrázku exteriér, obloha, strom&#10;&#10;Popis byl vytvořen automaticky">
            <a:extLst>
              <a:ext uri="{FF2B5EF4-FFF2-40B4-BE49-F238E27FC236}">
                <a16:creationId xmlns:a16="http://schemas.microsoft.com/office/drawing/2014/main" id="{663FC65E-FBAA-4BDF-BC3A-98AC1BF6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6" y="197981"/>
            <a:ext cx="3634895" cy="6462038"/>
          </a:xfrm>
          <a:prstGeom prst="rect">
            <a:avLst/>
          </a:prstGeom>
        </p:spPr>
      </p:pic>
      <p:pic>
        <p:nvPicPr>
          <p:cNvPr id="9" name="Obrázek 8" descr="Obsah obrázku text, exteriér, obloha&#10;&#10;Popis byl vytvořen automaticky">
            <a:extLst>
              <a:ext uri="{FF2B5EF4-FFF2-40B4-BE49-F238E27FC236}">
                <a16:creationId xmlns:a16="http://schemas.microsoft.com/office/drawing/2014/main" id="{06DA05A3-F3E7-41E2-9C2D-356E8FCD5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6" y="1318436"/>
            <a:ext cx="3835907" cy="5114543"/>
          </a:xfrm>
          <a:prstGeom prst="rect">
            <a:avLst/>
          </a:prstGeom>
        </p:spPr>
      </p:pic>
      <p:pic>
        <p:nvPicPr>
          <p:cNvPr id="10" name="video-1648064456">
            <a:hlinkClick r:id="" action="ppaction://media"/>
            <a:extLst>
              <a:ext uri="{FF2B5EF4-FFF2-40B4-BE49-F238E27FC236}">
                <a16:creationId xmlns:a16="http://schemas.microsoft.com/office/drawing/2014/main" id="{B6053EC2-EF89-4041-99D3-622E9C276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8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</TotalTime>
  <Words>210</Words>
  <Application>Microsoft Office PowerPoint</Application>
  <PresentationFormat>Širokoúhlá obrazovka</PresentationFormat>
  <Paragraphs>67</Paragraphs>
  <Slides>22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Meiryo</vt:lpstr>
      <vt:lpstr>Arial</vt:lpstr>
      <vt:lpstr>Corbel</vt:lpstr>
      <vt:lpstr>SketchLinesVTI</vt:lpstr>
      <vt:lpstr>Erasmus ve Finsku</vt:lpstr>
      <vt:lpstr>Jak to celé začalo..</vt:lpstr>
      <vt:lpstr>Prezentace aplikace PowerPoint</vt:lpstr>
      <vt:lpstr>Dobrodružství začíná..</vt:lpstr>
      <vt:lpstr>Po příjezdu</vt:lpstr>
      <vt:lpstr>Život ve Finsku </vt:lpstr>
      <vt:lpstr>Studium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Nákupy, praní a sauna </vt:lpstr>
      <vt:lpstr>Akce, tripy a cestování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mi Erasmus dal</vt:lpstr>
      <vt:lpstr>Rada na závěr</vt:lpstr>
      <vt:lpstr>Moi Moi!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ve Finsku</dc:title>
  <dc:creator>Jana</dc:creator>
  <cp:lastModifiedBy>Jana</cp:lastModifiedBy>
  <cp:revision>5</cp:revision>
  <dcterms:created xsi:type="dcterms:W3CDTF">2022-03-23T19:19:56Z</dcterms:created>
  <dcterms:modified xsi:type="dcterms:W3CDTF">2022-04-12T08:05:39Z</dcterms:modified>
</cp:coreProperties>
</file>