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9"/>
  </p:notesMasterIdLst>
  <p:sldIdLst>
    <p:sldId id="303" r:id="rId2"/>
    <p:sldId id="289" r:id="rId3"/>
    <p:sldId id="290" r:id="rId4"/>
    <p:sldId id="291" r:id="rId5"/>
    <p:sldId id="292" r:id="rId6"/>
    <p:sldId id="293" r:id="rId7"/>
    <p:sldId id="294" r:id="rId8"/>
    <p:sldId id="295" r:id="rId9"/>
    <p:sldId id="296" r:id="rId10"/>
    <p:sldId id="297" r:id="rId11"/>
    <p:sldId id="298" r:id="rId12"/>
    <p:sldId id="299" r:id="rId13"/>
    <p:sldId id="300" r:id="rId14"/>
    <p:sldId id="301" r:id="rId15"/>
    <p:sldId id="269" r:id="rId16"/>
    <p:sldId id="270" r:id="rId17"/>
    <p:sldId id="302" r:id="rId18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0" d="100"/>
          <a:sy n="70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32FF8F-A624-4689-9364-FA660E5042F5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D7968FA-3648-4F0E-96D4-F4B4ABC5A1DC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5486173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můžete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004454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323300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46532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589920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014976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142844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906754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7747286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525403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175370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820705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449E3-534E-4D23-9EA3-FD46CBFD073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E7DEA7-7B4F-4463-841F-700DADDC400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015159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msvpraxi.cz/onb/?law=64_2005%20Sb.&amp;efficiency=" TargetMode="Externa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sicr.cz/" TargetMode="Externa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zakonyprolidi.cz/cs/2005-64/zneni-20100501" TargetMode="External"/><Relationship Id="rId7" Type="http://schemas.openxmlformats.org/officeDocument/2006/relationships/hyperlink" Target="http://www.csicr.cz/" TargetMode="External"/><Relationship Id="rId2" Type="http://schemas.openxmlformats.org/officeDocument/2006/relationships/hyperlink" Target="https://www.zakonyprolidi.cz/cs/2005-15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www.zakonyprolidi.cz/cs/2004-561" TargetMode="External"/><Relationship Id="rId5" Type="http://schemas.openxmlformats.org/officeDocument/2006/relationships/hyperlink" Target="https://www.zakonyprolidi.cz/cs/2004-500" TargetMode="External"/><Relationship Id="rId4" Type="http://schemas.openxmlformats.org/officeDocument/2006/relationships/hyperlink" Target="https://www.zakonyprolidi.cz/cs/2005-364" TargetMode="Externa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msvpraxi.cz/onb/?law=364_2005%20Sb.&amp;efficiency=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msvpraxi.cz/onb/?law=500_2004%20Sb.&amp;efficiency=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msvpraxi.cz/onb/?law=15_2005%20Sb.&amp;efficiency=" TargetMode="External"/><Relationship Id="rId2" Type="http://schemas.openxmlformats.org/officeDocument/2006/relationships/hyperlink" Target="https://www.msvpraxi.cz/onb/?law=561_2004%20Sb.&amp;efficiency=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756757" y="1720880"/>
            <a:ext cx="9144000" cy="2387600"/>
          </a:xfrm>
        </p:spPr>
        <p:txBody>
          <a:bodyPr>
            <a:normAutofit fontScale="90000"/>
          </a:bodyPr>
          <a:lstStyle/>
          <a:p>
            <a:r>
              <a:rPr lang="cs-CZ" sz="4400" b="1" dirty="0" smtClean="0"/>
              <a:t>LEGISLATIVA V PRAXI ŘEDITELE MATEŘSKÉ ŠKOLY</a:t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ŠKOLSKÁ LEGISLATIVA, DOKUMENTACE, KONTROLA V MATEŘSKÉ ŠKOLE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756757" y="4641129"/>
            <a:ext cx="9144000" cy="1655762"/>
          </a:xfrm>
        </p:spPr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4656841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cs-CZ" b="1" dirty="0"/>
              <a:t>Školní řád</a:t>
            </a:r>
            <a:r>
              <a:rPr lang="cs-CZ" dirty="0"/>
              <a:t/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681644" y="1825625"/>
            <a:ext cx="10672155" cy="4351338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cs-CZ" dirty="0" smtClean="0"/>
              <a:t>hlavní dokument </a:t>
            </a:r>
            <a:r>
              <a:rPr lang="cs-CZ" dirty="0"/>
              <a:t>o vnitřním uspořádání chodu a organizace mateřské školy jako právně postavené </a:t>
            </a:r>
            <a:r>
              <a:rPr lang="cs-CZ" dirty="0" smtClean="0"/>
              <a:t>instituce v oblastech: </a:t>
            </a:r>
          </a:p>
          <a:p>
            <a:pPr lvl="0"/>
            <a:r>
              <a:rPr lang="cs-CZ" dirty="0"/>
              <a:t>práva a povinnosti všech aktérů předškolního vzdělávání,</a:t>
            </a:r>
          </a:p>
          <a:p>
            <a:pPr lvl="0"/>
            <a:r>
              <a:rPr lang="cs-CZ" dirty="0"/>
              <a:t>provoz a vnitřní uspořádání režimu školy,</a:t>
            </a:r>
          </a:p>
          <a:p>
            <a:pPr lvl="0"/>
            <a:r>
              <a:rPr lang="cs-CZ" dirty="0"/>
              <a:t>zajištění bezpečnosti a ochrany zdraví dětí,</a:t>
            </a:r>
          </a:p>
          <a:p>
            <a:pPr lvl="0"/>
            <a:r>
              <a:rPr lang="cs-CZ" dirty="0"/>
              <a:t>podmínky zacházení s majetkem školy.</a:t>
            </a:r>
          </a:p>
          <a:p>
            <a:endParaRPr lang="cs-CZ" b="1" dirty="0" smtClean="0"/>
          </a:p>
          <a:p>
            <a:pPr marL="0" indent="0">
              <a:buNone/>
            </a:pPr>
            <a:r>
              <a:rPr lang="cs-CZ" dirty="0" smtClean="0"/>
              <a:t>Vazba na další dokumentaci: </a:t>
            </a:r>
          </a:p>
          <a:p>
            <a:r>
              <a:rPr lang="cs-CZ" dirty="0" smtClean="0"/>
              <a:t>Organizační řád</a:t>
            </a:r>
          </a:p>
          <a:p>
            <a:r>
              <a:rPr lang="cs-CZ" dirty="0" smtClean="0"/>
              <a:t>Vnitřní řád</a:t>
            </a:r>
          </a:p>
          <a:p>
            <a:r>
              <a:rPr lang="cs-CZ" dirty="0" smtClean="0"/>
              <a:t>Školní řád</a:t>
            </a:r>
          </a:p>
          <a:p>
            <a:r>
              <a:rPr lang="cs-CZ" dirty="0" smtClean="0"/>
              <a:t>Řád školního hřiště a jiné</a:t>
            </a:r>
            <a:endParaRPr lang="cs-CZ" dirty="0"/>
          </a:p>
          <a:p>
            <a:r>
              <a:rPr lang="cs-CZ" dirty="0" smtClean="0"/>
              <a:t>Směrnice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565760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cs-CZ" b="1" dirty="0"/>
              <a:t>Záznamy z pedagogických rad</a:t>
            </a:r>
            <a:r>
              <a:rPr lang="cs-CZ" dirty="0"/>
              <a:t/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084217"/>
            <a:ext cx="10782993" cy="5092746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cs-CZ" dirty="0" smtClean="0"/>
              <a:t>Struktura pedagogické rady:</a:t>
            </a:r>
            <a:endParaRPr lang="cs-CZ" dirty="0"/>
          </a:p>
          <a:p>
            <a:pPr lvl="0"/>
            <a:r>
              <a:rPr lang="cs-CZ" dirty="0"/>
              <a:t>hodnocení dílčích cílů, plnění kompetencí, společné plánování </a:t>
            </a:r>
            <a:r>
              <a:rPr lang="cs-CZ" dirty="0" smtClean="0"/>
              <a:t>na </a:t>
            </a:r>
            <a:r>
              <a:rPr lang="cs-CZ" dirty="0"/>
              <a:t>další období, rozvoj </a:t>
            </a:r>
            <a:r>
              <a:rPr lang="cs-CZ" dirty="0" smtClean="0"/>
              <a:t>dětí</a:t>
            </a:r>
            <a:endParaRPr lang="cs-CZ" dirty="0"/>
          </a:p>
          <a:p>
            <a:pPr lvl="0"/>
            <a:r>
              <a:rPr lang="cs-CZ" dirty="0"/>
              <a:t>hospitační a kontrolní </a:t>
            </a:r>
            <a:r>
              <a:rPr lang="cs-CZ" dirty="0" smtClean="0"/>
              <a:t>činnost, závěry </a:t>
            </a:r>
            <a:r>
              <a:rPr lang="cs-CZ" dirty="0"/>
              <a:t>z těchto činností,</a:t>
            </a:r>
          </a:p>
          <a:p>
            <a:pPr lvl="0"/>
            <a:r>
              <a:rPr lang="cs-CZ" dirty="0"/>
              <a:t>další vzdělávání učitelek - možnosti školy, zájem učitelek, rozbor a poznatky z již uskutečněného </a:t>
            </a:r>
            <a:r>
              <a:rPr lang="cs-CZ" dirty="0" smtClean="0"/>
              <a:t>vzdělávání</a:t>
            </a:r>
            <a:endParaRPr lang="cs-CZ" dirty="0"/>
          </a:p>
          <a:p>
            <a:pPr lvl="0"/>
            <a:r>
              <a:rPr lang="cs-CZ" dirty="0"/>
              <a:t>odpovědnost za plnění stanovených úkolů z ročního </a:t>
            </a:r>
            <a:r>
              <a:rPr lang="cs-CZ" dirty="0" smtClean="0"/>
              <a:t>plánu</a:t>
            </a:r>
            <a:endParaRPr lang="cs-CZ" dirty="0"/>
          </a:p>
          <a:p>
            <a:pPr lvl="0"/>
            <a:r>
              <a:rPr lang="cs-CZ" dirty="0"/>
              <a:t>nadstandardní aktivity, spolupráci s </a:t>
            </a:r>
            <a:r>
              <a:rPr lang="cs-CZ" dirty="0" smtClean="0"/>
              <a:t>rodiči</a:t>
            </a:r>
            <a:endParaRPr lang="cs-CZ" dirty="0"/>
          </a:p>
          <a:p>
            <a:pPr lvl="0"/>
            <a:r>
              <a:rPr lang="cs-CZ" dirty="0"/>
              <a:t>organizační </a:t>
            </a:r>
            <a:r>
              <a:rPr lang="cs-CZ" dirty="0" smtClean="0"/>
              <a:t>záležitosti</a:t>
            </a:r>
          </a:p>
          <a:p>
            <a:pPr marL="0" indent="0">
              <a:buNone/>
            </a:pPr>
            <a:r>
              <a:rPr lang="cs-CZ" dirty="0" smtClean="0"/>
              <a:t>- prokazatelně seznámit s novými legislativními změnami, úpravami směrnic, řádů apod. </a:t>
            </a:r>
          </a:p>
          <a:p>
            <a:pPr marL="0" indent="0">
              <a:buNone/>
            </a:pPr>
            <a:r>
              <a:rPr lang="cs-CZ" dirty="0" smtClean="0"/>
              <a:t>-písemná podoba, podpisy, datum </a:t>
            </a:r>
          </a:p>
          <a:p>
            <a:pPr marL="0" indent="0">
              <a:buNone/>
            </a:pPr>
            <a:endParaRPr lang="cs-CZ" i="1" dirty="0" smtClean="0"/>
          </a:p>
          <a:p>
            <a:pPr marL="0" indent="0">
              <a:buNone/>
            </a:pPr>
            <a:r>
              <a:rPr lang="cs-CZ" sz="7700" dirty="0"/>
              <a:t>? Úkol </a:t>
            </a:r>
          </a:p>
          <a:p>
            <a:pPr marL="0" indent="0">
              <a:buNone/>
            </a:pPr>
            <a:r>
              <a:rPr lang="cs-CZ" i="1" dirty="0" smtClean="0"/>
              <a:t>Jaké dokumenty projednává pedagogická rada? </a:t>
            </a:r>
            <a:endParaRPr lang="cs-CZ" i="1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56154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 smtClean="0"/>
              <a:t>Směrnice</a:t>
            </a:r>
            <a:endParaRPr lang="cs-CZ" b="1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lvl="0"/>
            <a:r>
              <a:rPr lang="cs-CZ" dirty="0" smtClean="0"/>
              <a:t>poskytování informací</a:t>
            </a:r>
            <a:endParaRPr lang="cs-CZ" dirty="0"/>
          </a:p>
          <a:p>
            <a:pPr lvl="0"/>
            <a:r>
              <a:rPr lang="cs-CZ" dirty="0" smtClean="0"/>
              <a:t>evidence majetku</a:t>
            </a:r>
            <a:endParaRPr lang="cs-CZ" dirty="0"/>
          </a:p>
          <a:p>
            <a:pPr lvl="0"/>
            <a:r>
              <a:rPr lang="cs-CZ" dirty="0" smtClean="0"/>
              <a:t>úplata </a:t>
            </a:r>
            <a:r>
              <a:rPr lang="cs-CZ" dirty="0"/>
              <a:t>za předškolní </a:t>
            </a:r>
            <a:r>
              <a:rPr lang="cs-CZ" dirty="0" smtClean="0"/>
              <a:t>vzdělávání</a:t>
            </a:r>
            <a:endParaRPr lang="cs-CZ" dirty="0"/>
          </a:p>
          <a:p>
            <a:pPr lvl="0"/>
            <a:r>
              <a:rPr lang="cs-CZ" dirty="0" smtClean="0"/>
              <a:t>vnitřní </a:t>
            </a:r>
            <a:r>
              <a:rPr lang="cs-CZ" dirty="0"/>
              <a:t>kontrolní </a:t>
            </a:r>
            <a:r>
              <a:rPr lang="cs-CZ" dirty="0" smtClean="0"/>
              <a:t>systém</a:t>
            </a:r>
            <a:endParaRPr lang="cs-CZ" dirty="0"/>
          </a:p>
          <a:p>
            <a:pPr lvl="0"/>
            <a:r>
              <a:rPr lang="cs-CZ" dirty="0" smtClean="0"/>
              <a:t>přijímání </a:t>
            </a:r>
            <a:r>
              <a:rPr lang="cs-CZ" dirty="0"/>
              <a:t>k předškolnímu </a:t>
            </a:r>
            <a:r>
              <a:rPr lang="cs-CZ" dirty="0" smtClean="0"/>
              <a:t>vzdělávání</a:t>
            </a:r>
            <a:endParaRPr lang="cs-CZ" dirty="0"/>
          </a:p>
          <a:p>
            <a:pPr lvl="0"/>
            <a:r>
              <a:rPr lang="cs-CZ" dirty="0" smtClean="0"/>
              <a:t>poskytování </a:t>
            </a:r>
            <a:r>
              <a:rPr lang="cs-CZ" dirty="0"/>
              <a:t>osobních ochranných </a:t>
            </a:r>
            <a:r>
              <a:rPr lang="cs-CZ" dirty="0" smtClean="0"/>
              <a:t>prostředků</a:t>
            </a:r>
            <a:endParaRPr lang="cs-CZ" dirty="0"/>
          </a:p>
          <a:p>
            <a:pPr lvl="0"/>
            <a:r>
              <a:rPr lang="cs-CZ" dirty="0" smtClean="0"/>
              <a:t>fond kulturních a sociálních potřeb</a:t>
            </a:r>
          </a:p>
          <a:p>
            <a:pPr lvl="0"/>
            <a:r>
              <a:rPr lang="cs-CZ" dirty="0" smtClean="0"/>
              <a:t>oběh </a:t>
            </a:r>
            <a:r>
              <a:rPr lang="cs-CZ" dirty="0"/>
              <a:t>účetních </a:t>
            </a:r>
            <a:r>
              <a:rPr lang="cs-CZ" dirty="0" smtClean="0"/>
              <a:t>dokladů</a:t>
            </a:r>
            <a:endParaRPr lang="cs-CZ" dirty="0"/>
          </a:p>
          <a:p>
            <a:pPr lvl="0"/>
            <a:r>
              <a:rPr lang="cs-CZ" dirty="0" smtClean="0"/>
              <a:t>spisový</a:t>
            </a:r>
            <a:r>
              <a:rPr lang="cs-CZ" dirty="0"/>
              <a:t>, archivní a skartační </a:t>
            </a:r>
            <a:r>
              <a:rPr lang="cs-CZ" dirty="0" smtClean="0"/>
              <a:t>řád</a:t>
            </a:r>
            <a:endParaRPr lang="cs-CZ" dirty="0"/>
          </a:p>
          <a:p>
            <a:pPr marL="0" indent="0">
              <a:buNone/>
            </a:pP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Vnitřní platový předpis</a:t>
            </a:r>
          </a:p>
          <a:p>
            <a:pPr marL="0" indent="0">
              <a:buNone/>
            </a:pP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Provozní řád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416193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cs-CZ" b="1" dirty="0"/>
              <a:t>Kniha úrazů a záznamy o úrazech dětí</a:t>
            </a:r>
            <a:r>
              <a:rPr lang="cs-CZ" dirty="0"/>
              <a:t/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199" y="1045029"/>
            <a:ext cx="10899371" cy="5131934"/>
          </a:xfrm>
        </p:spPr>
        <p:txBody>
          <a:bodyPr>
            <a:normAutofit fontScale="70000" lnSpcReduction="20000"/>
          </a:bodyPr>
          <a:lstStyle/>
          <a:p>
            <a:endParaRPr lang="cs-CZ" dirty="0" smtClean="0"/>
          </a:p>
          <a:p>
            <a:r>
              <a:rPr lang="cs-CZ" dirty="0" smtClean="0"/>
              <a:t>Povinnost - školský </a:t>
            </a:r>
            <a:r>
              <a:rPr lang="cs-CZ" dirty="0"/>
              <a:t>zákon, ale i vyhláška č. </a:t>
            </a:r>
            <a:r>
              <a:rPr lang="cs-CZ" b="1" u="sng" dirty="0">
                <a:hlinkClick r:id="rId2"/>
              </a:rPr>
              <a:t>64/2005 Sb.</a:t>
            </a:r>
            <a:r>
              <a:rPr lang="cs-CZ" dirty="0"/>
              <a:t>, o evidenci úrazů dětí, žáků a studentů. </a:t>
            </a:r>
            <a:endParaRPr lang="cs-CZ" dirty="0" smtClean="0"/>
          </a:p>
          <a:p>
            <a:r>
              <a:rPr lang="cs-CZ" dirty="0" smtClean="0"/>
              <a:t>Součást BOZP</a:t>
            </a:r>
          </a:p>
          <a:p>
            <a:pPr marL="0" indent="0">
              <a:buNone/>
            </a:pPr>
            <a:r>
              <a:rPr lang="cs-CZ" dirty="0" smtClean="0"/>
              <a:t>údaje</a:t>
            </a:r>
            <a:r>
              <a:rPr lang="cs-CZ" dirty="0"/>
              <a:t>:</a:t>
            </a:r>
          </a:p>
          <a:p>
            <a:pPr lvl="0"/>
            <a:r>
              <a:rPr lang="cs-CZ" dirty="0"/>
              <a:t>pořadové číslo úrazu,</a:t>
            </a:r>
          </a:p>
          <a:p>
            <a:pPr lvl="0"/>
            <a:r>
              <a:rPr lang="cs-CZ" dirty="0"/>
              <a:t>jméno a příjmení dítěte, rok narození,</a:t>
            </a:r>
          </a:p>
          <a:p>
            <a:pPr lvl="0"/>
            <a:r>
              <a:rPr lang="cs-CZ" dirty="0"/>
              <a:t>datum a čas vzniku úrazu,</a:t>
            </a:r>
          </a:p>
          <a:p>
            <a:pPr lvl="0"/>
            <a:r>
              <a:rPr lang="cs-CZ" dirty="0"/>
              <a:t>popis události, při které k úrazu došlo,</a:t>
            </a:r>
          </a:p>
          <a:p>
            <a:pPr lvl="0"/>
            <a:r>
              <a:rPr lang="cs-CZ" dirty="0"/>
              <a:t>přesné určení části těla, kde se zranění nachází,</a:t>
            </a:r>
          </a:p>
          <a:p>
            <a:pPr lvl="0"/>
            <a:r>
              <a:rPr lang="cs-CZ" dirty="0"/>
              <a:t>zda a kým bylo dítě ošetřeno,</a:t>
            </a:r>
          </a:p>
          <a:p>
            <a:pPr lvl="0"/>
            <a:r>
              <a:rPr lang="cs-CZ" dirty="0"/>
              <a:t>jméno a příjmení učitelky, která v době úrazu s dětmi pracovala,</a:t>
            </a:r>
          </a:p>
          <a:p>
            <a:pPr lvl="0"/>
            <a:r>
              <a:rPr lang="cs-CZ" dirty="0"/>
              <a:t>podpis učitelky,</a:t>
            </a:r>
          </a:p>
          <a:p>
            <a:pPr lvl="0"/>
            <a:r>
              <a:rPr lang="cs-CZ" dirty="0"/>
              <a:t>způsob ošetření dítěte,</a:t>
            </a:r>
          </a:p>
          <a:p>
            <a:pPr lvl="0"/>
            <a:r>
              <a:rPr lang="cs-CZ" dirty="0"/>
              <a:t>způsob informování zákonných </a:t>
            </a:r>
            <a:r>
              <a:rPr lang="cs-CZ" dirty="0" smtClean="0"/>
              <a:t>zástupců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13272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cs-CZ" b="1" dirty="0"/>
              <a:t>Protokoly a záznamy o provedených kontrolách a inspekční zprávy</a:t>
            </a:r>
            <a:r>
              <a:rPr lang="cs-CZ" dirty="0"/>
              <a:t/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199" y="1825625"/>
            <a:ext cx="10766367" cy="4351338"/>
          </a:xfrm>
        </p:spPr>
        <p:txBody>
          <a:bodyPr>
            <a:normAutofit lnSpcReduction="10000"/>
          </a:bodyPr>
          <a:lstStyle/>
          <a:p>
            <a:r>
              <a:rPr lang="cs-CZ" dirty="0"/>
              <a:t>záznamy o provedených </a:t>
            </a:r>
            <a:r>
              <a:rPr lang="cs-CZ" dirty="0" smtClean="0"/>
              <a:t>kontrolách (</a:t>
            </a:r>
            <a:r>
              <a:rPr lang="cs-CZ" dirty="0"/>
              <a:t>finanční, hygienické, technické a </a:t>
            </a:r>
            <a:r>
              <a:rPr lang="cs-CZ" dirty="0" smtClean="0"/>
              <a:t>stavební)</a:t>
            </a:r>
          </a:p>
          <a:p>
            <a:r>
              <a:rPr lang="cs-CZ" dirty="0" smtClean="0"/>
              <a:t>hospitační činnost</a:t>
            </a:r>
          </a:p>
          <a:p>
            <a:r>
              <a:rPr lang="cs-CZ" dirty="0" smtClean="0"/>
              <a:t>Inspekční zpráva viz </a:t>
            </a:r>
            <a:r>
              <a:rPr lang="cs-CZ" dirty="0" smtClean="0">
                <a:hlinkClick r:id="rId2"/>
              </a:rPr>
              <a:t>www.csicr.cz</a:t>
            </a:r>
            <a:r>
              <a:rPr lang="cs-CZ" dirty="0" smtClean="0"/>
              <a:t> – databáze inspekčních zpráv</a:t>
            </a:r>
          </a:p>
          <a:p>
            <a:endParaRPr lang="cs-CZ" dirty="0"/>
          </a:p>
          <a:p>
            <a:pPr marL="0" indent="0">
              <a:buNone/>
            </a:pPr>
            <a:r>
              <a:rPr lang="cs-CZ" sz="6000" dirty="0"/>
              <a:t>? Úkol </a:t>
            </a:r>
          </a:p>
          <a:p>
            <a:r>
              <a:rPr lang="cs-CZ" i="1" dirty="0" smtClean="0"/>
              <a:t>Prostudujte vybranou inspekční zprávu mateřské školy a prostudujte seznam dokumentace ke kontrolní a inspekční činnosti ve vazbě na povinnou dokumentaci školy. </a:t>
            </a:r>
            <a:endParaRPr lang="cs-CZ" i="1" dirty="0"/>
          </a:p>
        </p:txBody>
      </p:sp>
    </p:spTree>
    <p:extLst>
      <p:ext uri="{BB962C8B-B14F-4D97-AF65-F5344CB8AC3E}">
        <p14:creationId xmlns:p14="http://schemas.microsoft.com/office/powerpoint/2010/main" val="2402925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Seznam použité literatury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cs-CZ" dirty="0" smtClean="0"/>
              <a:t>Vyhláška </a:t>
            </a:r>
            <a:r>
              <a:rPr lang="cs-CZ" dirty="0"/>
              <a:t>č. 15/2005 Sb., </a:t>
            </a:r>
            <a:r>
              <a:rPr lang="cs-CZ" i="1" dirty="0"/>
              <a:t>Vyhláška, kterou se stanoví náležitosti dlouhodobých záměrů, výročních zpráv a vlastního hodnocení školy. </a:t>
            </a:r>
            <a:r>
              <a:rPr lang="cs-CZ" i="1" dirty="0">
                <a:hlinkClick r:id="rId2"/>
              </a:rPr>
              <a:t>https://www.zakonyprolidi.cz/cs/2005-15</a:t>
            </a:r>
            <a:endParaRPr lang="cs-CZ" i="1" dirty="0"/>
          </a:p>
          <a:p>
            <a:r>
              <a:rPr lang="cs-CZ" dirty="0"/>
              <a:t>Vyhláška č. 64/2005 Sb., </a:t>
            </a:r>
            <a:r>
              <a:rPr lang="cs-CZ" i="1" dirty="0"/>
              <a:t>Vyhláška o evidenci úrazů dětí, žáků a studentů. </a:t>
            </a:r>
            <a:r>
              <a:rPr lang="cs-CZ" i="1" dirty="0">
                <a:hlinkClick r:id="rId3"/>
              </a:rPr>
              <a:t>https://www.zakonyprolidi.cz/cs/2005-64/zneni-20100501</a:t>
            </a:r>
            <a:r>
              <a:rPr lang="cs-CZ" i="1" dirty="0"/>
              <a:t> </a:t>
            </a:r>
          </a:p>
          <a:p>
            <a:r>
              <a:rPr lang="cs-CZ" dirty="0" smtClean="0"/>
              <a:t>Vyhláška </a:t>
            </a:r>
            <a:r>
              <a:rPr lang="cs-CZ" dirty="0"/>
              <a:t>č. 364/2005 Sb</a:t>
            </a:r>
            <a:r>
              <a:rPr lang="cs-CZ" dirty="0" smtClean="0"/>
              <a:t>., </a:t>
            </a:r>
            <a:r>
              <a:rPr lang="cs-CZ" i="1" dirty="0" smtClean="0"/>
              <a:t>Vyhláška </a:t>
            </a:r>
            <a:r>
              <a:rPr lang="cs-CZ" i="1" dirty="0"/>
              <a:t>o vedení dokumentace škol a školských zařízení a školní matriky a o předávání údajů z dokumentace škol a školských zařízení a ze školní matriky (vyhláška o dokumentaci škol a školských zařízení</a:t>
            </a:r>
            <a:r>
              <a:rPr lang="cs-CZ" i="1" dirty="0"/>
              <a:t>). </a:t>
            </a:r>
            <a:r>
              <a:rPr lang="cs-CZ" dirty="0">
                <a:hlinkClick r:id="rId4"/>
              </a:rPr>
              <a:t>https://</a:t>
            </a:r>
            <a:r>
              <a:rPr lang="cs-CZ" dirty="0" smtClean="0">
                <a:hlinkClick r:id="rId4"/>
              </a:rPr>
              <a:t>www.zakonyprolidi.cz/cs/2005-364</a:t>
            </a:r>
            <a:r>
              <a:rPr lang="cs-CZ" dirty="0" smtClean="0"/>
              <a:t> </a:t>
            </a:r>
            <a:endParaRPr lang="cs-CZ" dirty="0"/>
          </a:p>
          <a:p>
            <a:r>
              <a:rPr lang="cs-CZ" dirty="0"/>
              <a:t>Zákon č. 500/2004 Sb</a:t>
            </a:r>
            <a:r>
              <a:rPr lang="cs-CZ" dirty="0" smtClean="0"/>
              <a:t>., </a:t>
            </a:r>
            <a:r>
              <a:rPr lang="cs-CZ" i="1" dirty="0" smtClean="0"/>
              <a:t>Zákon </a:t>
            </a:r>
            <a:r>
              <a:rPr lang="cs-CZ" i="1" dirty="0"/>
              <a:t>správní </a:t>
            </a:r>
            <a:r>
              <a:rPr lang="cs-CZ" i="1" dirty="0"/>
              <a:t>řád. </a:t>
            </a:r>
            <a:r>
              <a:rPr lang="cs-CZ" dirty="0">
                <a:hlinkClick r:id="rId5"/>
              </a:rPr>
              <a:t>https://</a:t>
            </a:r>
            <a:r>
              <a:rPr lang="cs-CZ" dirty="0" smtClean="0">
                <a:hlinkClick r:id="rId5"/>
              </a:rPr>
              <a:t>www.zakonyprolidi.cz/cs/2004-500</a:t>
            </a:r>
            <a:r>
              <a:rPr lang="cs-CZ" dirty="0" smtClean="0"/>
              <a:t> </a:t>
            </a:r>
            <a:endParaRPr lang="cs-CZ" dirty="0"/>
          </a:p>
          <a:p>
            <a:r>
              <a:rPr lang="cs-CZ" dirty="0"/>
              <a:t>Zákon č. 561/2004 Sb., </a:t>
            </a:r>
            <a:r>
              <a:rPr lang="cs-CZ" i="1" dirty="0"/>
              <a:t>Zákon o předškolním, základním, středním, vyšším odborném a jiném vzdělávání (školský zákon)</a:t>
            </a:r>
            <a:r>
              <a:rPr lang="cs-CZ" dirty="0"/>
              <a:t>. </a:t>
            </a:r>
            <a:r>
              <a:rPr lang="cs-CZ" dirty="0">
                <a:hlinkClick r:id="rId6"/>
              </a:rPr>
              <a:t>https://www.zakonyprolidi.cz/cs/2004-561</a:t>
            </a:r>
            <a:r>
              <a:rPr lang="cs-CZ" dirty="0"/>
              <a:t> </a:t>
            </a:r>
            <a:endParaRPr lang="cs-CZ" dirty="0" smtClean="0"/>
          </a:p>
          <a:p>
            <a:r>
              <a:rPr lang="cs-CZ">
                <a:hlinkClick r:id="rId7"/>
              </a:rPr>
              <a:t>www.csicr.cz</a:t>
            </a:r>
            <a:r>
              <a:rPr lang="cs-CZ"/>
              <a:t> </a:t>
            </a:r>
          </a:p>
          <a:p>
            <a:endParaRPr lang="cs-CZ" dirty="0"/>
          </a:p>
          <a:p>
            <a:endParaRPr lang="cs-CZ" dirty="0"/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5794909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Nadpis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Kontrolní otázky/úkoly/náměty a odkazy </a:t>
            </a:r>
            <a:endParaRPr lang="cs-CZ" dirty="0"/>
          </a:p>
        </p:txBody>
      </p:sp>
      <p:sp>
        <p:nvSpPr>
          <p:cNvPr id="7" name="Zástupný symbol pro obsah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i="1" dirty="0" smtClean="0"/>
              <a:t>V textu jsou uvedeny úkoly k řešení. </a:t>
            </a:r>
            <a:endParaRPr lang="cs-CZ" i="1" dirty="0"/>
          </a:p>
        </p:txBody>
      </p:sp>
    </p:spTree>
    <p:extLst>
      <p:ext uri="{BB962C8B-B14F-4D97-AF65-F5344CB8AC3E}">
        <p14:creationId xmlns:p14="http://schemas.microsoft.com/office/powerpoint/2010/main" val="261585190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756757" y="1720880"/>
            <a:ext cx="9144000" cy="2387600"/>
          </a:xfrm>
        </p:spPr>
        <p:txBody>
          <a:bodyPr>
            <a:normAutofit fontScale="90000"/>
          </a:bodyPr>
          <a:lstStyle/>
          <a:p>
            <a:r>
              <a:rPr lang="cs-CZ" sz="4400" b="1" dirty="0" smtClean="0"/>
              <a:t>LEGISLATIVA V PRAXI ŘEDITELE MATEŘSKÉ ŠKOLY</a:t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ŠKOLSKÁ LEGISLATIVA, DOKUMENTACE, KONTROLA V MATEŘSKÉ ŠKOLE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756757" y="4641129"/>
            <a:ext cx="9144000" cy="1655762"/>
          </a:xfrm>
        </p:spPr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4907146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7076" y="274639"/>
            <a:ext cx="9703724" cy="778099"/>
          </a:xfrm>
        </p:spPr>
        <p:txBody>
          <a:bodyPr/>
          <a:lstStyle/>
          <a:p>
            <a:r>
              <a:rPr lang="cs-CZ" dirty="0" smtClean="0">
                <a:solidFill>
                  <a:srgbClr val="FF0000"/>
                </a:solidFill>
              </a:rPr>
              <a:t>Povinná dokumentace školy dle ŠZ</a:t>
            </a:r>
            <a:endParaRPr lang="cs-CZ" dirty="0">
              <a:solidFill>
                <a:srgbClr val="FF0000"/>
              </a:solidFill>
            </a:endParaRP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07076" y="1052736"/>
            <a:ext cx="10836287" cy="5805264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cs-CZ" dirty="0"/>
              <a:t>Školy a školská zařízení vedou podle povahy své činnosti tuto dokumentaci podle </a:t>
            </a:r>
            <a:r>
              <a:rPr lang="cs-CZ" u="sng" dirty="0"/>
              <a:t>§ 28 zákona č. 561/2004 Sb.</a:t>
            </a:r>
            <a:r>
              <a:rPr lang="cs-CZ" dirty="0"/>
              <a:t>, školského zákona:</a:t>
            </a:r>
          </a:p>
          <a:p>
            <a:pPr marL="0" indent="0">
              <a:buNone/>
            </a:pPr>
            <a:r>
              <a:rPr lang="cs-CZ" dirty="0"/>
              <a:t>1. Rozhodnutí o zápisu do školského rejstříku a jeho změnách</a:t>
            </a:r>
          </a:p>
          <a:p>
            <a:pPr marL="0" indent="0">
              <a:buNone/>
            </a:pPr>
            <a:r>
              <a:rPr lang="cs-CZ" dirty="0"/>
              <a:t>2. Evidence dětí (školní matrika)</a:t>
            </a:r>
          </a:p>
          <a:p>
            <a:pPr marL="0" indent="0">
              <a:buNone/>
            </a:pPr>
            <a:r>
              <a:rPr lang="cs-CZ" dirty="0"/>
              <a:t>3. Doklady o přijímání dětí k předškolnímu vzdělávání a jeho ukončování</a:t>
            </a:r>
          </a:p>
          <a:p>
            <a:pPr marL="0" indent="0">
              <a:buNone/>
            </a:pPr>
            <a:r>
              <a:rPr lang="cs-CZ" dirty="0"/>
              <a:t>4. Školní vzdělávací programy</a:t>
            </a:r>
          </a:p>
          <a:p>
            <a:pPr marL="0" indent="0">
              <a:buNone/>
            </a:pPr>
            <a:r>
              <a:rPr lang="cs-CZ" dirty="0"/>
              <a:t>5. Výroční zprávy o činnosti školy a vlastní hodnocení školy</a:t>
            </a:r>
          </a:p>
          <a:p>
            <a:pPr marL="0" indent="0">
              <a:buNone/>
            </a:pPr>
            <a:r>
              <a:rPr lang="cs-CZ" dirty="0"/>
              <a:t>6. Třídní knihy zaznamenávající průběh vzdělávání</a:t>
            </a:r>
          </a:p>
          <a:p>
            <a:pPr marL="0" indent="0">
              <a:buNone/>
            </a:pPr>
            <a:r>
              <a:rPr lang="cs-CZ" dirty="0"/>
              <a:t>7. Školní řád</a:t>
            </a:r>
          </a:p>
          <a:p>
            <a:pPr marL="0" indent="0">
              <a:buNone/>
            </a:pPr>
            <a:r>
              <a:rPr lang="cs-CZ" dirty="0"/>
              <a:t>8. Záznamy z pedagogických rad</a:t>
            </a:r>
          </a:p>
          <a:p>
            <a:pPr marL="0" indent="0">
              <a:buNone/>
            </a:pPr>
            <a:r>
              <a:rPr lang="cs-CZ" dirty="0"/>
              <a:t>9. Kniha úrazů a záznamy o úrazech dětí</a:t>
            </a:r>
          </a:p>
          <a:p>
            <a:pPr marL="0" indent="0">
              <a:buNone/>
            </a:pPr>
            <a:r>
              <a:rPr lang="cs-CZ" dirty="0"/>
              <a:t>10. Protokoly a záznamy o provedených kontrolách a inspekční zprávy</a:t>
            </a:r>
          </a:p>
          <a:p>
            <a:pPr marL="0" indent="0">
              <a:buNone/>
            </a:pPr>
            <a:r>
              <a:rPr lang="cs-CZ" dirty="0"/>
              <a:t>11. Personální a mzdová dokumentace</a:t>
            </a:r>
          </a:p>
          <a:p>
            <a:pPr marL="0" indent="0">
              <a:buNone/>
            </a:pPr>
            <a:r>
              <a:rPr lang="cs-CZ" dirty="0"/>
              <a:t>12. Hospodářská dokumentace, účetní evidence</a:t>
            </a:r>
          </a:p>
          <a:p>
            <a:pPr marL="0" indent="0">
              <a:buNone/>
            </a:pPr>
            <a:r>
              <a:rPr lang="cs-CZ" dirty="0"/>
              <a:t>13. Další dokumentace stanovená zvláštními právními předpisy</a:t>
            </a:r>
          </a:p>
        </p:txBody>
      </p:sp>
    </p:spTree>
    <p:extLst>
      <p:ext uri="{BB962C8B-B14F-4D97-AF65-F5344CB8AC3E}">
        <p14:creationId xmlns:p14="http://schemas.microsoft.com/office/powerpoint/2010/main" val="40731957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607" y="315250"/>
            <a:ext cx="7886700" cy="987424"/>
          </a:xfrm>
        </p:spPr>
        <p:txBody>
          <a:bodyPr/>
          <a:lstStyle/>
          <a:p>
            <a:r>
              <a:rPr lang="cs-CZ" dirty="0" smtClean="0"/>
              <a:t>Rozhodnutí o zápisu ŠR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56607" y="1566864"/>
            <a:ext cx="11322280" cy="4351338"/>
          </a:xfrm>
        </p:spPr>
        <p:txBody>
          <a:bodyPr>
            <a:normAutofit fontScale="77500" lnSpcReduction="20000"/>
          </a:bodyPr>
          <a:lstStyle/>
          <a:p>
            <a:r>
              <a:rPr lang="cs-CZ" b="1" dirty="0"/>
              <a:t>Žádost o zápis školy nebo školského zařízení do rejstříku škol a školských zařízení </a:t>
            </a:r>
            <a:r>
              <a:rPr lang="cs-CZ" dirty="0"/>
              <a:t>pro následující školní rok se podává do 30. září u příslušného krajského úřadu podle místa právnické osoby, která bude vykonávat činnost školy nebo školského zařízení.</a:t>
            </a:r>
          </a:p>
          <a:p>
            <a:r>
              <a:rPr lang="cs-CZ" dirty="0"/>
              <a:t>V případě, že rejstřík těchto škol a školských zařízení vede ministerstvo, postupuje krajský úřad žádost se svým vyjádřením ministerstvu do 30. listopadu.</a:t>
            </a:r>
          </a:p>
          <a:p>
            <a:r>
              <a:rPr lang="cs-CZ" dirty="0"/>
              <a:t>Náležitosti žádosti o zápis školy nebo školského zařízení stanovuje </a:t>
            </a:r>
            <a:r>
              <a:rPr lang="cs-CZ" u="sng" dirty="0"/>
              <a:t>§ 147 zákona č. 561/2004 Sb.</a:t>
            </a:r>
            <a:r>
              <a:rPr lang="cs-CZ" dirty="0"/>
              <a:t>, školského zákona a musí obsahovat uvedené údaje a doklady.</a:t>
            </a:r>
          </a:p>
          <a:p>
            <a:r>
              <a:rPr lang="cs-CZ" dirty="0"/>
              <a:t>Orgán, který vede rejstřík škol a školských zařízení, rozhodne o žádosti o zápis školy a školského zařízení do rejstříku do 90 dnů od doručení žádosti tomuto orgánu.</a:t>
            </a:r>
          </a:p>
          <a:p>
            <a:r>
              <a:rPr lang="cs-CZ" dirty="0"/>
              <a:t>Zápis o změnách v údajích uvedených v </a:t>
            </a:r>
            <a:r>
              <a:rPr lang="cs-CZ" u="sng" dirty="0"/>
              <a:t>§ 144 a § 146</a:t>
            </a:r>
            <a:r>
              <a:rPr lang="cs-CZ" dirty="0"/>
              <a:t> školského zákona se podává orgánu, který vede rejstřík škol a školských zařízení do 30 dnů ode dne, kdy ke změně došlo.</a:t>
            </a:r>
          </a:p>
          <a:p>
            <a:r>
              <a:rPr lang="cs-CZ" dirty="0"/>
              <a:t>Na posouzení žádosti o změny v rejstříku a rozhodnutí o zápisu změny má orgán, který vede rejstřík, 30 dnů od doručení žádosti - </a:t>
            </a:r>
            <a:r>
              <a:rPr lang="cs-CZ" u="sng" dirty="0"/>
              <a:t>§ 149</a:t>
            </a:r>
            <a:r>
              <a:rPr lang="cs-CZ" dirty="0"/>
              <a:t> školského zákona.</a:t>
            </a:r>
          </a:p>
          <a:p>
            <a:r>
              <a:rPr lang="cs-CZ" dirty="0"/>
              <a:t>Výmaz z rejstříku škol a školských zařízení stanovuje </a:t>
            </a:r>
            <a:r>
              <a:rPr lang="cs-CZ" u="sng" dirty="0"/>
              <a:t>§ 150</a:t>
            </a:r>
            <a:r>
              <a:rPr lang="cs-CZ" dirty="0"/>
              <a:t> školského zákona.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173548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40081" y="91440"/>
            <a:ext cx="9098823" cy="946106"/>
          </a:xfrm>
        </p:spPr>
        <p:txBody>
          <a:bodyPr/>
          <a:lstStyle/>
          <a:p>
            <a:r>
              <a:rPr lang="cs-CZ" dirty="0" smtClean="0"/>
              <a:t>Evidence dětí (školní matrika)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640081" y="867691"/>
            <a:ext cx="11272057" cy="6091101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cs-CZ" dirty="0"/>
              <a:t>Vyhláška č. </a:t>
            </a:r>
            <a:r>
              <a:rPr lang="cs-CZ" u="sng" dirty="0">
                <a:hlinkClick r:id="rId2"/>
              </a:rPr>
              <a:t>364/2005 Sb.</a:t>
            </a:r>
            <a:r>
              <a:rPr lang="cs-CZ" dirty="0"/>
              <a:t> ze dne 6. 9. 2005 o vedení dokumentace škol a školských zařízení a školní matriky a předávání údajů z dokumentace škol a školských zařízení a ze školní matriky stanoví rozsah a formy vedení školní matriky:</a:t>
            </a:r>
          </a:p>
          <a:p>
            <a:pPr lvl="0"/>
            <a:r>
              <a:rPr lang="cs-CZ" sz="2900" b="1" dirty="0"/>
              <a:t>označení školního vzdělávacího programu, podle něhož se uskutečňuje vzdělávání,</a:t>
            </a:r>
          </a:p>
          <a:p>
            <a:pPr lvl="0"/>
            <a:r>
              <a:rPr lang="cs-CZ" sz="2900" b="1" dirty="0"/>
              <a:t>označení pravidel hodnocení výsledků vzdělávání,</a:t>
            </a:r>
          </a:p>
          <a:p>
            <a:pPr lvl="0"/>
            <a:r>
              <a:rPr lang="cs-CZ" sz="2900" b="1" dirty="0"/>
              <a:t>označení třídy, v níž je dítě zařazeno, a uvedení jmen a příjmení učitelek třídy,</a:t>
            </a:r>
          </a:p>
          <a:p>
            <a:pPr lvl="0"/>
            <a:r>
              <a:rPr lang="cs-CZ" sz="2900" b="1" dirty="0"/>
              <a:t>docházka dětí.</a:t>
            </a:r>
          </a:p>
          <a:p>
            <a:pPr marL="0" indent="0">
              <a:buNone/>
            </a:pPr>
            <a:r>
              <a:rPr lang="cs-CZ" dirty="0"/>
              <a:t>Údaje ze školní matriky a dokumentace mateřské školy se předávají na výkaze S-01:</a:t>
            </a:r>
          </a:p>
          <a:p>
            <a:pPr lvl="0"/>
            <a:r>
              <a:rPr lang="cs-CZ" dirty="0"/>
              <a:t>údaje za uplynulý školní rok stav k </a:t>
            </a:r>
            <a:r>
              <a:rPr lang="cs-CZ" b="1" dirty="0"/>
              <a:t>30. 9</a:t>
            </a:r>
            <a:r>
              <a:rPr lang="cs-CZ" dirty="0"/>
              <a:t>. - nástupy, odchody, ukončení předškolního vzdělávání v docházce mateřské školy v členění na běžné a speciální třídy, školy v přírodě,</a:t>
            </a:r>
          </a:p>
          <a:p>
            <a:pPr lvl="0"/>
            <a:r>
              <a:rPr lang="cs-CZ" dirty="0"/>
              <a:t>údaje za příslušný kalendářní rok, třídy a děti podle pohlaví, žádosti o přijetí k předškolnímu vzdělávání v mateřské škole, kterým nebylo vyhověno, věkové složení, členění na běžné a speciální třídy, individuálně integrované děti.</a:t>
            </a:r>
          </a:p>
          <a:p>
            <a:pPr marL="0" indent="0">
              <a:buNone/>
            </a:pPr>
            <a:r>
              <a:rPr lang="cs-CZ" u="sng" dirty="0"/>
              <a:t>§ 28 zákona č. 561/2004 Sb.</a:t>
            </a:r>
            <a:r>
              <a:rPr lang="cs-CZ" dirty="0"/>
              <a:t>, školského zákona stanoví, že školní matrika obsahuje:</a:t>
            </a:r>
          </a:p>
          <a:p>
            <a:pPr lvl="0"/>
            <a:r>
              <a:rPr lang="cs-CZ" dirty="0"/>
              <a:t>jméno, příjmení, rodné číslo, státní občanství a místo trvalého bydliště (evidenční list dítěte),</a:t>
            </a:r>
          </a:p>
          <a:p>
            <a:pPr lvl="0"/>
            <a:r>
              <a:rPr lang="cs-CZ" dirty="0"/>
              <a:t>datum zahájení vzdělávání,</a:t>
            </a:r>
          </a:p>
          <a:p>
            <a:pPr lvl="0"/>
            <a:r>
              <a:rPr lang="cs-CZ" dirty="0"/>
              <a:t>údaje o tom, zda je dítě zdravotně postižené, včetně údajů o druhu postižení nebo zdravotního znevýhodnění,</a:t>
            </a:r>
          </a:p>
          <a:p>
            <a:pPr lvl="0"/>
            <a:r>
              <a:rPr lang="cs-CZ" dirty="0"/>
              <a:t>datum ukončení vzdělávání,</a:t>
            </a:r>
          </a:p>
          <a:p>
            <a:pPr lvl="0"/>
            <a:r>
              <a:rPr lang="cs-CZ" dirty="0"/>
              <a:t>jméno a příjmení zákonného zástupce, místo trvalého pobytu a adresa pro doručování písemností, telefonické spojení.</a:t>
            </a:r>
          </a:p>
          <a:p>
            <a:pPr marL="0" indent="0">
              <a:buNone/>
            </a:pPr>
            <a:r>
              <a:rPr lang="cs-CZ" dirty="0"/>
              <a:t>Všechny tyto údaje obsahuje </a:t>
            </a:r>
            <a:r>
              <a:rPr lang="cs-CZ" sz="3400" b="1" dirty="0"/>
              <a:t>evidenční list</a:t>
            </a:r>
            <a:r>
              <a:rPr lang="cs-CZ" dirty="0"/>
              <a:t>, který vydává SEVT - Vzor 183 S10.</a:t>
            </a:r>
          </a:p>
          <a:p>
            <a:pPr marL="0" indent="0">
              <a:buNone/>
            </a:pPr>
            <a:r>
              <a:rPr lang="cs-CZ" dirty="0"/>
              <a:t>Školní matrika může být například uspořádána do šanonu, který obsahuje:</a:t>
            </a:r>
          </a:p>
          <a:p>
            <a:pPr lvl="0"/>
            <a:r>
              <a:rPr lang="cs-CZ" dirty="0"/>
              <a:t>žádost a potvrzení výjimky z počtu dětí,</a:t>
            </a:r>
          </a:p>
          <a:p>
            <a:pPr lvl="0"/>
            <a:r>
              <a:rPr lang="cs-CZ" dirty="0"/>
              <a:t>seznamy dětí rozdělených do tříd,</a:t>
            </a:r>
          </a:p>
          <a:p>
            <a:pPr lvl="0"/>
            <a:r>
              <a:rPr lang="cs-CZ" dirty="0"/>
              <a:t>evidenční list dítěte.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724203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90451" y="365127"/>
            <a:ext cx="9903229" cy="1325563"/>
          </a:xfrm>
        </p:spPr>
        <p:txBody>
          <a:bodyPr>
            <a:normAutofit fontScale="90000"/>
          </a:bodyPr>
          <a:lstStyle/>
          <a:p>
            <a:pPr lvl="0"/>
            <a:r>
              <a:rPr lang="cs-CZ" b="1" dirty="0"/>
              <a:t>Doklady o přijímání dětí k předškolnímu vzdělávání</a:t>
            </a:r>
            <a:r>
              <a:rPr lang="cs-CZ" dirty="0"/>
              <a:t/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90451" y="1825625"/>
            <a:ext cx="11255433" cy="4351338"/>
          </a:xfrm>
        </p:spPr>
        <p:txBody>
          <a:bodyPr>
            <a:normAutofit/>
          </a:bodyPr>
          <a:lstStyle/>
          <a:p>
            <a:r>
              <a:rPr lang="cs-CZ" dirty="0" smtClean="0"/>
              <a:t>Některé </a:t>
            </a:r>
            <a:r>
              <a:rPr lang="cs-CZ" dirty="0"/>
              <a:t>povinnosti ředitele školy jako </a:t>
            </a:r>
            <a:r>
              <a:rPr lang="cs-CZ" b="1" dirty="0"/>
              <a:t>správního orgánu </a:t>
            </a:r>
            <a:r>
              <a:rPr lang="cs-CZ" dirty="0"/>
              <a:t>upravuje, kromě školského zákona, i zákon č. </a:t>
            </a:r>
            <a:r>
              <a:rPr lang="cs-CZ" u="sng" dirty="0">
                <a:hlinkClick r:id="rId2"/>
              </a:rPr>
              <a:t>500/2004 Sb.</a:t>
            </a:r>
            <a:r>
              <a:rPr lang="cs-CZ" dirty="0"/>
              <a:t> správní </a:t>
            </a:r>
            <a:r>
              <a:rPr lang="cs-CZ" dirty="0" smtClean="0"/>
              <a:t>řád. </a:t>
            </a:r>
          </a:p>
          <a:p>
            <a:r>
              <a:rPr lang="cs-CZ" dirty="0" smtClean="0"/>
              <a:t>V </a:t>
            </a:r>
            <a:r>
              <a:rPr lang="cs-CZ" dirty="0"/>
              <a:t>mateřské škole se vztahuje povinnost vycházet ze Správního řádu především k přijímacímu </a:t>
            </a:r>
            <a:r>
              <a:rPr lang="cs-CZ" dirty="0" smtClean="0"/>
              <a:t>řízení. Správní </a:t>
            </a:r>
            <a:r>
              <a:rPr lang="cs-CZ" dirty="0"/>
              <a:t>řízení je zahájeno dnem podání žádosti o přijetí dítěte k předškolnímu </a:t>
            </a:r>
            <a:r>
              <a:rPr lang="cs-CZ" dirty="0" smtClean="0"/>
              <a:t>vzdělávání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699068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Správnímu řízení podléhají:</a:t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825625"/>
            <a:ext cx="10799618" cy="4351338"/>
          </a:xfrm>
        </p:spPr>
        <p:txBody>
          <a:bodyPr>
            <a:normAutofit/>
          </a:bodyPr>
          <a:lstStyle/>
          <a:p>
            <a:pPr lvl="0"/>
            <a:r>
              <a:rPr lang="cs-CZ" dirty="0" smtClean="0"/>
              <a:t>žádost </a:t>
            </a:r>
            <a:r>
              <a:rPr lang="cs-CZ" dirty="0"/>
              <a:t>o přijetí k předškolnímu vzdělávání,</a:t>
            </a:r>
          </a:p>
          <a:p>
            <a:pPr lvl="0"/>
            <a:r>
              <a:rPr lang="cs-CZ" dirty="0"/>
              <a:t>rozhodnutí o přijetí dítěte k předškolnímu vzdělávání,</a:t>
            </a:r>
          </a:p>
          <a:p>
            <a:pPr lvl="0"/>
            <a:r>
              <a:rPr lang="cs-CZ" dirty="0"/>
              <a:t>žádost o snížení úplaty v mateřské škole,</a:t>
            </a:r>
          </a:p>
          <a:p>
            <a:pPr lvl="0"/>
            <a:r>
              <a:rPr lang="cs-CZ" dirty="0"/>
              <a:t>žádost o osvobození od úplaty v mateřské škole,</a:t>
            </a:r>
          </a:p>
          <a:p>
            <a:pPr lvl="0"/>
            <a:r>
              <a:rPr lang="cs-CZ" dirty="0"/>
              <a:t>stížnosti, žádosti o informace,</a:t>
            </a:r>
          </a:p>
          <a:p>
            <a:pPr lvl="0"/>
            <a:r>
              <a:rPr lang="cs-CZ" dirty="0"/>
              <a:t>ukončení docházky dítěte (pouze z důvodů uvedených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v</a:t>
            </a:r>
            <a:r>
              <a:rPr lang="cs-CZ" dirty="0"/>
              <a:t> </a:t>
            </a:r>
            <a:r>
              <a:rPr lang="cs-CZ" u="sng" dirty="0"/>
              <a:t>§ 35 zákona č. 561/2004 Sb.</a:t>
            </a:r>
            <a:r>
              <a:rPr lang="cs-CZ" dirty="0"/>
              <a:t>, školského zákona).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077781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cs-CZ" b="1" dirty="0"/>
              <a:t>Školní vzdělávací programy</a:t>
            </a:r>
            <a:r>
              <a:rPr lang="cs-CZ" dirty="0"/>
              <a:t/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199" y="1825625"/>
            <a:ext cx="10974185" cy="4351338"/>
          </a:xfrm>
        </p:spPr>
        <p:txBody>
          <a:bodyPr>
            <a:normAutofit fontScale="92500" lnSpcReduction="10000"/>
          </a:bodyPr>
          <a:lstStyle/>
          <a:p>
            <a:r>
              <a:rPr lang="cs-CZ" b="1" dirty="0"/>
              <a:t>§ </a:t>
            </a:r>
            <a:r>
              <a:rPr lang="cs-CZ" b="1" dirty="0" smtClean="0"/>
              <a:t>5 SZ - Školní vzdělávací program</a:t>
            </a:r>
          </a:p>
          <a:p>
            <a:r>
              <a:rPr lang="cs-CZ" dirty="0" smtClean="0"/>
              <a:t>v </a:t>
            </a:r>
            <a:r>
              <a:rPr lang="cs-CZ" dirty="0"/>
              <a:t>souladu s </a:t>
            </a:r>
            <a:r>
              <a:rPr lang="cs-CZ" dirty="0" smtClean="0"/>
              <a:t>RVP PV</a:t>
            </a:r>
          </a:p>
          <a:p>
            <a:r>
              <a:rPr lang="cs-CZ" dirty="0" smtClean="0"/>
              <a:t>na </a:t>
            </a:r>
            <a:r>
              <a:rPr lang="cs-CZ" dirty="0"/>
              <a:t>jeho tvorbě se podílí celý kolektiv MŠ, popřípadě i rodiče, a za jeho formální správnost zodpovídá </a:t>
            </a:r>
            <a:r>
              <a:rPr lang="cs-CZ" dirty="0" smtClean="0"/>
              <a:t>ředitel/</a:t>
            </a:r>
            <a:r>
              <a:rPr lang="cs-CZ" dirty="0" err="1" smtClean="0"/>
              <a:t>ka</a:t>
            </a:r>
            <a:r>
              <a:rPr lang="cs-CZ" dirty="0" smtClean="0"/>
              <a:t> </a:t>
            </a:r>
            <a:r>
              <a:rPr lang="cs-CZ" dirty="0"/>
              <a:t>školy. </a:t>
            </a:r>
            <a:endParaRPr lang="cs-CZ" b="1" dirty="0" smtClean="0"/>
          </a:p>
          <a:p>
            <a:r>
              <a:rPr lang="cs-CZ" b="1" dirty="0" smtClean="0"/>
              <a:t>Třídní </a:t>
            </a:r>
            <a:r>
              <a:rPr lang="cs-CZ" b="1" dirty="0"/>
              <a:t>vzdělávací program </a:t>
            </a:r>
            <a:endParaRPr lang="cs-CZ" b="1" dirty="0" smtClean="0"/>
          </a:p>
          <a:p>
            <a:r>
              <a:rPr lang="cs-CZ" dirty="0" smtClean="0"/>
              <a:t>tvoří </a:t>
            </a:r>
            <a:r>
              <a:rPr lang="cs-CZ" dirty="0"/>
              <a:t>společně </a:t>
            </a:r>
            <a:r>
              <a:rPr lang="cs-CZ" dirty="0" smtClean="0"/>
              <a:t>učitelé </a:t>
            </a:r>
            <a:r>
              <a:rPr lang="cs-CZ" dirty="0"/>
              <a:t>ve </a:t>
            </a:r>
            <a:r>
              <a:rPr lang="cs-CZ" dirty="0" smtClean="0"/>
              <a:t>třídě</a:t>
            </a:r>
          </a:p>
          <a:p>
            <a:r>
              <a:rPr lang="cs-CZ" dirty="0" smtClean="0"/>
              <a:t>nevzniká </a:t>
            </a:r>
            <a:r>
              <a:rPr lang="cs-CZ" dirty="0"/>
              <a:t>jednorázově na začátku školního roku, ale je vytvářen </a:t>
            </a:r>
            <a:r>
              <a:rPr lang="cs-CZ" dirty="0" smtClean="0"/>
              <a:t>postupně</a:t>
            </a:r>
          </a:p>
          <a:p>
            <a:r>
              <a:rPr lang="cs-CZ" dirty="0" smtClean="0"/>
              <a:t>jeho </a:t>
            </a:r>
            <a:r>
              <a:rPr lang="cs-CZ" dirty="0"/>
              <a:t>součástí jsou plánované tematické části, které spolu se záznamy o dětech odrážejí ucelený obraz o třídě - o jejích dětech a o vzdělávacích procesech, které v ní </a:t>
            </a:r>
            <a:r>
              <a:rPr lang="cs-CZ" dirty="0" smtClean="0"/>
              <a:t>probíhají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432512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cs-CZ" b="1" dirty="0"/>
              <a:t>Výroční zprávy o činnosti školy a vlastní hodnocení</a:t>
            </a:r>
            <a:r>
              <a:rPr lang="cs-CZ" dirty="0"/>
              <a:t/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332411"/>
            <a:ext cx="10515600" cy="5251269"/>
          </a:xfrm>
        </p:spPr>
        <p:txBody>
          <a:bodyPr>
            <a:normAutofit fontScale="70000" lnSpcReduction="20000"/>
          </a:bodyPr>
          <a:lstStyle/>
          <a:p>
            <a:r>
              <a:rPr lang="cs-CZ" b="1" dirty="0"/>
              <a:t>Zákon č. </a:t>
            </a:r>
            <a:r>
              <a:rPr lang="cs-CZ" b="1" u="sng" dirty="0">
                <a:hlinkClick r:id="rId2"/>
              </a:rPr>
              <a:t>561/2004 Sb.</a:t>
            </a:r>
            <a:r>
              <a:rPr lang="cs-CZ" b="1" dirty="0"/>
              <a:t>, školský zákon,</a:t>
            </a:r>
            <a:r>
              <a:rPr lang="cs-CZ" dirty="0"/>
              <a:t> ukládá povinnost zpracovávat výroční zprávu pouze ředitelům základních a vyšších odborných škol, neukládá tuto povinnost ředitelkám mateřských </a:t>
            </a:r>
            <a:r>
              <a:rPr lang="cs-CZ" dirty="0" smtClean="0"/>
              <a:t>škol</a:t>
            </a:r>
            <a:endParaRPr lang="cs-CZ" dirty="0"/>
          </a:p>
          <a:p>
            <a:r>
              <a:rPr lang="cs-CZ" b="1" dirty="0"/>
              <a:t>Vyhláška č. </a:t>
            </a:r>
            <a:r>
              <a:rPr lang="cs-CZ" b="1" u="sng" dirty="0">
                <a:hlinkClick r:id="rId3"/>
              </a:rPr>
              <a:t>15/2005 Sb.</a:t>
            </a:r>
            <a:r>
              <a:rPr lang="cs-CZ" dirty="0"/>
              <a:t>, která stanoví náležitosti dlouhodobých záměrů, výročních zpráv a vlastního hodnocení </a:t>
            </a:r>
            <a:r>
              <a:rPr lang="cs-CZ" dirty="0" smtClean="0"/>
              <a:t>školy</a:t>
            </a:r>
          </a:p>
          <a:p>
            <a:pPr marL="0" indent="0">
              <a:buNone/>
            </a:pPr>
            <a:r>
              <a:rPr lang="cs-CZ" dirty="0" smtClean="0"/>
              <a:t>Hlavními </a:t>
            </a:r>
            <a:r>
              <a:rPr lang="cs-CZ" dirty="0"/>
              <a:t>oblastmi vlastního hodnocení školy jsou:</a:t>
            </a:r>
          </a:p>
          <a:p>
            <a:pPr lvl="0"/>
            <a:r>
              <a:rPr lang="cs-CZ" dirty="0"/>
              <a:t>podmínky ke vzdělávání,</a:t>
            </a:r>
          </a:p>
          <a:p>
            <a:pPr lvl="0"/>
            <a:r>
              <a:rPr lang="cs-CZ" dirty="0"/>
              <a:t>průběh vzdělávání,</a:t>
            </a:r>
          </a:p>
          <a:p>
            <a:pPr lvl="0"/>
            <a:r>
              <a:rPr lang="cs-CZ" dirty="0"/>
              <a:t>spolupráce s rodiči, vliv vzájemných vztahů školy, rodičů, dětí a dalších osob podílejících se na vzdělávání,</a:t>
            </a:r>
          </a:p>
          <a:p>
            <a:pPr lvl="0"/>
            <a:r>
              <a:rPr lang="cs-CZ" dirty="0"/>
              <a:t>úroveň výsledků práce školy,</a:t>
            </a:r>
          </a:p>
          <a:p>
            <a:pPr lvl="0"/>
            <a:r>
              <a:rPr lang="cs-CZ" dirty="0"/>
              <a:t>řízení školy, kvalita personální práce, kvalita dalšího vzdělávání pedagogických pracovníků.</a:t>
            </a:r>
          </a:p>
          <a:p>
            <a:pPr marL="0" indent="0">
              <a:buNone/>
            </a:pPr>
            <a:r>
              <a:rPr lang="cs-CZ" dirty="0"/>
              <a:t>Hodnocení školy je zaměřeno na:</a:t>
            </a:r>
          </a:p>
          <a:p>
            <a:pPr lvl="0"/>
            <a:r>
              <a:rPr lang="cs-CZ" dirty="0" smtClean="0"/>
              <a:t>cíle</a:t>
            </a:r>
            <a:endParaRPr lang="cs-CZ" dirty="0"/>
          </a:p>
          <a:p>
            <a:pPr lvl="0"/>
            <a:r>
              <a:rPr lang="cs-CZ" dirty="0" smtClean="0"/>
              <a:t>oblasti</a:t>
            </a:r>
            <a:r>
              <a:rPr lang="cs-CZ" dirty="0"/>
              <a:t>, ve kterých škola dosahuje výborných </a:t>
            </a:r>
            <a:r>
              <a:rPr lang="cs-CZ" dirty="0" smtClean="0"/>
              <a:t>výsledků</a:t>
            </a:r>
          </a:p>
          <a:p>
            <a:pPr lvl="0"/>
            <a:r>
              <a:rPr lang="cs-CZ" dirty="0" smtClean="0"/>
              <a:t>popis </a:t>
            </a:r>
            <a:r>
              <a:rPr lang="cs-CZ" dirty="0"/>
              <a:t>výsledku uplatnění návrhů na zlepšení úrovně vzdělávání, uvedených v předchozím vlastním hodnocení.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243832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 smtClean="0"/>
              <a:t>Třídní knihy</a:t>
            </a:r>
            <a:endParaRPr lang="cs-CZ" b="1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199" y="1786437"/>
            <a:ext cx="10832869" cy="4351338"/>
          </a:xfrm>
        </p:spPr>
        <p:txBody>
          <a:bodyPr/>
          <a:lstStyle/>
          <a:p>
            <a:r>
              <a:rPr lang="cs-CZ" dirty="0"/>
              <a:t>Školský zákon nestanovuje požadavky na obsah a formu </a:t>
            </a:r>
            <a:r>
              <a:rPr lang="cs-CZ" dirty="0" smtClean="0"/>
              <a:t>sdělení</a:t>
            </a:r>
          </a:p>
          <a:p>
            <a:endParaRPr lang="cs-CZ" dirty="0" smtClean="0"/>
          </a:p>
          <a:p>
            <a:pPr marL="0" indent="0">
              <a:buNone/>
            </a:pPr>
            <a:r>
              <a:rPr lang="cs-CZ" sz="6000" dirty="0" smtClean="0"/>
              <a:t>? Úkol </a:t>
            </a:r>
          </a:p>
          <a:p>
            <a:pPr marL="0" indent="0">
              <a:buNone/>
            </a:pPr>
            <a:r>
              <a:rPr lang="cs-CZ" sz="2000" i="1" dirty="0" smtClean="0"/>
              <a:t>Jak se povinná dokumentace odráží v jednotlivých zápisech a částech třídní knihy? </a:t>
            </a:r>
            <a:endParaRPr lang="cs-CZ" sz="2000" i="1" dirty="0"/>
          </a:p>
        </p:txBody>
      </p:sp>
    </p:spTree>
    <p:extLst>
      <p:ext uri="{BB962C8B-B14F-4D97-AF65-F5344CB8AC3E}">
        <p14:creationId xmlns:p14="http://schemas.microsoft.com/office/powerpoint/2010/main" val="3343673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698</Words>
  <Application>Microsoft Office PowerPoint</Application>
  <PresentationFormat>Širokoúhlá obrazovka</PresentationFormat>
  <Paragraphs>156</Paragraphs>
  <Slides>17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17</vt:i4>
      </vt:variant>
    </vt:vector>
  </HeadingPairs>
  <TitlesOfParts>
    <vt:vector size="21" baseType="lpstr">
      <vt:lpstr>Arial</vt:lpstr>
      <vt:lpstr>Calibri</vt:lpstr>
      <vt:lpstr>Calibri Light</vt:lpstr>
      <vt:lpstr>Motiv Office</vt:lpstr>
      <vt:lpstr>LEGISLATIVA V PRAXI ŘEDITELE MATEŘSKÉ ŠKOLY  ŠKOLSKÁ LEGISLATIVA, DOKUMENTACE, KONTROLA V MATEŘSKÉ ŠKOLE</vt:lpstr>
      <vt:lpstr>Povinná dokumentace školy dle ŠZ</vt:lpstr>
      <vt:lpstr>Rozhodnutí o zápisu ŠR </vt:lpstr>
      <vt:lpstr>Evidence dětí (školní matrika)</vt:lpstr>
      <vt:lpstr>Doklady o přijímání dětí k předškolnímu vzdělávání </vt:lpstr>
      <vt:lpstr>Správnímu řízení podléhají: </vt:lpstr>
      <vt:lpstr>Školní vzdělávací programy </vt:lpstr>
      <vt:lpstr>Výroční zprávy o činnosti školy a vlastní hodnocení </vt:lpstr>
      <vt:lpstr>Třídní knihy</vt:lpstr>
      <vt:lpstr>Školní řád </vt:lpstr>
      <vt:lpstr>Záznamy z pedagogických rad </vt:lpstr>
      <vt:lpstr>Směrnice</vt:lpstr>
      <vt:lpstr>Kniha úrazů a záznamy o úrazech dětí </vt:lpstr>
      <vt:lpstr>Protokoly a záznamy o provedených kontrolách a inspekční zprávy </vt:lpstr>
      <vt:lpstr>Seznam použité literatury</vt:lpstr>
      <vt:lpstr>Kontrolní otázky/úkoly/náměty a odkazy </vt:lpstr>
      <vt:lpstr>LEGISLATIVA V PRAXI ŘEDITELE MATEŘSKÉ ŠKOLY  ŠKOLSKÁ LEGISLATIVA, DOKUMENTACE, KONTROLA V MATEŘSKÉ ŠKOLE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POVINNÁ DOKUMENTACE ŠKOLY   ŠKOLSKÁ LEGISLATIVA, DOKUMENTACE, KONTROLA V MATEŘSKÉ ŠKOLE</dc:title>
  <dc:creator>Barbora Petrů Puhrová</dc:creator>
  <cp:lastModifiedBy>Barbora Petrů Puhrová</cp:lastModifiedBy>
  <cp:revision>9</cp:revision>
  <dcterms:created xsi:type="dcterms:W3CDTF">2023-03-23T12:30:16Z</dcterms:created>
  <dcterms:modified xsi:type="dcterms:W3CDTF">2023-03-28T12:25:47Z</dcterms:modified>
</cp:coreProperties>
</file>

<file path=docProps/thumbnail.jpeg>
</file>