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2"/>
  </p:notesMasterIdLst>
  <p:sldIdLst>
    <p:sldId id="257" r:id="rId2"/>
    <p:sldId id="272" r:id="rId3"/>
    <p:sldId id="273" r:id="rId4"/>
    <p:sldId id="276" r:id="rId5"/>
    <p:sldId id="281" r:id="rId6"/>
    <p:sldId id="282" r:id="rId7"/>
    <p:sldId id="284" r:id="rId8"/>
    <p:sldId id="287" r:id="rId9"/>
    <p:sldId id="288" r:id="rId10"/>
    <p:sldId id="289" r:id="rId11"/>
    <p:sldId id="290" r:id="rId12"/>
    <p:sldId id="291" r:id="rId13"/>
    <p:sldId id="292" r:id="rId14"/>
    <p:sldId id="295" r:id="rId15"/>
    <p:sldId id="297" r:id="rId16"/>
    <p:sldId id="299" r:id="rId17"/>
    <p:sldId id="300" r:id="rId18"/>
    <p:sldId id="301" r:id="rId19"/>
    <p:sldId id="302" r:id="rId20"/>
    <p:sldId id="303" r:id="rId21"/>
    <p:sldId id="304" r:id="rId22"/>
    <p:sldId id="305" r:id="rId23"/>
    <p:sldId id="306" r:id="rId24"/>
    <p:sldId id="307" r:id="rId25"/>
    <p:sldId id="309" r:id="rId26"/>
    <p:sldId id="310" r:id="rId27"/>
    <p:sldId id="311" r:id="rId28"/>
    <p:sldId id="268" r:id="rId29"/>
    <p:sldId id="269" r:id="rId30"/>
    <p:sldId id="270" r:id="rId31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987" autoAdjust="0"/>
    <p:restoredTop sz="76395" autoAdjust="0"/>
  </p:normalViewPr>
  <p:slideViewPr>
    <p:cSldViewPr snapToGrid="0">
      <p:cViewPr varScale="1">
        <p:scale>
          <a:sx n="88" d="100"/>
          <a:sy n="88" d="100"/>
        </p:scale>
        <p:origin x="141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D5B6BEA-40EA-4982-A57A-4BDA970E13C9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F9600B-7CC5-43F9-BA94-F79C6DFEF1A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90977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075" y="746125"/>
            <a:ext cx="6624638" cy="3727450"/>
          </a:xfrm>
          <a:ln/>
        </p:spPr>
      </p:sp>
      <p:sp>
        <p:nvSpPr>
          <p:cNvPr id="92163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cs-CZ" altLang="cs-CZ" sz="1600" dirty="0" smtClean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803816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075" y="746125"/>
            <a:ext cx="6624638" cy="3727450"/>
          </a:xfrm>
          <a:ln/>
        </p:spPr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cs-CZ" altLang="cs-CZ" sz="1600" dirty="0" smtClean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172471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075" y="758825"/>
            <a:ext cx="6629400" cy="3729038"/>
          </a:xfrm>
          <a:ln/>
        </p:spPr>
      </p:sp>
      <p:sp>
        <p:nvSpPr>
          <p:cNvPr id="99331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cs-CZ" altLang="cs-CZ" sz="1600" dirty="0" smtClean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97989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075" y="746125"/>
            <a:ext cx="6624638" cy="3727450"/>
          </a:xfrm>
          <a:ln/>
        </p:spPr>
      </p:sp>
      <p:sp>
        <p:nvSpPr>
          <p:cNvPr id="100355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cs-CZ" altLang="cs-CZ" sz="1600" dirty="0" smtClean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1360058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075" y="746125"/>
            <a:ext cx="6624638" cy="3727450"/>
          </a:xfrm>
          <a:ln/>
        </p:spPr>
      </p:sp>
      <p:sp>
        <p:nvSpPr>
          <p:cNvPr id="103427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cs-CZ" altLang="cs-CZ" dirty="0" smtClean="0"/>
          </a:p>
        </p:txBody>
      </p:sp>
    </p:spTree>
    <p:extLst>
      <p:ext uri="{BB962C8B-B14F-4D97-AF65-F5344CB8AC3E}">
        <p14:creationId xmlns:p14="http://schemas.microsoft.com/office/powerpoint/2010/main" val="41615776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075" y="746125"/>
            <a:ext cx="6624638" cy="3727450"/>
          </a:xfrm>
          <a:ln/>
        </p:spPr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cs-CZ" altLang="cs-CZ" dirty="0" smtClean="0"/>
          </a:p>
        </p:txBody>
      </p:sp>
    </p:spTree>
    <p:extLst>
      <p:ext uri="{BB962C8B-B14F-4D97-AF65-F5344CB8AC3E}">
        <p14:creationId xmlns:p14="http://schemas.microsoft.com/office/powerpoint/2010/main" val="40432118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075" y="746125"/>
            <a:ext cx="6624638" cy="3727450"/>
          </a:xfrm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cs-CZ" altLang="cs-CZ" sz="1600" dirty="0" smtClean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3548672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Převzato</a:t>
            </a:r>
            <a:r>
              <a:rPr lang="cs-CZ" baseline="0" dirty="0" smtClean="0"/>
              <a:t> : </a:t>
            </a:r>
            <a:r>
              <a:rPr lang="cs-CZ" baseline="0" dirty="0" err="1" smtClean="0"/>
              <a:t>Fidrmuc</a:t>
            </a:r>
            <a:r>
              <a:rPr lang="cs-CZ" baseline="0" dirty="0" smtClean="0"/>
              <a:t>, 2010, prezentace autora v rámci přednášky vzdělávacího modulu Koordinátor </a:t>
            </a:r>
            <a:r>
              <a:rPr lang="cs-CZ" baseline="0" dirty="0" err="1" smtClean="0"/>
              <a:t>autoevaluace</a:t>
            </a:r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F39C9E-89F4-409E-A100-CA5C3EA01E41}" type="slidenum">
              <a:rPr lang="cs-CZ" smtClean="0"/>
              <a:t>16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123205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můžete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906387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36745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278400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797881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160006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249588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963047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780019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430213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947367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394200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F1E4CA-BB0C-481A-B4A4-A79D97875C97}" type="datetimeFigureOut">
              <a:rPr lang="cs-CZ" smtClean="0"/>
              <a:t>28.03.2023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944FED-B4E0-4B7B-BD90-D9D09A37B6D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993086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hyperlink" Target="https://zakonyprolidi.cz/" TargetMode="Externa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zakony.centrum.cz/skolsky-zakon/cast-1-paragraf-2" TargetMode="External"/><Relationship Id="rId2" Type="http://schemas.openxmlformats.org/officeDocument/2006/relationships/hyperlink" Target="../../../fidrmuc/Local%20Settings/Temp/7zO62C.tmp/zak561.doc" TargetMode="Externa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zakony.centrum.cz/skolsky-zakon/cast-1-paragraf-12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214438"/>
            <a:ext cx="9144000" cy="2387600"/>
          </a:xfrm>
        </p:spPr>
        <p:txBody>
          <a:bodyPr>
            <a:normAutofit fontScale="90000"/>
          </a:bodyPr>
          <a:lstStyle/>
          <a:p>
            <a:r>
              <a:rPr lang="cs-CZ" sz="4400" b="1" smtClean="0"/>
              <a:t>AUTOEVALUACE MATEŘSKÉ ŠKOLY </a:t>
            </a: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ŠKOLSKÁ LEGISLATIVA, DOKUMENTACE, KONTROLA V MATEŘSKÉ ŠKOLE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917420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>
            <a:normAutofit/>
          </a:bodyPr>
          <a:lstStyle/>
          <a:p>
            <a:r>
              <a:rPr lang="cs-CZ" altLang="cs-CZ" b="1" dirty="0" smtClean="0">
                <a:solidFill>
                  <a:srgbClr val="EE3424"/>
                </a:solidFill>
              </a:rPr>
              <a:t>Externí (vnější) evaluace</a:t>
            </a:r>
            <a:br>
              <a:rPr lang="cs-CZ" altLang="cs-CZ" b="1" dirty="0" smtClean="0">
                <a:solidFill>
                  <a:srgbClr val="EE3424"/>
                </a:solidFill>
              </a:rPr>
            </a:br>
            <a:endParaRPr lang="cs-CZ" altLang="cs-CZ" dirty="0" smtClean="0"/>
          </a:p>
        </p:txBody>
      </p:sp>
      <p:sp>
        <p:nvSpPr>
          <p:cNvPr id="95236" name="Text Box 4"/>
          <p:cNvSpPr txBox="1">
            <a:spLocks noChangeArrowheads="1"/>
          </p:cNvSpPr>
          <p:nvPr/>
        </p:nvSpPr>
        <p:spPr bwMode="auto">
          <a:xfrm>
            <a:off x="1847082" y="751601"/>
            <a:ext cx="8820919" cy="52587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87241" tIns="43623" rIns="87241" bIns="43623">
            <a:spAutoFit/>
          </a:bodyPr>
          <a:lstStyle>
            <a:lvl1pPr defTabSz="1135063">
              <a:defRPr sz="2400">
                <a:solidFill>
                  <a:schemeClr val="tx1"/>
                </a:solidFill>
                <a:latin typeface="Arial" charset="0"/>
              </a:defRPr>
            </a:lvl1pPr>
            <a:lvl2pPr defTabSz="1135063">
              <a:defRPr sz="24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1135063"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1135063">
              <a:defRPr sz="24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1135063">
              <a:defRPr sz="24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1350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1350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1350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1350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cs-CZ" altLang="cs-CZ" b="1" dirty="0"/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cs-CZ" altLang="cs-CZ" b="1" dirty="0"/>
              <a:t>je opatření k zajištění kvality z centrálních pozic.</a:t>
            </a:r>
            <a:r>
              <a:rPr lang="cs-CZ" altLang="cs-CZ" dirty="0"/>
              <a:t> 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cs-CZ" altLang="cs-CZ" b="1" dirty="0">
                <a:solidFill>
                  <a:srgbClr val="EE3424"/>
                </a:solidFill>
              </a:rPr>
              <a:t>Externí evaluaci provádí: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/>
              <a:t> Zřizovatel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/>
              <a:t> ČŠI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/>
              <a:t> Může si škola objednat a zaplatit 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cs-CZ" altLang="cs-CZ" b="1" dirty="0">
                <a:solidFill>
                  <a:srgbClr val="EE3424"/>
                </a:solidFill>
              </a:rPr>
              <a:t>Stanovení evaluačních cílů, měřítek a kritérií: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>
                <a:solidFill>
                  <a:srgbClr val="EE3424"/>
                </a:solidFill>
              </a:rPr>
              <a:t> </a:t>
            </a:r>
            <a:r>
              <a:rPr lang="cs-CZ" altLang="cs-CZ" b="1" dirty="0"/>
              <a:t>Stanoveny zvnějšku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cs-CZ" altLang="cs-CZ" b="1" dirty="0">
                <a:solidFill>
                  <a:srgbClr val="EE3424"/>
                </a:solidFill>
              </a:rPr>
              <a:t>Výhoda vnější evaluace: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>
                <a:solidFill>
                  <a:srgbClr val="EE3424"/>
                </a:solidFill>
              </a:rPr>
              <a:t> </a:t>
            </a:r>
            <a:r>
              <a:rPr lang="cs-CZ" altLang="cs-CZ" b="1" dirty="0"/>
              <a:t>Nadhled nad dílčími problémy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/>
              <a:t> Nezaujatost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cs-CZ" altLang="cs-CZ" b="1" dirty="0">
                <a:solidFill>
                  <a:srgbClr val="EE3424"/>
                </a:solidFill>
              </a:rPr>
              <a:t>Nevýhoda: 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>
                <a:solidFill>
                  <a:srgbClr val="EE3424"/>
                </a:solidFill>
              </a:rPr>
              <a:t> </a:t>
            </a:r>
            <a:r>
              <a:rPr lang="cs-CZ" altLang="cs-CZ" b="1" dirty="0"/>
              <a:t>Těžko proniká k jádru problému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/>
              <a:t> Nepostihne všechny příčiny zjištěných jevů</a:t>
            </a:r>
          </a:p>
        </p:txBody>
      </p:sp>
    </p:spTree>
    <p:extLst>
      <p:ext uri="{BB962C8B-B14F-4D97-AF65-F5344CB8AC3E}">
        <p14:creationId xmlns:p14="http://schemas.microsoft.com/office/powerpoint/2010/main" val="20757939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52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52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952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952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9523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9523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9523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9523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9523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9523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9523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9523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9523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9523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9523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9523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9523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9523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9523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9523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9523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9523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9523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9523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587829" y="0"/>
            <a:ext cx="9668435" cy="1143000"/>
          </a:xfrm>
        </p:spPr>
        <p:txBody>
          <a:bodyPr/>
          <a:lstStyle/>
          <a:p>
            <a:pPr marL="400736" indent="-400736"/>
            <a:r>
              <a:rPr lang="cs-CZ" altLang="cs-CZ" b="1" dirty="0" smtClean="0">
                <a:solidFill>
                  <a:srgbClr val="EE3424"/>
                </a:solidFill>
              </a:rPr>
              <a:t>Interní (vnitřní) evaluace</a:t>
            </a:r>
            <a:endParaRPr lang="cs-CZ" altLang="cs-CZ" dirty="0" smtClean="0"/>
          </a:p>
        </p:txBody>
      </p:sp>
      <p:sp>
        <p:nvSpPr>
          <p:cNvPr id="90116" name="Text Box 4"/>
          <p:cNvSpPr txBox="1">
            <a:spLocks noChangeArrowheads="1"/>
          </p:cNvSpPr>
          <p:nvPr/>
        </p:nvSpPr>
        <p:spPr bwMode="auto">
          <a:xfrm>
            <a:off x="729344" y="836713"/>
            <a:ext cx="9569338" cy="58742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87241" tIns="43623" rIns="87241" bIns="43623">
            <a:spAutoFit/>
          </a:bodyPr>
          <a:lstStyle>
            <a:lvl1pPr defTabSz="1135063">
              <a:defRPr sz="2400">
                <a:solidFill>
                  <a:schemeClr val="tx1"/>
                </a:solidFill>
                <a:latin typeface="Arial" charset="0"/>
              </a:defRPr>
            </a:lvl1pPr>
            <a:lvl2pPr defTabSz="1135063">
              <a:defRPr sz="24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1135063"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1135063">
              <a:defRPr sz="24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1135063">
              <a:defRPr sz="24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1350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1350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1350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1350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cs-CZ" altLang="cs-CZ" b="1" dirty="0">
                <a:solidFill>
                  <a:srgbClr val="EE3424"/>
                </a:solidFill>
              </a:rPr>
              <a:t>Interní (vnitřní, vlastní) evaluace</a:t>
            </a:r>
            <a:r>
              <a:rPr lang="cs-CZ" altLang="cs-CZ" b="1" dirty="0"/>
              <a:t> 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/>
              <a:t> Je interním opatřením školy k zefektivnění vlastní 	práce a větší profesionalitě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/>
              <a:t> Škola sama stanovuje cíle, metody, formy a měřítka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cs-CZ" altLang="cs-CZ" b="1" dirty="0">
                <a:solidFill>
                  <a:srgbClr val="EE3424"/>
                </a:solidFill>
              </a:rPr>
              <a:t>Nevýhody: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/>
              <a:t> Absence nadhledu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r>
              <a:rPr lang="cs-CZ" altLang="cs-CZ" b="1" dirty="0"/>
              <a:t> Vliv osobních vztahů  </a:t>
            </a:r>
          </a:p>
          <a:p>
            <a:pPr>
              <a:spcBef>
                <a:spcPct val="0"/>
              </a:spcBef>
            </a:pPr>
            <a:r>
              <a:rPr lang="cs-CZ" altLang="cs-CZ" b="1" dirty="0">
                <a:solidFill>
                  <a:srgbClr val="EE3424"/>
                </a:solidFill>
              </a:rPr>
              <a:t>Určení interní evaluace:</a:t>
            </a: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cs-CZ" altLang="cs-CZ" b="1" dirty="0"/>
              <a:t> Především pro vnitřní potřebu školy</a:t>
            </a: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cs-CZ" altLang="cs-CZ" b="1" dirty="0"/>
              <a:t> Východisko externí evaluace</a:t>
            </a:r>
          </a:p>
          <a:p>
            <a:pPr>
              <a:spcBef>
                <a:spcPct val="0"/>
              </a:spcBef>
            </a:pPr>
            <a:r>
              <a:rPr lang="cs-CZ" altLang="cs-CZ" sz="1600" b="1" dirty="0">
                <a:solidFill>
                  <a:srgbClr val="EE3424"/>
                </a:solidFill>
              </a:rPr>
              <a:t>Rizika interní evaluace:</a:t>
            </a: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cs-CZ" altLang="cs-CZ" sz="1600" b="1" dirty="0"/>
              <a:t> Upozornění na vlastní nedostatky</a:t>
            </a: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cs-CZ" altLang="cs-CZ" sz="1600" b="1" dirty="0"/>
              <a:t> Obava ze zneužití ze strany zřizovatele</a:t>
            </a: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cs-CZ" altLang="cs-CZ" sz="1600" b="1" dirty="0"/>
              <a:t> Obava ze zneužití ze strany ČŠI</a:t>
            </a: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cs-CZ" altLang="cs-CZ" sz="1600" b="1" dirty="0"/>
              <a:t> Možná tendence pracovního týmu – tlak na evaluační tým ohledně uvedení    vybraných skutečností do zprávy o vlastním hodnocení</a:t>
            </a: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cs-CZ" altLang="cs-CZ" sz="1600" b="1" dirty="0"/>
              <a:t> Zkušenosti</a:t>
            </a:r>
          </a:p>
          <a:p>
            <a:pPr lvl="1" eaLnBrk="1" hangingPunct="1">
              <a:spcBef>
                <a:spcPct val="0"/>
              </a:spcBef>
              <a:buClrTx/>
              <a:buFontTx/>
              <a:buChar char="•"/>
            </a:pPr>
            <a:endParaRPr lang="cs-CZ" altLang="cs-CZ" b="1" dirty="0"/>
          </a:p>
        </p:txBody>
      </p:sp>
    </p:spTree>
    <p:extLst>
      <p:ext uri="{BB962C8B-B14F-4D97-AF65-F5344CB8AC3E}">
        <p14:creationId xmlns:p14="http://schemas.microsoft.com/office/powerpoint/2010/main" val="11390645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01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01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901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901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901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901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901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901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901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901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901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901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9011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9011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9011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9011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9011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9011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9011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9011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9011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9011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9011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9011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9011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9011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9011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9011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6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90116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90116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38200" y="1241150"/>
            <a:ext cx="9535858" cy="5616850"/>
          </a:xfrm>
        </p:spPr>
        <p:txBody>
          <a:bodyPr>
            <a:normAutofit fontScale="92500"/>
          </a:bodyPr>
          <a:lstStyle/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cs-CZ" altLang="cs-CZ" b="1" dirty="0">
                <a:solidFill>
                  <a:schemeClr val="accent2"/>
                </a:solidFill>
              </a:rPr>
              <a:t>Kvalita </a:t>
            </a:r>
            <a:r>
              <a:rPr lang="cs-CZ" altLang="cs-CZ" b="1" dirty="0"/>
              <a:t>je vyjádřením stavu, který je žádoucí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cs-CZ" altLang="cs-CZ" dirty="0"/>
              <a:t>(vzdělávacích procesů, vzdělávacích institucí, vzdělávací soustavy) 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cs-CZ" altLang="cs-CZ" dirty="0">
                <a:solidFill>
                  <a:schemeClr val="accent2"/>
                </a:solidFill>
              </a:rPr>
              <a:t>Kvalita</a:t>
            </a:r>
            <a:r>
              <a:rPr lang="cs-CZ" altLang="cs-CZ" dirty="0"/>
              <a:t> </a:t>
            </a:r>
            <a:r>
              <a:rPr lang="cs-CZ" altLang="cs-CZ" b="1" dirty="0"/>
              <a:t>může být předepsána určitými požadavky</a:t>
            </a:r>
            <a:r>
              <a:rPr lang="cs-CZ" altLang="cs-CZ" dirty="0"/>
              <a:t> (např. vzdělávací standardy) a </a:t>
            </a:r>
            <a:r>
              <a:rPr lang="cs-CZ" altLang="cs-CZ" b="1" dirty="0"/>
              <a:t>může být tudíž objektivně měřena a hodnocena.</a:t>
            </a:r>
            <a:r>
              <a:rPr lang="cs-CZ" altLang="cs-CZ" dirty="0" smtClean="0"/>
              <a:t> 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cs-CZ" altLang="cs-CZ" sz="2500" dirty="0"/>
              <a:t>Pojetí kvality se odvíjí od systému hodnot, který určitá společnost či komunita vyznává, tj. odvíjí se od kultury společnosti, tj. od pojetí základních existenciálních otázek člověka a společnosti.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cs-CZ" altLang="cs-CZ" sz="2500" dirty="0"/>
              <a:t>Proměnné (např. vzdělávací standardy) jsou stanoveny normativně a vyvíjí se tak, jak se vyvíjí společnost.</a:t>
            </a:r>
          </a:p>
          <a:p>
            <a:pPr>
              <a:buFont typeface="Wingdings" pitchFamily="2" charset="2"/>
              <a:buNone/>
            </a:pPr>
            <a:r>
              <a:rPr lang="cs-CZ" altLang="cs-CZ" sz="2400" b="1" dirty="0">
                <a:solidFill>
                  <a:srgbClr val="EE3424"/>
                </a:solidFill>
              </a:rPr>
              <a:t>Kritérium kvality</a:t>
            </a:r>
          </a:p>
          <a:p>
            <a:pPr>
              <a:buFont typeface="Wingdings" pitchFamily="2" charset="2"/>
              <a:buNone/>
            </a:pPr>
            <a:r>
              <a:rPr lang="cs-CZ" altLang="cs-CZ" sz="2400" b="1" dirty="0">
                <a:solidFill>
                  <a:srgbClr val="EE3424"/>
                </a:solidFill>
              </a:rPr>
              <a:t>	</a:t>
            </a:r>
            <a:r>
              <a:rPr lang="cs-CZ" altLang="cs-CZ" sz="2400" b="1" dirty="0"/>
              <a:t>rozumíme vlastnost</a:t>
            </a:r>
            <a:r>
              <a:rPr lang="cs-CZ" altLang="cs-CZ" sz="2400" b="1" dirty="0">
                <a:solidFill>
                  <a:srgbClr val="EE3424"/>
                </a:solidFill>
              </a:rPr>
              <a:t> </a:t>
            </a:r>
            <a:r>
              <a:rPr lang="cs-CZ" altLang="cs-CZ" sz="2400" b="1" dirty="0"/>
              <a:t>procesu, jevu, kterou lze měřit, posuzovat</a:t>
            </a:r>
          </a:p>
          <a:p>
            <a:pPr>
              <a:buFont typeface="Wingdings" pitchFamily="2" charset="2"/>
              <a:buNone/>
            </a:pPr>
            <a:r>
              <a:rPr lang="cs-CZ" altLang="cs-CZ" sz="2400" b="1" dirty="0">
                <a:solidFill>
                  <a:srgbClr val="EE3424"/>
                </a:solidFill>
              </a:rPr>
              <a:t>Indikátor kvality</a:t>
            </a:r>
          </a:p>
          <a:p>
            <a:pPr>
              <a:buFont typeface="Wingdings" pitchFamily="2" charset="2"/>
              <a:buNone/>
            </a:pPr>
            <a:r>
              <a:rPr lang="cs-CZ" altLang="cs-CZ" sz="2400" b="1" dirty="0">
                <a:solidFill>
                  <a:srgbClr val="EE3424"/>
                </a:solidFill>
              </a:rPr>
              <a:t>	</a:t>
            </a:r>
            <a:r>
              <a:rPr lang="cs-CZ" altLang="cs-CZ" sz="2400" b="1" dirty="0"/>
              <a:t>rozumíme veličinu, kterou danou vlastnost měříme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cs-CZ" altLang="cs-CZ" sz="2500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169182"/>
            <a:ext cx="10515600" cy="1325563"/>
          </a:xfrm>
        </p:spPr>
        <p:txBody>
          <a:bodyPr/>
          <a:lstStyle/>
          <a:p>
            <a:r>
              <a:rPr lang="cs-CZ" dirty="0" smtClean="0"/>
              <a:t>KVALITA A ŘÍZENÍ KVALITY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315451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8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8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8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81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81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819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819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819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819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Proces autoevaluace školy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cs-CZ" dirty="0" smtClean="0"/>
              <a:t>Motivační fáze</a:t>
            </a:r>
          </a:p>
          <a:p>
            <a:r>
              <a:rPr lang="cs-CZ" dirty="0" smtClean="0"/>
              <a:t>Přípravná fáze</a:t>
            </a:r>
          </a:p>
          <a:p>
            <a:r>
              <a:rPr lang="cs-CZ" dirty="0" smtClean="0"/>
              <a:t>Realizační fáze</a:t>
            </a:r>
          </a:p>
          <a:p>
            <a:r>
              <a:rPr lang="cs-CZ" dirty="0" smtClean="0"/>
              <a:t>Evaluační fáze</a:t>
            </a:r>
          </a:p>
          <a:p>
            <a:r>
              <a:rPr lang="cs-CZ" dirty="0" smtClean="0"/>
              <a:t>Korektivní fáze</a:t>
            </a:r>
          </a:p>
          <a:p>
            <a:endParaRPr lang="cs-CZ" dirty="0"/>
          </a:p>
          <a:p>
            <a:r>
              <a:rPr lang="cs-CZ" dirty="0"/>
              <a:t>CÍLE </a:t>
            </a:r>
            <a:br>
              <a:rPr lang="cs-CZ" dirty="0"/>
            </a:br>
            <a:r>
              <a:rPr lang="cs-CZ" dirty="0"/>
              <a:t>KRITÉRIA</a:t>
            </a:r>
            <a:br>
              <a:rPr lang="cs-CZ" dirty="0"/>
            </a:br>
            <a:r>
              <a:rPr lang="cs-CZ" dirty="0"/>
              <a:t>INDIKÁTORY</a:t>
            </a:r>
          </a:p>
          <a:p>
            <a:pPr marL="0" indent="0">
              <a:buNone/>
            </a:pPr>
            <a:r>
              <a:rPr lang="cs-CZ" dirty="0"/>
              <a:t/>
            </a:r>
            <a:br>
              <a:rPr lang="cs-CZ" dirty="0"/>
            </a:br>
            <a:r>
              <a:rPr lang="cs-CZ" dirty="0"/>
              <a:t>SMART CÍLE </a:t>
            </a:r>
            <a:br>
              <a:rPr lang="cs-CZ" dirty="0"/>
            </a:br>
            <a:r>
              <a:rPr lang="cs-CZ" dirty="0"/>
              <a:t>S	SPECIFICKÉ (SPECIFIC)</a:t>
            </a:r>
            <a:br>
              <a:rPr lang="cs-CZ" dirty="0"/>
            </a:br>
            <a:r>
              <a:rPr lang="cs-CZ" dirty="0"/>
              <a:t>M	MĚŘITELNÉ (MEASURABLE)</a:t>
            </a:r>
            <a:br>
              <a:rPr lang="cs-CZ" dirty="0"/>
            </a:br>
            <a:r>
              <a:rPr lang="cs-CZ" dirty="0"/>
              <a:t>A	DOSAŽITELNÉ (ACHIAVABLE)</a:t>
            </a:r>
            <a:br>
              <a:rPr lang="cs-CZ" dirty="0"/>
            </a:br>
            <a:r>
              <a:rPr lang="cs-CZ" dirty="0"/>
              <a:t>R	DŮLEŽITÉ (RELEVANT)</a:t>
            </a:r>
            <a:br>
              <a:rPr lang="cs-CZ" dirty="0"/>
            </a:br>
            <a:r>
              <a:rPr lang="cs-CZ" dirty="0"/>
              <a:t>T	ČASOVĚ VYMEZENÉ (TIMED)</a:t>
            </a: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766655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/>
              <a:t>INDIKÁTORY</a:t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cs-CZ" dirty="0" smtClean="0"/>
              <a:t>jev, proces, prvek vyjádřitelný jako veličina, která umožňuje poznat efektivitu zvolených forem naplňování cílů a záměrů pomocí evaluačních procesů- </a:t>
            </a:r>
          </a:p>
          <a:p>
            <a:endParaRPr lang="cs-CZ" dirty="0"/>
          </a:p>
          <a:p>
            <a:r>
              <a:rPr lang="cs-CZ" dirty="0" smtClean="0"/>
              <a:t>např</a:t>
            </a:r>
            <a:r>
              <a:rPr lang="cs-CZ" dirty="0"/>
              <a:t>. počet</a:t>
            </a:r>
          </a:p>
          <a:p>
            <a:r>
              <a:rPr lang="cs-CZ" dirty="0"/>
              <a:t>vztahuje se k výsledkům prováděné aktivity</a:t>
            </a:r>
          </a:p>
          <a:p>
            <a:r>
              <a:rPr lang="cs-CZ" dirty="0"/>
              <a:t>vztahuje se k dosažitelným výsledkům</a:t>
            </a:r>
          </a:p>
          <a:p>
            <a:r>
              <a:rPr lang="cs-CZ" dirty="0"/>
              <a:t>je uveden do souvislosti</a:t>
            </a:r>
          </a:p>
          <a:p>
            <a:r>
              <a:rPr lang="cs-CZ" dirty="0"/>
              <a:t>poskytuje zpětnou vazbu</a:t>
            </a:r>
          </a:p>
          <a:p>
            <a:r>
              <a:rPr lang="cs-CZ" dirty="0"/>
              <a:t>reálné, vysvětlitelné</a:t>
            </a:r>
          </a:p>
          <a:p>
            <a:r>
              <a:rPr lang="cs-CZ" dirty="0"/>
              <a:t>ekonomicky dostupné</a:t>
            </a:r>
          </a:p>
          <a:p>
            <a:r>
              <a:rPr lang="cs-CZ" dirty="0"/>
              <a:t>pozitivní vliv na chování</a:t>
            </a:r>
          </a:p>
          <a:p>
            <a:pPr marL="0" indent="0">
              <a:buNone/>
            </a:pPr>
            <a:r>
              <a:rPr lang="cs-CZ" dirty="0"/>
              <a:t>zlepšují hodnotu „výkonu“ (</a:t>
            </a:r>
            <a:r>
              <a:rPr lang="cs-CZ" dirty="0" err="1" smtClean="0"/>
              <a:t>Vašťatková</a:t>
            </a:r>
            <a:r>
              <a:rPr lang="cs-CZ" dirty="0"/>
              <a:t>, in </a:t>
            </a:r>
            <a:r>
              <a:rPr lang="cs-CZ" dirty="0" smtClean="0"/>
              <a:t>Starý &amp; </a:t>
            </a:r>
            <a:r>
              <a:rPr lang="cs-CZ" dirty="0" err="1"/>
              <a:t>Shánilová</a:t>
            </a:r>
            <a:r>
              <a:rPr lang="cs-CZ" dirty="0"/>
              <a:t>, 2010)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7406391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22513" y="141515"/>
            <a:ext cx="10025743" cy="1143000"/>
          </a:xfrm>
        </p:spPr>
        <p:txBody>
          <a:bodyPr>
            <a:normAutofit/>
          </a:bodyPr>
          <a:lstStyle/>
          <a:p>
            <a:pPr algn="l"/>
            <a:r>
              <a:rPr lang="cs-CZ" sz="3600" dirty="0"/>
              <a:t>OBLASTI A PODOBLASTI </a:t>
            </a:r>
            <a:r>
              <a:rPr lang="cs-CZ" sz="1600" dirty="0"/>
              <a:t>(tabulka podle </a:t>
            </a:r>
            <a:r>
              <a:rPr lang="cs-CZ" sz="1600" dirty="0" smtClean="0"/>
              <a:t>Koordinátor </a:t>
            </a:r>
            <a:r>
              <a:rPr lang="cs-CZ" sz="1600" dirty="0" err="1" smtClean="0"/>
              <a:t>autoevaluace</a:t>
            </a:r>
            <a:r>
              <a:rPr lang="cs-CZ" sz="1600" dirty="0" smtClean="0"/>
              <a:t>, Starý &amp; </a:t>
            </a:r>
            <a:r>
              <a:rPr lang="cs-CZ" sz="1600" dirty="0" err="1" smtClean="0"/>
              <a:t>Shánilová</a:t>
            </a:r>
            <a:r>
              <a:rPr lang="cs-CZ" sz="1600" dirty="0" smtClean="0"/>
              <a:t>, 2010)</a:t>
            </a:r>
            <a:endParaRPr lang="cs-CZ" sz="1600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43727247"/>
              </p:ext>
            </p:extLst>
          </p:nvPr>
        </p:nvGraphicFramePr>
        <p:xfrm>
          <a:off x="689719" y="1449350"/>
          <a:ext cx="9691330" cy="502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845665">
                  <a:extLst>
                    <a:ext uri="{9D8B030D-6E8A-4147-A177-3AD203B41FA5}">
                      <a16:colId xmlns:a16="http://schemas.microsoft.com/office/drawing/2014/main" val="541511959"/>
                    </a:ext>
                  </a:extLst>
                </a:gridCol>
                <a:gridCol w="4845665">
                  <a:extLst>
                    <a:ext uri="{9D8B030D-6E8A-4147-A177-3AD203B41FA5}">
                      <a16:colId xmlns:a16="http://schemas.microsoft.com/office/drawing/2014/main" val="266805750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cs-CZ" dirty="0" smtClean="0"/>
                        <a:t>OBLASTI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PODOBLASTI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42351544"/>
                  </a:ext>
                </a:extLst>
              </a:tr>
              <a:tr h="615643">
                <a:tc>
                  <a:txBody>
                    <a:bodyPr/>
                    <a:lstStyle/>
                    <a:p>
                      <a:r>
                        <a:rPr lang="cs-CZ" dirty="0" smtClean="0"/>
                        <a:t>PODMÍNKY KE VZDĚLÁVÁNÍ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Materiálně-finanční, organizační,</a:t>
                      </a:r>
                      <a:r>
                        <a:rPr lang="cs-CZ" baseline="0" dirty="0" smtClean="0"/>
                        <a:t> demografické, personální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18450669"/>
                  </a:ext>
                </a:extLst>
              </a:tr>
              <a:tr h="615643">
                <a:tc>
                  <a:txBody>
                    <a:bodyPr/>
                    <a:lstStyle/>
                    <a:p>
                      <a:r>
                        <a:rPr lang="cs-CZ" dirty="0" smtClean="0"/>
                        <a:t>OBSAH A PRŮBĚH VZDĚLÁVÁNÍ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err="1" smtClean="0"/>
                        <a:t>Ped</a:t>
                      </a:r>
                      <a:r>
                        <a:rPr lang="cs-CZ" dirty="0" smtClean="0"/>
                        <a:t>.</a:t>
                      </a:r>
                      <a:r>
                        <a:rPr lang="cs-CZ" baseline="0" dirty="0" smtClean="0"/>
                        <a:t> dokumentace školy, </a:t>
                      </a:r>
                      <a:r>
                        <a:rPr lang="cs-CZ" baseline="0" dirty="0" err="1" smtClean="0"/>
                        <a:t>švp</a:t>
                      </a:r>
                      <a:r>
                        <a:rPr lang="cs-CZ" baseline="0" dirty="0" smtClean="0"/>
                        <a:t>, hodnocení žáků, mimoškolní aktivity, podpůrné materiály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05285412"/>
                  </a:ext>
                </a:extLst>
              </a:tr>
              <a:tr h="615643">
                <a:tc>
                  <a:txBody>
                    <a:bodyPr/>
                    <a:lstStyle/>
                    <a:p>
                      <a:r>
                        <a:rPr lang="cs-CZ" dirty="0" smtClean="0"/>
                        <a:t>PODPORA ŠKOLY ŽÁKŮ, SPOLUPRÁCE S RODIČI, VLIV VZÁJEMNÝCH VZTAHŮ ŠKOLY, ŽÁKŮ, RODIČŮ A DALŠÍCH OSOB VE VZDĚLÁVÁNÍ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Systém</a:t>
                      </a:r>
                      <a:r>
                        <a:rPr lang="cs-CZ" baseline="0" dirty="0" smtClean="0"/>
                        <a:t> podpory žáků, klima školy, spolupráce s rodiči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64890834"/>
                  </a:ext>
                </a:extLst>
              </a:tr>
              <a:tr h="615643">
                <a:tc>
                  <a:txBody>
                    <a:bodyPr/>
                    <a:lstStyle/>
                    <a:p>
                      <a:r>
                        <a:rPr lang="cs-CZ" dirty="0" smtClean="0"/>
                        <a:t>VÝSLEDKY VZDĚLÁVÁNÍ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Úspěšnost,</a:t>
                      </a:r>
                      <a:r>
                        <a:rPr lang="cs-CZ" baseline="0" dirty="0" smtClean="0"/>
                        <a:t> znalosti a dovednosti, postoje, motivace, systém hodnoticích procesů, klíčové kompetence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8399868"/>
                  </a:ext>
                </a:extLst>
              </a:tr>
              <a:tr h="6628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cs-CZ" dirty="0" smtClean="0"/>
                        <a:t>VEDENÍ</a:t>
                      </a:r>
                      <a:r>
                        <a:rPr lang="cs-CZ" baseline="0" dirty="0" smtClean="0"/>
                        <a:t> A ŘÍZENÍ ŠKOLY, KVALITA DVPP, PERSONÁLNÍ PRÁCE</a:t>
                      </a:r>
                      <a:endParaRPr lang="cs-CZ" dirty="0" smtClean="0"/>
                    </a:p>
                    <a:p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Pedagogické řízení</a:t>
                      </a:r>
                      <a:r>
                        <a:rPr lang="cs-CZ" baseline="0" dirty="0" smtClean="0"/>
                        <a:t> školy, organizační řízení školy, systém DVPP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91719471"/>
                  </a:ext>
                </a:extLst>
              </a:tr>
              <a:tr h="615643">
                <a:tc>
                  <a:txBody>
                    <a:bodyPr/>
                    <a:lstStyle/>
                    <a:p>
                      <a:r>
                        <a:rPr lang="cs-CZ" dirty="0" smtClean="0"/>
                        <a:t>ÚROVEŇ</a:t>
                      </a:r>
                      <a:r>
                        <a:rPr lang="cs-CZ" baseline="0" dirty="0" smtClean="0"/>
                        <a:t> VÝSLEDKŮ PRÁCE ŠKOLY (PODMÍNKY VZDĚLÁVÁNÍ A EKONOMICKÉ ZDROJE)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Kvantitativní / kvalitativní</a:t>
                      </a:r>
                      <a:r>
                        <a:rPr lang="cs-CZ" baseline="0" dirty="0" smtClean="0"/>
                        <a:t> </a:t>
                      </a:r>
                      <a:r>
                        <a:rPr lang="cs-CZ" dirty="0" smtClean="0"/>
                        <a:t>analýza stavu, stanovení budoucích perspektiv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0161013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8026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xfrm>
            <a:off x="220137" y="131865"/>
            <a:ext cx="6772479" cy="391639"/>
          </a:xfrm>
        </p:spPr>
        <p:txBody>
          <a:bodyPr>
            <a:normAutofit/>
          </a:bodyPr>
          <a:lstStyle/>
          <a:p>
            <a:pPr algn="ctr"/>
            <a:r>
              <a:rPr lang="cs-CZ" altLang="cs-CZ" sz="2100" dirty="0"/>
              <a:t>Obecný rámec modelů kvality</a:t>
            </a:r>
          </a:p>
        </p:txBody>
      </p:sp>
      <p:grpSp>
        <p:nvGrpSpPr>
          <p:cNvPr id="44035" name="Group 35"/>
          <p:cNvGrpSpPr>
            <a:grpSpLocks/>
          </p:cNvGrpSpPr>
          <p:nvPr/>
        </p:nvGrpSpPr>
        <p:grpSpPr bwMode="auto">
          <a:xfrm>
            <a:off x="3571083" y="424756"/>
            <a:ext cx="4865216" cy="6282060"/>
            <a:chOff x="1508" y="295"/>
            <a:chExt cx="3584" cy="4363"/>
          </a:xfrm>
        </p:grpSpPr>
        <p:grpSp>
          <p:nvGrpSpPr>
            <p:cNvPr id="44052" name="Group 21"/>
            <p:cNvGrpSpPr>
              <a:grpSpLocks/>
            </p:cNvGrpSpPr>
            <p:nvPr/>
          </p:nvGrpSpPr>
          <p:grpSpPr bwMode="auto">
            <a:xfrm>
              <a:off x="1508" y="295"/>
              <a:ext cx="3548" cy="3437"/>
              <a:chOff x="1508" y="668"/>
              <a:chExt cx="3548" cy="3437"/>
            </a:xfrm>
          </p:grpSpPr>
          <p:grpSp>
            <p:nvGrpSpPr>
              <p:cNvPr id="44065" name="Group 17"/>
              <p:cNvGrpSpPr>
                <a:grpSpLocks noChangeAspect="1"/>
              </p:cNvGrpSpPr>
              <p:nvPr/>
            </p:nvGrpSpPr>
            <p:grpSpPr bwMode="auto">
              <a:xfrm>
                <a:off x="1508" y="668"/>
                <a:ext cx="3548" cy="3437"/>
                <a:chOff x="1875" y="975"/>
                <a:chExt cx="3035" cy="2940"/>
              </a:xfrm>
            </p:grpSpPr>
            <p:sp>
              <p:nvSpPr>
                <p:cNvPr id="44071" name="AutoShape 4"/>
                <p:cNvSpPr>
                  <a:spLocks noChangeAspect="1" noChangeArrowheads="1"/>
                </p:cNvSpPr>
                <p:nvPr/>
              </p:nvSpPr>
              <p:spPr bwMode="auto">
                <a:xfrm>
                  <a:off x="1875" y="975"/>
                  <a:ext cx="3035" cy="2940"/>
                </a:xfrm>
                <a:prstGeom prst="triangle">
                  <a:avLst>
                    <a:gd name="adj" fmla="val 50000"/>
                  </a:avLst>
                </a:prstGeom>
                <a:solidFill>
                  <a:srgbClr val="00FFFF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/>
                <a:lstStyle>
                  <a:lvl1pPr defTabSz="1135063">
                    <a:defRPr sz="2400"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defTabSz="1135063">
                    <a:defRPr sz="2400"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defTabSz="1135063">
                    <a:defRPr sz="2400"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defTabSz="1135063">
                    <a:defRPr sz="2400"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defTabSz="1135063">
                    <a:defRPr sz="2400"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defTabSz="1135063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EE3424"/>
                    </a:buClr>
                    <a:buFont typeface="Wingdings" pitchFamily="2" charset="2"/>
                    <a:buChar char="§"/>
                    <a:defRPr sz="2400"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defTabSz="1135063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EE3424"/>
                    </a:buClr>
                    <a:buFont typeface="Wingdings" pitchFamily="2" charset="2"/>
                    <a:buChar char="§"/>
                    <a:defRPr sz="2400"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defTabSz="1135063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EE3424"/>
                    </a:buClr>
                    <a:buFont typeface="Wingdings" pitchFamily="2" charset="2"/>
                    <a:buChar char="§"/>
                    <a:defRPr sz="2400"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defTabSz="1135063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EE3424"/>
                    </a:buClr>
                    <a:buFont typeface="Wingdings" pitchFamily="2" charset="2"/>
                    <a:buChar char="§"/>
                    <a:defRPr sz="2400"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pPr algn="r" eaLnBrk="1" hangingPunct="1">
                    <a:spcBef>
                      <a:spcPct val="0"/>
                    </a:spcBef>
                    <a:buClrTx/>
                    <a:buFontTx/>
                    <a:buNone/>
                  </a:pPr>
                  <a:endParaRPr lang="cs-CZ" altLang="cs-CZ" b="1" i="1">
                    <a:solidFill>
                      <a:schemeClr val="bg1"/>
                    </a:solidFill>
                  </a:endParaRPr>
                </a:p>
              </p:txBody>
            </p:sp>
            <p:sp>
              <p:nvSpPr>
                <p:cNvPr id="44072" name="Line 5"/>
                <p:cNvSpPr>
                  <a:spLocks noChangeAspect="1" noChangeShapeType="1"/>
                </p:cNvSpPr>
                <p:nvPr/>
              </p:nvSpPr>
              <p:spPr bwMode="auto">
                <a:xfrm>
                  <a:off x="2098" y="3470"/>
                  <a:ext cx="2585" cy="0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lIns="99533" tIns="49769" rIns="99533" bIns="49769" anchor="ctr"/>
                <a:lstStyle/>
                <a:p>
                  <a:endParaRPr lang="cs-CZ"/>
                </a:p>
              </p:txBody>
            </p:sp>
            <p:sp>
              <p:nvSpPr>
                <p:cNvPr id="44073" name="Line 6"/>
                <p:cNvSpPr>
                  <a:spLocks noChangeAspect="1" noChangeShapeType="1"/>
                </p:cNvSpPr>
                <p:nvPr/>
              </p:nvSpPr>
              <p:spPr bwMode="auto">
                <a:xfrm>
                  <a:off x="2370" y="2971"/>
                  <a:ext cx="2041" cy="0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lIns="99533" tIns="49769" rIns="99533" bIns="49769" anchor="ctr"/>
                <a:lstStyle/>
                <a:p>
                  <a:endParaRPr lang="cs-CZ"/>
                </a:p>
              </p:txBody>
            </p:sp>
            <p:sp>
              <p:nvSpPr>
                <p:cNvPr id="44074" name="Line 7"/>
                <p:cNvSpPr>
                  <a:spLocks noChangeAspect="1" noChangeShapeType="1"/>
                </p:cNvSpPr>
                <p:nvPr/>
              </p:nvSpPr>
              <p:spPr bwMode="auto">
                <a:xfrm>
                  <a:off x="2578" y="2563"/>
                  <a:ext cx="1632" cy="0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lIns="99533" tIns="49769" rIns="99533" bIns="49769" anchor="ctr"/>
                <a:lstStyle/>
                <a:p>
                  <a:endParaRPr lang="cs-CZ"/>
                </a:p>
              </p:txBody>
            </p:sp>
            <p:sp>
              <p:nvSpPr>
                <p:cNvPr id="44075" name="Line 12"/>
                <p:cNvSpPr>
                  <a:spLocks noChangeAspect="1" noChangeShapeType="1"/>
                </p:cNvSpPr>
                <p:nvPr/>
              </p:nvSpPr>
              <p:spPr bwMode="auto">
                <a:xfrm>
                  <a:off x="2798" y="2122"/>
                  <a:ext cx="1179" cy="0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lIns="99533" tIns="49769" rIns="99533" bIns="49769" anchor="ctr"/>
                <a:lstStyle/>
                <a:p>
                  <a:endParaRPr lang="cs-CZ"/>
                </a:p>
              </p:txBody>
            </p:sp>
            <p:sp>
              <p:nvSpPr>
                <p:cNvPr id="44076" name="Line 13"/>
                <p:cNvSpPr>
                  <a:spLocks noChangeAspect="1" noChangeShapeType="1"/>
                </p:cNvSpPr>
                <p:nvPr/>
              </p:nvSpPr>
              <p:spPr bwMode="auto">
                <a:xfrm>
                  <a:off x="3005" y="1727"/>
                  <a:ext cx="771" cy="0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lIns="99533" tIns="49769" rIns="99533" bIns="49769" anchor="ctr"/>
                <a:lstStyle/>
                <a:p>
                  <a:endParaRPr lang="cs-CZ"/>
                </a:p>
              </p:txBody>
            </p:sp>
          </p:grpSp>
          <p:sp>
            <p:nvSpPr>
              <p:cNvPr id="44066" name="Text Box 15"/>
              <p:cNvSpPr txBox="1">
                <a:spLocks noChangeArrowheads="1"/>
              </p:cNvSpPr>
              <p:nvPr/>
            </p:nvSpPr>
            <p:spPr bwMode="auto">
              <a:xfrm>
                <a:off x="2011" y="3742"/>
                <a:ext cx="2466" cy="326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99533" tIns="49769" rIns="99533" bIns="49769">
                <a:spAutoFit/>
              </a:bodyPr>
              <a:lstStyle>
                <a:lvl1pPr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 algn="r" eaLnBrk="1" hangingPunct="1">
                  <a:spcBef>
                    <a:spcPct val="0"/>
                  </a:spcBef>
                  <a:buClrTx/>
                  <a:buFontTx/>
                  <a:buNone/>
                </a:pPr>
                <a:r>
                  <a:rPr lang="cs-CZ" altLang="cs-CZ" b="1"/>
                  <a:t>Indikátory (ukazatele)</a:t>
                </a:r>
              </a:p>
            </p:txBody>
          </p:sp>
          <p:sp>
            <p:nvSpPr>
              <p:cNvPr id="44067" name="Text Box 16"/>
              <p:cNvSpPr txBox="1">
                <a:spLocks noChangeArrowheads="1"/>
              </p:cNvSpPr>
              <p:nvPr/>
            </p:nvSpPr>
            <p:spPr bwMode="auto">
              <a:xfrm>
                <a:off x="1962" y="3172"/>
                <a:ext cx="2676" cy="583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lIns="99533" tIns="49769" rIns="99533" bIns="49769">
                <a:spAutoFit/>
              </a:bodyPr>
              <a:lstStyle>
                <a:lvl1pPr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  <a:buClrTx/>
                  <a:buFontTx/>
                  <a:buNone/>
                </a:pPr>
                <a:r>
                  <a:rPr lang="cs-CZ" altLang="cs-CZ" b="1"/>
                  <a:t>Specifické cíle (subkritéria)</a:t>
                </a:r>
              </a:p>
            </p:txBody>
          </p:sp>
          <p:sp>
            <p:nvSpPr>
              <p:cNvPr id="44068" name="Text Box 18"/>
              <p:cNvSpPr txBox="1">
                <a:spLocks noChangeArrowheads="1"/>
              </p:cNvSpPr>
              <p:nvPr/>
            </p:nvSpPr>
            <p:spPr bwMode="auto">
              <a:xfrm>
                <a:off x="2424" y="2608"/>
                <a:ext cx="1534" cy="326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99533" tIns="49769" rIns="99533" bIns="49769">
                <a:spAutoFit/>
              </a:bodyPr>
              <a:lstStyle>
                <a:lvl1pPr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 algn="r" eaLnBrk="1" hangingPunct="1">
                  <a:spcBef>
                    <a:spcPct val="0"/>
                  </a:spcBef>
                  <a:buClrTx/>
                  <a:buFontTx/>
                  <a:buNone/>
                </a:pPr>
                <a:r>
                  <a:rPr lang="cs-CZ" altLang="cs-CZ" b="1"/>
                  <a:t>Cíle (kritéria)</a:t>
                </a:r>
              </a:p>
            </p:txBody>
          </p:sp>
          <p:sp>
            <p:nvSpPr>
              <p:cNvPr id="44069" name="Text Box 19"/>
              <p:cNvSpPr txBox="1">
                <a:spLocks noChangeArrowheads="1"/>
              </p:cNvSpPr>
              <p:nvPr/>
            </p:nvSpPr>
            <p:spPr bwMode="auto">
              <a:xfrm>
                <a:off x="2110" y="2155"/>
                <a:ext cx="2074" cy="326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99533" tIns="49769" rIns="99533" bIns="49769">
                <a:spAutoFit/>
              </a:bodyPr>
              <a:lstStyle>
                <a:lvl1pPr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 algn="r" eaLnBrk="1" hangingPunct="1">
                  <a:spcBef>
                    <a:spcPct val="0"/>
                  </a:spcBef>
                  <a:buClrTx/>
                  <a:buFontTx/>
                  <a:buNone/>
                </a:pPr>
                <a:r>
                  <a:rPr lang="cs-CZ" altLang="cs-CZ" b="1"/>
                  <a:t>Podoblasti kvality</a:t>
                </a:r>
              </a:p>
            </p:txBody>
          </p:sp>
          <p:sp>
            <p:nvSpPr>
              <p:cNvPr id="44070" name="Text Box 20"/>
              <p:cNvSpPr txBox="1">
                <a:spLocks noChangeArrowheads="1"/>
              </p:cNvSpPr>
              <p:nvPr/>
            </p:nvSpPr>
            <p:spPr bwMode="auto">
              <a:xfrm>
                <a:off x="2642" y="1746"/>
                <a:ext cx="1633" cy="273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lIns="99533" tIns="49769" rIns="99533" bIns="49769">
                <a:spAutoFit/>
              </a:bodyPr>
              <a:lstStyle>
                <a:lvl1pPr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defTabSz="1135063">
                  <a:defRPr sz="2400"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defTabSz="1135063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EE3424"/>
                  </a:buClr>
                  <a:buFont typeface="Wingdings" pitchFamily="2" charset="2"/>
                  <a:buChar char="§"/>
                  <a:defRPr sz="2400"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  <a:buClrTx/>
                  <a:buFontTx/>
                  <a:buNone/>
                </a:pPr>
                <a:r>
                  <a:rPr lang="cs-CZ" altLang="cs-CZ" sz="1900" b="1"/>
                  <a:t>Oblasti kvality</a:t>
                </a:r>
              </a:p>
            </p:txBody>
          </p:sp>
        </p:grpSp>
        <p:sp>
          <p:nvSpPr>
            <p:cNvPr id="44053" name="Rectangle 23"/>
            <p:cNvSpPr>
              <a:spLocks noChangeArrowheads="1"/>
            </p:cNvSpPr>
            <p:nvPr/>
          </p:nvSpPr>
          <p:spPr bwMode="auto">
            <a:xfrm>
              <a:off x="1508" y="3839"/>
              <a:ext cx="3584" cy="349"/>
            </a:xfrm>
            <a:prstGeom prst="rect">
              <a:avLst/>
            </a:prstGeom>
            <a:solidFill>
              <a:srgbClr val="FFFF00"/>
            </a:solidFill>
            <a:ln w="9525" algn="ctr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99533" tIns="49769" rIns="99533" bIns="49769" anchor="ctr"/>
            <a:lstStyle>
              <a:lvl1pPr>
                <a:defRPr sz="2400"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endParaRPr lang="cs-CZ" altLang="cs-CZ"/>
            </a:p>
          </p:txBody>
        </p:sp>
        <p:sp>
          <p:nvSpPr>
            <p:cNvPr id="44054" name="Rectangle 24"/>
            <p:cNvSpPr>
              <a:spLocks noChangeArrowheads="1"/>
            </p:cNvSpPr>
            <p:nvPr/>
          </p:nvSpPr>
          <p:spPr bwMode="auto">
            <a:xfrm>
              <a:off x="1508" y="4300"/>
              <a:ext cx="3584" cy="349"/>
            </a:xfrm>
            <a:prstGeom prst="rect">
              <a:avLst/>
            </a:prstGeom>
            <a:solidFill>
              <a:srgbClr val="FFFF00"/>
            </a:solidFill>
            <a:ln w="9525" algn="ctr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99533" tIns="49769" rIns="99533" bIns="49769" anchor="ctr"/>
            <a:lstStyle>
              <a:lvl1pPr>
                <a:defRPr sz="2400"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endParaRPr lang="cs-CZ" altLang="cs-CZ"/>
            </a:p>
          </p:txBody>
        </p:sp>
        <p:sp>
          <p:nvSpPr>
            <p:cNvPr id="44055" name="Text Box 25"/>
            <p:cNvSpPr txBox="1">
              <a:spLocks noChangeArrowheads="1"/>
            </p:cNvSpPr>
            <p:nvPr/>
          </p:nvSpPr>
          <p:spPr bwMode="auto">
            <a:xfrm>
              <a:off x="2189" y="3833"/>
              <a:ext cx="2449" cy="32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>
              <a:spAutoFit/>
            </a:bodyPr>
            <a:lstStyle>
              <a:lvl1pPr defTabSz="1135063">
                <a:defRPr sz="2400"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defTabSz="1135063">
                <a:defRPr sz="2400"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defTabSz="1135063">
                <a:defRPr sz="2400"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defTabSz="1135063">
                <a:defRPr sz="2400"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defTabSz="1135063">
                <a:defRPr sz="2400"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defTabSz="1135063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defTabSz="1135063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defTabSz="1135063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defTabSz="1135063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buClrTx/>
                <a:buFontTx/>
                <a:buNone/>
              </a:pPr>
              <a:r>
                <a:rPr lang="cs-CZ" altLang="cs-CZ" b="1"/>
                <a:t>Výstupy</a:t>
              </a:r>
            </a:p>
          </p:txBody>
        </p:sp>
        <p:sp>
          <p:nvSpPr>
            <p:cNvPr id="44056" name="Text Box 26"/>
            <p:cNvSpPr txBox="1">
              <a:spLocks noChangeArrowheads="1"/>
            </p:cNvSpPr>
            <p:nvPr/>
          </p:nvSpPr>
          <p:spPr bwMode="auto">
            <a:xfrm>
              <a:off x="2234" y="4332"/>
              <a:ext cx="2449" cy="32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>
              <a:spAutoFit/>
            </a:bodyPr>
            <a:lstStyle>
              <a:lvl1pPr defTabSz="1135063">
                <a:defRPr sz="2400"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defTabSz="1135063">
                <a:defRPr sz="2400"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defTabSz="1135063">
                <a:defRPr sz="2400"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defTabSz="1135063">
                <a:defRPr sz="2400"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defTabSz="1135063">
                <a:defRPr sz="2400"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defTabSz="1135063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defTabSz="1135063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defTabSz="1135063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defTabSz="1135063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EE3424"/>
                </a:buClr>
                <a:buFont typeface="Wingdings" pitchFamily="2" charset="2"/>
                <a:buChar char="§"/>
                <a:defRPr sz="24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buClrTx/>
                <a:buFontTx/>
                <a:buNone/>
              </a:pPr>
              <a:r>
                <a:rPr lang="cs-CZ" altLang="cs-CZ" b="1"/>
                <a:t>Evaluační nástroje</a:t>
              </a:r>
            </a:p>
          </p:txBody>
        </p:sp>
        <p:sp>
          <p:nvSpPr>
            <p:cNvPr id="44057" name="Line 27"/>
            <p:cNvSpPr>
              <a:spLocks noChangeShapeType="1"/>
            </p:cNvSpPr>
            <p:nvPr/>
          </p:nvSpPr>
          <p:spPr bwMode="auto">
            <a:xfrm flipV="1">
              <a:off x="1735" y="4060"/>
              <a:ext cx="0" cy="36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 anchor="ctr"/>
            <a:lstStyle/>
            <a:p>
              <a:endParaRPr lang="cs-CZ"/>
            </a:p>
          </p:txBody>
        </p:sp>
        <p:sp>
          <p:nvSpPr>
            <p:cNvPr id="44058" name="Line 28"/>
            <p:cNvSpPr>
              <a:spLocks noChangeShapeType="1"/>
            </p:cNvSpPr>
            <p:nvPr/>
          </p:nvSpPr>
          <p:spPr bwMode="auto">
            <a:xfrm flipV="1">
              <a:off x="2189" y="4060"/>
              <a:ext cx="0" cy="36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 anchor="ctr"/>
            <a:lstStyle/>
            <a:p>
              <a:endParaRPr lang="cs-CZ"/>
            </a:p>
          </p:txBody>
        </p:sp>
        <p:sp>
          <p:nvSpPr>
            <p:cNvPr id="44059" name="Line 29"/>
            <p:cNvSpPr>
              <a:spLocks noChangeShapeType="1"/>
            </p:cNvSpPr>
            <p:nvPr/>
          </p:nvSpPr>
          <p:spPr bwMode="auto">
            <a:xfrm flipV="1">
              <a:off x="2688" y="4060"/>
              <a:ext cx="0" cy="36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 anchor="ctr"/>
            <a:lstStyle/>
            <a:p>
              <a:endParaRPr lang="cs-CZ"/>
            </a:p>
          </p:txBody>
        </p:sp>
        <p:sp>
          <p:nvSpPr>
            <p:cNvPr id="44060" name="Line 30"/>
            <p:cNvSpPr>
              <a:spLocks noChangeShapeType="1"/>
            </p:cNvSpPr>
            <p:nvPr/>
          </p:nvSpPr>
          <p:spPr bwMode="auto">
            <a:xfrm flipV="1">
              <a:off x="3141" y="4060"/>
              <a:ext cx="0" cy="36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 anchor="ctr"/>
            <a:lstStyle/>
            <a:p>
              <a:endParaRPr lang="cs-CZ"/>
            </a:p>
          </p:txBody>
        </p:sp>
        <p:sp>
          <p:nvSpPr>
            <p:cNvPr id="44061" name="Line 31"/>
            <p:cNvSpPr>
              <a:spLocks noChangeShapeType="1"/>
            </p:cNvSpPr>
            <p:nvPr/>
          </p:nvSpPr>
          <p:spPr bwMode="auto">
            <a:xfrm flipV="1">
              <a:off x="3595" y="4060"/>
              <a:ext cx="0" cy="36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 anchor="ctr"/>
            <a:lstStyle/>
            <a:p>
              <a:endParaRPr lang="cs-CZ"/>
            </a:p>
          </p:txBody>
        </p:sp>
        <p:sp>
          <p:nvSpPr>
            <p:cNvPr id="44062" name="Line 32"/>
            <p:cNvSpPr>
              <a:spLocks noChangeShapeType="1"/>
            </p:cNvSpPr>
            <p:nvPr/>
          </p:nvSpPr>
          <p:spPr bwMode="auto">
            <a:xfrm flipV="1">
              <a:off x="4003" y="4060"/>
              <a:ext cx="0" cy="36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 anchor="ctr"/>
            <a:lstStyle/>
            <a:p>
              <a:endParaRPr lang="cs-CZ"/>
            </a:p>
          </p:txBody>
        </p:sp>
        <p:sp>
          <p:nvSpPr>
            <p:cNvPr id="44063" name="Line 33"/>
            <p:cNvSpPr>
              <a:spLocks noChangeShapeType="1"/>
            </p:cNvSpPr>
            <p:nvPr/>
          </p:nvSpPr>
          <p:spPr bwMode="auto">
            <a:xfrm flipV="1">
              <a:off x="4411" y="4060"/>
              <a:ext cx="0" cy="36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 anchor="ctr"/>
            <a:lstStyle/>
            <a:p>
              <a:endParaRPr lang="cs-CZ"/>
            </a:p>
          </p:txBody>
        </p:sp>
        <p:sp>
          <p:nvSpPr>
            <p:cNvPr id="44064" name="Line 34"/>
            <p:cNvSpPr>
              <a:spLocks noChangeShapeType="1"/>
            </p:cNvSpPr>
            <p:nvPr/>
          </p:nvSpPr>
          <p:spPr bwMode="auto">
            <a:xfrm flipV="1">
              <a:off x="4820" y="4060"/>
              <a:ext cx="0" cy="36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99533" tIns="49769" rIns="99533" bIns="49769" anchor="ctr"/>
            <a:lstStyle/>
            <a:p>
              <a:endParaRPr lang="cs-CZ"/>
            </a:p>
          </p:txBody>
        </p:sp>
      </p:grpSp>
      <p:sp>
        <p:nvSpPr>
          <p:cNvPr id="44036" name="Line 36"/>
          <p:cNvSpPr>
            <a:spLocks noChangeShapeType="1"/>
          </p:cNvSpPr>
          <p:nvPr/>
        </p:nvSpPr>
        <p:spPr bwMode="auto">
          <a:xfrm>
            <a:off x="2279576" y="1976913"/>
            <a:ext cx="0" cy="2873938"/>
          </a:xfrm>
          <a:prstGeom prst="line">
            <a:avLst/>
          </a:prstGeom>
          <a:noFill/>
          <a:ln w="76200">
            <a:solidFill>
              <a:srgbClr val="EE3424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87241" tIns="43623" rIns="87241" bIns="43623" anchor="ctr"/>
          <a:lstStyle/>
          <a:p>
            <a:endParaRPr lang="cs-CZ"/>
          </a:p>
        </p:txBody>
      </p:sp>
      <p:sp>
        <p:nvSpPr>
          <p:cNvPr id="44037" name="Line 37"/>
          <p:cNvSpPr>
            <a:spLocks noChangeShapeType="1"/>
          </p:cNvSpPr>
          <p:nvPr/>
        </p:nvSpPr>
        <p:spPr bwMode="auto">
          <a:xfrm>
            <a:off x="8374595" y="1871868"/>
            <a:ext cx="0" cy="2873938"/>
          </a:xfrm>
          <a:prstGeom prst="line">
            <a:avLst/>
          </a:prstGeom>
          <a:noFill/>
          <a:ln w="76200">
            <a:solidFill>
              <a:srgbClr val="EE3424"/>
            </a:solidFill>
            <a:round/>
            <a:headEnd type="triangle" w="med" len="med"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87241" tIns="43623" rIns="87241" bIns="43623" anchor="ctr"/>
          <a:lstStyle/>
          <a:p>
            <a:endParaRPr lang="cs-CZ"/>
          </a:p>
        </p:txBody>
      </p:sp>
      <p:sp>
        <p:nvSpPr>
          <p:cNvPr id="44038" name="Oval 38"/>
          <p:cNvSpPr>
            <a:spLocks noChangeAspect="1" noChangeArrowheads="1"/>
          </p:cNvSpPr>
          <p:nvPr/>
        </p:nvSpPr>
        <p:spPr bwMode="auto">
          <a:xfrm>
            <a:off x="8160729" y="3897230"/>
            <a:ext cx="2399766" cy="2545374"/>
          </a:xfrm>
          <a:prstGeom prst="ellipse">
            <a:avLst/>
          </a:prstGeom>
          <a:solidFill>
            <a:srgbClr val="FF7C80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87241" tIns="43623" rIns="87241" bIns="43623" anchor="ctr"/>
          <a:lstStyle>
            <a:lvl1pPr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9pPr>
          </a:lstStyle>
          <a:p>
            <a:endParaRPr lang="cs-CZ" altLang="cs-CZ"/>
          </a:p>
        </p:txBody>
      </p:sp>
      <p:sp>
        <p:nvSpPr>
          <p:cNvPr id="44039" name="Text Box 39"/>
          <p:cNvSpPr txBox="1">
            <a:spLocks noChangeArrowheads="1"/>
          </p:cNvSpPr>
          <p:nvPr/>
        </p:nvSpPr>
        <p:spPr bwMode="auto">
          <a:xfrm>
            <a:off x="7881089" y="4502075"/>
            <a:ext cx="2679407" cy="155821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square" lIns="80105" tIns="40053" rIns="80105" bIns="40053">
            <a:spAutoFit/>
          </a:bodyPr>
          <a:lstStyle>
            <a:lvl1pPr marL="455613" indent="-455613" defTabSz="995363">
              <a:defRPr sz="2400">
                <a:solidFill>
                  <a:schemeClr val="tx1"/>
                </a:solidFill>
                <a:latin typeface="Arial" charset="0"/>
              </a:defRPr>
            </a:lvl1pPr>
            <a:lvl2pPr marL="955675" indent="-457200" defTabSz="995363">
              <a:defRPr sz="2400">
                <a:solidFill>
                  <a:schemeClr val="tx1"/>
                </a:solidFill>
                <a:latin typeface="Arial" charset="0"/>
              </a:defRPr>
            </a:lvl2pPr>
            <a:lvl3pPr marL="1452563" indent="-457200" defTabSz="995363">
              <a:defRPr sz="2400">
                <a:solidFill>
                  <a:schemeClr val="tx1"/>
                </a:solidFill>
                <a:latin typeface="Arial" charset="0"/>
              </a:defRPr>
            </a:lvl3pPr>
            <a:lvl4pPr marL="1951038" indent="-457200" defTabSz="995363">
              <a:defRPr sz="2400">
                <a:solidFill>
                  <a:schemeClr val="tx1"/>
                </a:solidFill>
                <a:latin typeface="Arial" charset="0"/>
              </a:defRPr>
            </a:lvl4pPr>
            <a:lvl5pPr marL="2447925" indent="-457200" defTabSz="995363">
              <a:defRPr sz="2400">
                <a:solidFill>
                  <a:schemeClr val="tx1"/>
                </a:solidFill>
                <a:latin typeface="Arial" charset="0"/>
              </a:defRPr>
            </a:lvl5pPr>
            <a:lvl6pPr marL="29051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6pPr>
            <a:lvl7pPr marL="33623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7pPr>
            <a:lvl8pPr marL="38195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8pPr>
            <a:lvl9pPr marL="42767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50000"/>
              </a:spcBef>
              <a:buFont typeface="Wingdings" pitchFamily="2" charset="2"/>
              <a:buNone/>
            </a:pPr>
            <a:r>
              <a:rPr lang="cs-CZ" altLang="cs-CZ" dirty="0"/>
              <a:t>Standardy, </a:t>
            </a:r>
            <a:br>
              <a:rPr lang="cs-CZ" altLang="cs-CZ" dirty="0"/>
            </a:br>
            <a:r>
              <a:rPr lang="cs-CZ" altLang="cs-CZ" dirty="0"/>
              <a:t>normy, </a:t>
            </a:r>
            <a:br>
              <a:rPr lang="cs-CZ" altLang="cs-CZ" dirty="0"/>
            </a:br>
            <a:r>
              <a:rPr lang="cs-CZ" altLang="cs-CZ" dirty="0"/>
              <a:t>limity, dosažení cílů</a:t>
            </a:r>
          </a:p>
        </p:txBody>
      </p:sp>
      <p:sp>
        <p:nvSpPr>
          <p:cNvPr id="44040" name="Text Box 40"/>
          <p:cNvSpPr txBox="1">
            <a:spLocks noChangeArrowheads="1"/>
          </p:cNvSpPr>
          <p:nvPr/>
        </p:nvSpPr>
        <p:spPr bwMode="auto">
          <a:xfrm>
            <a:off x="2542113" y="2483740"/>
            <a:ext cx="1645269" cy="450220"/>
          </a:xfrm>
          <a:prstGeom prst="rect">
            <a:avLst/>
          </a:prstGeom>
          <a:noFill/>
          <a:ln w="9525" algn="ctr">
            <a:solidFill>
              <a:srgbClr val="EE3424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square" lIns="80105" tIns="40053" rIns="80105" bIns="40053">
            <a:spAutoFit/>
          </a:bodyPr>
          <a:lstStyle>
            <a:lvl1pPr marL="455613" indent="-455613" defTabSz="995363">
              <a:defRPr sz="2400">
                <a:solidFill>
                  <a:schemeClr val="tx1"/>
                </a:solidFill>
                <a:latin typeface="Arial" charset="0"/>
              </a:defRPr>
            </a:lvl1pPr>
            <a:lvl2pPr marL="955675" indent="-457200" defTabSz="995363">
              <a:defRPr sz="2400">
                <a:solidFill>
                  <a:schemeClr val="tx1"/>
                </a:solidFill>
                <a:latin typeface="Arial" charset="0"/>
              </a:defRPr>
            </a:lvl2pPr>
            <a:lvl3pPr marL="1452563" indent="-457200" defTabSz="995363">
              <a:defRPr sz="2400">
                <a:solidFill>
                  <a:schemeClr val="tx1"/>
                </a:solidFill>
                <a:latin typeface="Arial" charset="0"/>
              </a:defRPr>
            </a:lvl3pPr>
            <a:lvl4pPr marL="1951038" indent="-457200" defTabSz="995363">
              <a:defRPr sz="2400">
                <a:solidFill>
                  <a:schemeClr val="tx1"/>
                </a:solidFill>
                <a:latin typeface="Arial" charset="0"/>
              </a:defRPr>
            </a:lvl4pPr>
            <a:lvl5pPr marL="2447925" indent="-457200" defTabSz="995363">
              <a:defRPr sz="2400">
                <a:solidFill>
                  <a:schemeClr val="tx1"/>
                </a:solidFill>
                <a:latin typeface="Arial" charset="0"/>
              </a:defRPr>
            </a:lvl5pPr>
            <a:lvl6pPr marL="29051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6pPr>
            <a:lvl7pPr marL="33623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7pPr>
            <a:lvl8pPr marL="38195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8pPr>
            <a:lvl9pPr marL="42767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50000"/>
              </a:spcBef>
              <a:buFont typeface="Wingdings" pitchFamily="2" charset="2"/>
              <a:buNone/>
            </a:pPr>
            <a:r>
              <a:rPr lang="cs-CZ" altLang="cs-CZ" dirty="0"/>
              <a:t>Plánování</a:t>
            </a:r>
          </a:p>
        </p:txBody>
      </p:sp>
      <p:sp>
        <p:nvSpPr>
          <p:cNvPr id="44041" name="Text Box 41"/>
          <p:cNvSpPr txBox="1">
            <a:spLocks noChangeArrowheads="1"/>
          </p:cNvSpPr>
          <p:nvPr/>
        </p:nvSpPr>
        <p:spPr bwMode="auto">
          <a:xfrm>
            <a:off x="8619560" y="2483740"/>
            <a:ext cx="1786447" cy="450220"/>
          </a:xfrm>
          <a:prstGeom prst="rect">
            <a:avLst/>
          </a:prstGeom>
          <a:noFill/>
          <a:ln w="9525" algn="ctr">
            <a:solidFill>
              <a:srgbClr val="EE3424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square" lIns="80105" tIns="40053" rIns="80105" bIns="40053">
            <a:spAutoFit/>
          </a:bodyPr>
          <a:lstStyle>
            <a:lvl1pPr marL="455613" indent="-455613" defTabSz="995363">
              <a:defRPr sz="2400">
                <a:solidFill>
                  <a:schemeClr val="tx1"/>
                </a:solidFill>
                <a:latin typeface="Arial" charset="0"/>
              </a:defRPr>
            </a:lvl1pPr>
            <a:lvl2pPr marL="955675" indent="-457200" defTabSz="995363">
              <a:defRPr sz="2400">
                <a:solidFill>
                  <a:schemeClr val="tx1"/>
                </a:solidFill>
                <a:latin typeface="Arial" charset="0"/>
              </a:defRPr>
            </a:lvl2pPr>
            <a:lvl3pPr marL="1452563" indent="-457200" defTabSz="995363">
              <a:defRPr sz="2400">
                <a:solidFill>
                  <a:schemeClr val="tx1"/>
                </a:solidFill>
                <a:latin typeface="Arial" charset="0"/>
              </a:defRPr>
            </a:lvl3pPr>
            <a:lvl4pPr marL="1951038" indent="-457200" defTabSz="995363">
              <a:defRPr sz="2400">
                <a:solidFill>
                  <a:schemeClr val="tx1"/>
                </a:solidFill>
                <a:latin typeface="Arial" charset="0"/>
              </a:defRPr>
            </a:lvl4pPr>
            <a:lvl5pPr marL="2447925" indent="-457200" defTabSz="995363">
              <a:defRPr sz="2400">
                <a:solidFill>
                  <a:schemeClr val="tx1"/>
                </a:solidFill>
                <a:latin typeface="Arial" charset="0"/>
              </a:defRPr>
            </a:lvl5pPr>
            <a:lvl6pPr marL="29051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6pPr>
            <a:lvl7pPr marL="33623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7pPr>
            <a:lvl8pPr marL="38195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8pPr>
            <a:lvl9pPr marL="42767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50000"/>
              </a:spcBef>
              <a:buFont typeface="Wingdings" pitchFamily="2" charset="2"/>
              <a:buNone/>
            </a:pPr>
            <a:r>
              <a:rPr lang="cs-CZ" altLang="cs-CZ"/>
              <a:t>Hodnocení</a:t>
            </a:r>
          </a:p>
        </p:txBody>
      </p:sp>
      <p:sp>
        <p:nvSpPr>
          <p:cNvPr id="44042" name="Line 42"/>
          <p:cNvSpPr>
            <a:spLocks noChangeShapeType="1"/>
          </p:cNvSpPr>
          <p:nvPr/>
        </p:nvSpPr>
        <p:spPr bwMode="auto">
          <a:xfrm flipV="1">
            <a:off x="4187382" y="5258329"/>
            <a:ext cx="1046619" cy="521225"/>
          </a:xfrm>
          <a:prstGeom prst="line">
            <a:avLst/>
          </a:prstGeom>
          <a:noFill/>
          <a:ln w="9525">
            <a:solidFill>
              <a:srgbClr val="EE3424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/>
          <a:lstStyle/>
          <a:p>
            <a:endParaRPr lang="cs-CZ"/>
          </a:p>
        </p:txBody>
      </p:sp>
      <p:sp>
        <p:nvSpPr>
          <p:cNvPr id="44043" name="Line 43"/>
          <p:cNvSpPr>
            <a:spLocks noChangeShapeType="1"/>
          </p:cNvSpPr>
          <p:nvPr/>
        </p:nvSpPr>
        <p:spPr bwMode="auto">
          <a:xfrm flipH="1" flipV="1">
            <a:off x="4439097" y="5337520"/>
            <a:ext cx="616297" cy="522665"/>
          </a:xfrm>
          <a:prstGeom prst="line">
            <a:avLst/>
          </a:prstGeom>
          <a:noFill/>
          <a:ln w="9525">
            <a:solidFill>
              <a:srgbClr val="EE3424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/>
          <a:lstStyle/>
          <a:p>
            <a:endParaRPr lang="cs-CZ"/>
          </a:p>
        </p:txBody>
      </p:sp>
      <p:sp>
        <p:nvSpPr>
          <p:cNvPr id="44044" name="Line 44"/>
          <p:cNvSpPr>
            <a:spLocks noChangeShapeType="1"/>
          </p:cNvSpPr>
          <p:nvPr/>
        </p:nvSpPr>
        <p:spPr bwMode="auto">
          <a:xfrm flipH="1" flipV="1">
            <a:off x="7136937" y="5480529"/>
            <a:ext cx="677384" cy="391639"/>
          </a:xfrm>
          <a:prstGeom prst="line">
            <a:avLst/>
          </a:prstGeom>
          <a:noFill/>
          <a:ln w="9525">
            <a:solidFill>
              <a:srgbClr val="EE3424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/>
          <a:lstStyle/>
          <a:p>
            <a:endParaRPr lang="cs-CZ"/>
          </a:p>
        </p:txBody>
      </p:sp>
      <p:sp>
        <p:nvSpPr>
          <p:cNvPr id="44045" name="Line 45"/>
          <p:cNvSpPr>
            <a:spLocks noChangeShapeType="1"/>
          </p:cNvSpPr>
          <p:nvPr/>
        </p:nvSpPr>
        <p:spPr bwMode="auto">
          <a:xfrm flipH="1" flipV="1">
            <a:off x="6684467" y="5294165"/>
            <a:ext cx="308149" cy="456432"/>
          </a:xfrm>
          <a:prstGeom prst="line">
            <a:avLst/>
          </a:prstGeom>
          <a:noFill/>
          <a:ln w="9525">
            <a:solidFill>
              <a:srgbClr val="EE3424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/>
          <a:lstStyle/>
          <a:p>
            <a:endParaRPr lang="cs-CZ"/>
          </a:p>
        </p:txBody>
      </p:sp>
      <p:sp>
        <p:nvSpPr>
          <p:cNvPr id="44046" name="Line 46"/>
          <p:cNvSpPr>
            <a:spLocks noChangeShapeType="1"/>
          </p:cNvSpPr>
          <p:nvPr/>
        </p:nvSpPr>
        <p:spPr bwMode="auto">
          <a:xfrm flipH="1" flipV="1">
            <a:off x="4802223" y="5210093"/>
            <a:ext cx="369235" cy="718484"/>
          </a:xfrm>
          <a:prstGeom prst="line">
            <a:avLst/>
          </a:prstGeom>
          <a:noFill/>
          <a:ln w="9525">
            <a:solidFill>
              <a:srgbClr val="EE3424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/>
          <a:lstStyle/>
          <a:p>
            <a:endParaRPr lang="cs-CZ"/>
          </a:p>
        </p:txBody>
      </p:sp>
      <p:sp>
        <p:nvSpPr>
          <p:cNvPr id="44047" name="Line 47"/>
          <p:cNvSpPr>
            <a:spLocks noChangeShapeType="1"/>
          </p:cNvSpPr>
          <p:nvPr/>
        </p:nvSpPr>
        <p:spPr bwMode="auto">
          <a:xfrm flipV="1">
            <a:off x="7413864" y="5189216"/>
            <a:ext cx="123531" cy="587458"/>
          </a:xfrm>
          <a:prstGeom prst="line">
            <a:avLst/>
          </a:prstGeom>
          <a:noFill/>
          <a:ln w="9525">
            <a:solidFill>
              <a:srgbClr val="EE3424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/>
          <a:lstStyle/>
          <a:p>
            <a:endParaRPr lang="cs-CZ"/>
          </a:p>
        </p:txBody>
      </p:sp>
      <p:sp>
        <p:nvSpPr>
          <p:cNvPr id="44048" name="Text Box 49"/>
          <p:cNvSpPr txBox="1">
            <a:spLocks noChangeArrowheads="1"/>
          </p:cNvSpPr>
          <p:nvPr/>
        </p:nvSpPr>
        <p:spPr bwMode="auto">
          <a:xfrm>
            <a:off x="2463379" y="881188"/>
            <a:ext cx="1539385" cy="820714"/>
          </a:xfrm>
          <a:prstGeom prst="rect">
            <a:avLst/>
          </a:prstGeom>
          <a:noFill/>
          <a:ln w="9525" algn="ctr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>
            <a:spAutoFit/>
          </a:bodyPr>
          <a:lstStyle>
            <a:lvl1pPr marL="455613" indent="-455613" defTabSz="995363">
              <a:defRPr sz="2400">
                <a:solidFill>
                  <a:schemeClr val="tx1"/>
                </a:solidFill>
                <a:latin typeface="Arial" charset="0"/>
              </a:defRPr>
            </a:lvl1pPr>
            <a:lvl2pPr marL="955675" indent="-457200" defTabSz="995363">
              <a:defRPr sz="2400">
                <a:solidFill>
                  <a:schemeClr val="tx1"/>
                </a:solidFill>
                <a:latin typeface="Arial" charset="0"/>
              </a:defRPr>
            </a:lvl2pPr>
            <a:lvl3pPr marL="1452563" indent="-457200" defTabSz="995363">
              <a:defRPr sz="2400">
                <a:solidFill>
                  <a:schemeClr val="tx1"/>
                </a:solidFill>
                <a:latin typeface="Arial" charset="0"/>
              </a:defRPr>
            </a:lvl3pPr>
            <a:lvl4pPr marL="1951038" indent="-457200" defTabSz="995363">
              <a:defRPr sz="2400">
                <a:solidFill>
                  <a:schemeClr val="tx1"/>
                </a:solidFill>
                <a:latin typeface="Arial" charset="0"/>
              </a:defRPr>
            </a:lvl4pPr>
            <a:lvl5pPr marL="2447925" indent="-457200" defTabSz="995363">
              <a:defRPr sz="2400">
                <a:solidFill>
                  <a:schemeClr val="tx1"/>
                </a:solidFill>
                <a:latin typeface="Arial" charset="0"/>
              </a:defRPr>
            </a:lvl5pPr>
            <a:lvl6pPr marL="29051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6pPr>
            <a:lvl7pPr marL="33623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7pPr>
            <a:lvl8pPr marL="38195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8pPr>
            <a:lvl9pPr marL="42767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buFont typeface="Wingdings" pitchFamily="2" charset="2"/>
              <a:buNone/>
            </a:pPr>
            <a:r>
              <a:rPr lang="cs-CZ" altLang="cs-CZ" b="1"/>
              <a:t>Hodnoty</a:t>
            </a:r>
          </a:p>
          <a:p>
            <a:pPr algn="ctr">
              <a:buFont typeface="Wingdings" pitchFamily="2" charset="2"/>
              <a:buNone/>
            </a:pPr>
            <a:r>
              <a:rPr lang="cs-CZ" altLang="cs-CZ" b="1"/>
              <a:t>Vize</a:t>
            </a:r>
          </a:p>
        </p:txBody>
      </p:sp>
      <p:sp>
        <p:nvSpPr>
          <p:cNvPr id="44049" name="Text Box 50"/>
          <p:cNvSpPr txBox="1">
            <a:spLocks noChangeArrowheads="1"/>
          </p:cNvSpPr>
          <p:nvPr/>
        </p:nvSpPr>
        <p:spPr bwMode="auto">
          <a:xfrm>
            <a:off x="8312769" y="881187"/>
            <a:ext cx="2093238" cy="819552"/>
          </a:xfrm>
          <a:prstGeom prst="rect">
            <a:avLst/>
          </a:prstGeom>
          <a:noFill/>
          <a:ln w="9525" algn="ctr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>
            <a:spAutoFit/>
          </a:bodyPr>
          <a:lstStyle>
            <a:lvl1pPr marL="455613" indent="-455613" defTabSz="995363">
              <a:defRPr sz="2400">
                <a:solidFill>
                  <a:schemeClr val="tx1"/>
                </a:solidFill>
                <a:latin typeface="Arial" charset="0"/>
              </a:defRPr>
            </a:lvl1pPr>
            <a:lvl2pPr marL="955675" indent="-457200" defTabSz="995363">
              <a:defRPr sz="2400">
                <a:solidFill>
                  <a:schemeClr val="tx1"/>
                </a:solidFill>
                <a:latin typeface="Arial" charset="0"/>
              </a:defRPr>
            </a:lvl2pPr>
            <a:lvl3pPr marL="1452563" indent="-457200" defTabSz="995363">
              <a:defRPr sz="2400">
                <a:solidFill>
                  <a:schemeClr val="tx1"/>
                </a:solidFill>
                <a:latin typeface="Arial" charset="0"/>
              </a:defRPr>
            </a:lvl3pPr>
            <a:lvl4pPr marL="1951038" indent="-457200" defTabSz="995363">
              <a:defRPr sz="2400">
                <a:solidFill>
                  <a:schemeClr val="tx1"/>
                </a:solidFill>
                <a:latin typeface="Arial" charset="0"/>
              </a:defRPr>
            </a:lvl4pPr>
            <a:lvl5pPr marL="2447925" indent="-457200" defTabSz="995363">
              <a:defRPr sz="2400">
                <a:solidFill>
                  <a:schemeClr val="tx1"/>
                </a:solidFill>
                <a:latin typeface="Arial" charset="0"/>
              </a:defRPr>
            </a:lvl5pPr>
            <a:lvl6pPr marL="29051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6pPr>
            <a:lvl7pPr marL="33623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7pPr>
            <a:lvl8pPr marL="38195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8pPr>
            <a:lvl9pPr marL="4276725" indent="-457200" defTabSz="995363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EE3424"/>
              </a:buClr>
              <a:buFont typeface="Wingdings" pitchFamily="2" charset="2"/>
              <a:buChar char="§"/>
              <a:defRPr sz="24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50000"/>
              </a:spcBef>
              <a:buFont typeface="Wingdings" pitchFamily="2" charset="2"/>
              <a:buNone/>
            </a:pPr>
            <a:r>
              <a:rPr lang="cs-CZ" altLang="cs-CZ" b="1" dirty="0"/>
              <a:t>Image, řízení změny</a:t>
            </a:r>
          </a:p>
        </p:txBody>
      </p:sp>
      <p:sp>
        <p:nvSpPr>
          <p:cNvPr id="44050" name="Line 51"/>
          <p:cNvSpPr>
            <a:spLocks noChangeShapeType="1"/>
          </p:cNvSpPr>
          <p:nvPr/>
        </p:nvSpPr>
        <p:spPr bwMode="auto">
          <a:xfrm>
            <a:off x="4002762" y="1078447"/>
            <a:ext cx="1847534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/>
          <a:lstStyle/>
          <a:p>
            <a:endParaRPr lang="cs-CZ"/>
          </a:p>
        </p:txBody>
      </p:sp>
      <p:sp>
        <p:nvSpPr>
          <p:cNvPr id="44051" name="Line 52"/>
          <p:cNvSpPr>
            <a:spLocks noChangeShapeType="1"/>
          </p:cNvSpPr>
          <p:nvPr/>
        </p:nvSpPr>
        <p:spPr bwMode="auto">
          <a:xfrm>
            <a:off x="6104146" y="1078447"/>
            <a:ext cx="2216769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80105" tIns="40053" rIns="80105" bIns="40053"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170862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Co je to kvalitní škola?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979713" y="1600200"/>
            <a:ext cx="10885715" cy="5257800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cs-CZ" dirty="0" smtClean="0"/>
              <a:t>Efektivní, dobrá, úspěšná škola</a:t>
            </a:r>
          </a:p>
          <a:p>
            <a:pPr marL="0" indent="0">
              <a:buNone/>
            </a:pPr>
            <a:r>
              <a:rPr lang="cs-CZ" i="1" dirty="0" smtClean="0"/>
              <a:t>Průběžně zjišťuje, zohledňuje a snaží se naplňovat různá očekávání svých zákazníků a usiluje o udržení dobrého stavu věcí a celkové zlepšování tím, že průběžně naplňuje cíle; kvalitní škola smysluplně realizuje autoevaluační procesy, je učící se </a:t>
            </a:r>
            <a:r>
              <a:rPr lang="cs-CZ" i="1" dirty="0" smtClean="0"/>
              <a:t>školou. </a:t>
            </a:r>
            <a:r>
              <a:rPr lang="cs-CZ" dirty="0" smtClean="0"/>
              <a:t>(</a:t>
            </a:r>
            <a:r>
              <a:rPr lang="cs-CZ" dirty="0" smtClean="0"/>
              <a:t>Vašťatková, 2006</a:t>
            </a:r>
            <a:r>
              <a:rPr lang="cs-CZ" dirty="0" smtClean="0"/>
              <a:t>)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 </a:t>
            </a:r>
          </a:p>
          <a:p>
            <a:pPr marL="0" indent="0">
              <a:buNone/>
            </a:pPr>
            <a:r>
              <a:rPr lang="cs-CZ" i="1" dirty="0" smtClean="0"/>
              <a:t>Znaky kvalitní školy: </a:t>
            </a:r>
          </a:p>
          <a:p>
            <a:pPr>
              <a:buFontTx/>
              <a:buChar char="-"/>
            </a:pPr>
            <a:r>
              <a:rPr lang="cs-CZ" b="1" i="1" dirty="0" smtClean="0"/>
              <a:t>Společné stanovování a konkretizování cílů školy</a:t>
            </a:r>
          </a:p>
          <a:p>
            <a:pPr>
              <a:buFontTx/>
              <a:buChar char="-"/>
            </a:pPr>
            <a:r>
              <a:rPr lang="cs-CZ" b="1" i="1" dirty="0" smtClean="0"/>
              <a:t>Participativní styl řízení</a:t>
            </a:r>
          </a:p>
          <a:p>
            <a:pPr>
              <a:buFontTx/>
              <a:buChar char="-"/>
            </a:pPr>
            <a:r>
              <a:rPr lang="cs-CZ" b="1" i="1" dirty="0" smtClean="0"/>
              <a:t>Průběžná autoevaluace školy dle jasných kritérií</a:t>
            </a:r>
          </a:p>
          <a:p>
            <a:pPr>
              <a:buFontTx/>
              <a:buChar char="-"/>
            </a:pPr>
            <a:r>
              <a:rPr lang="cs-CZ" b="1" i="1" dirty="0" smtClean="0"/>
              <a:t>Kvalitní pedagogický sbor – motivace, ocenění, profesní růst</a:t>
            </a:r>
          </a:p>
          <a:p>
            <a:pPr>
              <a:buFontTx/>
              <a:buChar char="-"/>
            </a:pPr>
            <a:r>
              <a:rPr lang="cs-CZ" b="1" i="1" dirty="0" smtClean="0"/>
              <a:t>Otevřenost vůči rodičům a partnerům</a:t>
            </a:r>
          </a:p>
          <a:p>
            <a:pPr>
              <a:buFontTx/>
              <a:buChar char="-"/>
            </a:pPr>
            <a:r>
              <a:rPr lang="cs-CZ" b="1" i="1" dirty="0" smtClean="0"/>
              <a:t>Formulace cílů vzdělávání – rozvoj osobnosti dítěte</a:t>
            </a:r>
          </a:p>
          <a:p>
            <a:pPr>
              <a:buFontTx/>
              <a:buChar char="-"/>
            </a:pPr>
            <a:r>
              <a:rPr lang="cs-CZ" b="1" i="1" dirty="0" smtClean="0"/>
              <a:t>Konstruktivistické pojetí výuky, kooperativní formy učení apod. </a:t>
            </a:r>
            <a:r>
              <a:rPr lang="cs-CZ" i="1" dirty="0" smtClean="0"/>
              <a:t>(Syslová, 2012)</a:t>
            </a:r>
            <a:endParaRPr lang="cs-CZ" i="1" dirty="0"/>
          </a:p>
        </p:txBody>
      </p:sp>
    </p:spTree>
    <p:extLst>
      <p:ext uri="{BB962C8B-B14F-4D97-AF65-F5344CB8AC3E}">
        <p14:creationId xmlns:p14="http://schemas.microsoft.com/office/powerpoint/2010/main" val="2926938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Škola jako učící se organizace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836432"/>
          </a:xfrm>
        </p:spPr>
        <p:txBody>
          <a:bodyPr>
            <a:normAutofit/>
          </a:bodyPr>
          <a:lstStyle/>
          <a:p>
            <a:r>
              <a:rPr lang="cs-CZ" dirty="0" smtClean="0"/>
              <a:t>Každý  jedinec se učí zejména při práci samé a při reflexi této činnosti (</a:t>
            </a:r>
            <a:r>
              <a:rPr lang="cs-CZ" dirty="0" err="1" smtClean="0"/>
              <a:t>Pol</a:t>
            </a:r>
            <a:r>
              <a:rPr lang="cs-CZ" dirty="0"/>
              <a:t> </a:t>
            </a:r>
            <a:r>
              <a:rPr lang="cs-CZ" dirty="0" smtClean="0"/>
              <a:t>&amp; </a:t>
            </a:r>
            <a:r>
              <a:rPr lang="cs-CZ" dirty="0" smtClean="0"/>
              <a:t>Lazarová, 1999)</a:t>
            </a:r>
          </a:p>
          <a:p>
            <a:r>
              <a:rPr lang="cs-CZ" i="1" dirty="0" smtClean="0"/>
              <a:t>Je to taková organizace, která podporuje učení všech svých členů a využívá proces učení jednotlivců, ale i skupin a organizace jak celku ke své transformaci </a:t>
            </a:r>
            <a:r>
              <a:rPr lang="cs-CZ" dirty="0" smtClean="0"/>
              <a:t>(Syslová, 2012).</a:t>
            </a:r>
          </a:p>
          <a:p>
            <a:pPr>
              <a:buFontTx/>
              <a:buChar char="-"/>
            </a:pPr>
            <a:r>
              <a:rPr lang="cs-CZ" i="1" dirty="0" smtClean="0"/>
              <a:t>Učení se z minulosti /práce s chybou/</a:t>
            </a:r>
          </a:p>
          <a:p>
            <a:pPr>
              <a:buFontTx/>
              <a:buChar char="-"/>
            </a:pPr>
            <a:r>
              <a:rPr lang="cs-CZ" i="1" dirty="0" smtClean="0"/>
              <a:t>Systematické zjišťování problémů a jejich řešení (Vašťatková, 2006)</a:t>
            </a:r>
            <a:endParaRPr lang="cs-CZ" i="1" dirty="0"/>
          </a:p>
        </p:txBody>
      </p:sp>
    </p:spTree>
    <p:extLst>
      <p:ext uri="{BB962C8B-B14F-4D97-AF65-F5344CB8AC3E}">
        <p14:creationId xmlns:p14="http://schemas.microsoft.com/office/powerpoint/2010/main" val="30745221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13657" y="116632"/>
            <a:ext cx="11669486" cy="7128792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cs-CZ" sz="3800" i="1" dirty="0"/>
              <a:t>Základním předpokladem pro dosahování charakteru školy jako učící se organizaci je rozvoj kolegiálních vztahů, jejich nasměrování na rozvoj kompetencí učitele i rozvoj školy. Kolegialita však nesmí potlačovat individualitu, škola by měla směřovat k takovým způsobům spolupráce, které nepodněcují skupinu a podporují i jedince </a:t>
            </a:r>
            <a:r>
              <a:rPr lang="cs-CZ" sz="3800" dirty="0"/>
              <a:t>(Vališová, 2008, s. 115-116).</a:t>
            </a:r>
          </a:p>
          <a:p>
            <a:endParaRPr lang="cs-CZ" sz="3800" dirty="0"/>
          </a:p>
          <a:p>
            <a:pPr marL="0" indent="0">
              <a:buNone/>
            </a:pPr>
            <a:r>
              <a:rPr lang="cs-CZ" sz="3800" dirty="0"/>
              <a:t>Společná práce je nejvyšší formou kolegiálních vztahů. Může mít různé podoby, uveďme například:</a:t>
            </a:r>
          </a:p>
          <a:p>
            <a:pPr lvl="0"/>
            <a:r>
              <a:rPr lang="cs-CZ" sz="3800" dirty="0"/>
              <a:t>podporováno je </a:t>
            </a:r>
            <a:r>
              <a:rPr lang="cs-CZ" sz="3800" dirty="0">
                <a:solidFill>
                  <a:srgbClr val="FF0000"/>
                </a:solidFill>
              </a:rPr>
              <a:t>týmové vyučování </a:t>
            </a:r>
            <a:r>
              <a:rPr lang="cs-CZ" sz="3800" dirty="0"/>
              <a:t>(vyučování společně plánuje, realizuje a hodnotí skupina učitelů);</a:t>
            </a:r>
          </a:p>
          <a:p>
            <a:pPr lvl="0"/>
            <a:r>
              <a:rPr lang="cs-CZ" sz="3800" dirty="0"/>
              <a:t>uskutečňuje se </a:t>
            </a:r>
            <a:r>
              <a:rPr lang="cs-CZ" sz="3800" dirty="0">
                <a:solidFill>
                  <a:srgbClr val="FF0000"/>
                </a:solidFill>
              </a:rPr>
              <a:t>společné plánování </a:t>
            </a:r>
            <a:r>
              <a:rPr lang="cs-CZ" sz="3800" dirty="0"/>
              <a:t>(skupina učitelů připravuje např. školní vzdělávací program školy);	</a:t>
            </a:r>
          </a:p>
          <a:p>
            <a:pPr lvl="0"/>
            <a:r>
              <a:rPr lang="cs-CZ" sz="3800" dirty="0"/>
              <a:t>realizují se </a:t>
            </a:r>
            <a:r>
              <a:rPr lang="cs-CZ" sz="3800" dirty="0">
                <a:solidFill>
                  <a:srgbClr val="FF0000"/>
                </a:solidFill>
              </a:rPr>
              <a:t>vzájemné hospitace</a:t>
            </a:r>
            <a:r>
              <a:rPr lang="cs-CZ" sz="3800" dirty="0"/>
              <a:t>;</a:t>
            </a:r>
          </a:p>
          <a:p>
            <a:pPr lvl="0"/>
            <a:r>
              <a:rPr lang="cs-CZ" sz="3800" dirty="0"/>
              <a:t>je podporován </a:t>
            </a:r>
            <a:r>
              <a:rPr lang="cs-CZ" sz="3800" dirty="0">
                <a:solidFill>
                  <a:srgbClr val="FF0000"/>
                </a:solidFill>
              </a:rPr>
              <a:t>akční výzkum</a:t>
            </a:r>
            <a:r>
              <a:rPr lang="cs-CZ" sz="3800" dirty="0"/>
              <a:t>;</a:t>
            </a:r>
          </a:p>
          <a:p>
            <a:pPr lvl="0"/>
            <a:r>
              <a:rPr lang="cs-CZ" sz="3800" dirty="0"/>
              <a:t>existuje </a:t>
            </a:r>
            <a:r>
              <a:rPr lang="cs-CZ" sz="3800" dirty="0">
                <a:solidFill>
                  <a:srgbClr val="FF0000"/>
                </a:solidFill>
              </a:rPr>
              <a:t>koučování ze strany kolegy </a:t>
            </a:r>
            <a:r>
              <a:rPr lang="cs-CZ" sz="3800" dirty="0"/>
              <a:t>(řešení problémů s pomocí kouče, který aktivuje vlastní zdroje klienta);</a:t>
            </a:r>
          </a:p>
          <a:p>
            <a:pPr lvl="0"/>
            <a:r>
              <a:rPr lang="cs-CZ" sz="3800" dirty="0"/>
              <a:t>je aplikována </a:t>
            </a:r>
            <a:r>
              <a:rPr lang="cs-CZ" sz="3800" dirty="0">
                <a:solidFill>
                  <a:srgbClr val="FF0000"/>
                </a:solidFill>
              </a:rPr>
              <a:t>mentorská práce </a:t>
            </a:r>
            <a:r>
              <a:rPr lang="cs-CZ" sz="3800" dirty="0"/>
              <a:t>(např. práce tzv. uvádějících učitelů).</a:t>
            </a:r>
          </a:p>
          <a:p>
            <a:endParaRPr lang="cs-CZ" sz="3800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77780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Základní pojmy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cs-CZ" dirty="0" smtClean="0"/>
              <a:t>Evaluace</a:t>
            </a:r>
          </a:p>
          <a:p>
            <a:r>
              <a:rPr lang="cs-CZ" dirty="0"/>
              <a:t>Pedagogická evaluace</a:t>
            </a:r>
          </a:p>
          <a:p>
            <a:r>
              <a:rPr lang="cs-CZ" dirty="0" smtClean="0"/>
              <a:t>Hodnocení </a:t>
            </a:r>
            <a:endParaRPr lang="cs-CZ" dirty="0" smtClean="0"/>
          </a:p>
          <a:p>
            <a:r>
              <a:rPr lang="cs-CZ" dirty="0"/>
              <a:t>Pedagogické hodnocení </a:t>
            </a:r>
          </a:p>
          <a:p>
            <a:endParaRPr lang="cs-CZ" dirty="0" smtClean="0"/>
          </a:p>
          <a:p>
            <a:r>
              <a:rPr lang="cs-CZ" dirty="0" err="1" smtClean="0"/>
              <a:t>Autoevaluace</a:t>
            </a:r>
            <a:endParaRPr lang="cs-CZ" dirty="0" smtClean="0"/>
          </a:p>
          <a:p>
            <a:r>
              <a:rPr lang="cs-CZ" dirty="0"/>
              <a:t>Vlastní hodnocení </a:t>
            </a:r>
            <a:endParaRPr lang="cs-CZ" dirty="0" smtClean="0"/>
          </a:p>
          <a:p>
            <a:endParaRPr lang="cs-CZ" dirty="0"/>
          </a:p>
          <a:p>
            <a:r>
              <a:rPr lang="cs-CZ" dirty="0" smtClean="0"/>
              <a:t>Sebehodnocení</a:t>
            </a:r>
          </a:p>
          <a:p>
            <a:endParaRPr lang="cs-CZ" dirty="0" smtClean="0"/>
          </a:p>
          <a:p>
            <a:r>
              <a:rPr lang="cs-CZ" dirty="0" smtClean="0"/>
              <a:t>Reflexe</a:t>
            </a:r>
          </a:p>
          <a:p>
            <a:r>
              <a:rPr lang="cs-CZ" dirty="0" smtClean="0"/>
              <a:t>Sebereflexe</a:t>
            </a:r>
            <a:endParaRPr lang="cs-CZ" i="1" dirty="0" smtClean="0"/>
          </a:p>
        </p:txBody>
      </p:sp>
    </p:spTree>
    <p:extLst>
      <p:ext uri="{BB962C8B-B14F-4D97-AF65-F5344CB8AC3E}">
        <p14:creationId xmlns:p14="http://schemas.microsoft.com/office/powerpoint/2010/main" val="567118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692697"/>
            <a:ext cx="10515600" cy="5433467"/>
          </a:xfrm>
        </p:spPr>
        <p:txBody>
          <a:bodyPr>
            <a:normAutofit/>
          </a:bodyPr>
          <a:lstStyle/>
          <a:p>
            <a:r>
              <a:rPr lang="cs-CZ" dirty="0"/>
              <a:t>Z povahy spolupráce, tzv. pozitivní vzájemné závislosti, vyplývají podmínky její efektivity a to především: </a:t>
            </a:r>
          </a:p>
          <a:p>
            <a:pPr lvl="0"/>
            <a:r>
              <a:rPr lang="cs-CZ" b="1" dirty="0"/>
              <a:t>existence a formulace společného cíle </a:t>
            </a:r>
            <a:r>
              <a:rPr lang="cs-CZ" dirty="0"/>
              <a:t>(členové skupiny cíl znají nebo jej společné zformulovali, akceptují jej);</a:t>
            </a:r>
          </a:p>
          <a:p>
            <a:pPr lvl="0"/>
            <a:r>
              <a:rPr lang="cs-CZ" b="1" dirty="0"/>
              <a:t>členové</a:t>
            </a:r>
            <a:r>
              <a:rPr lang="cs-CZ" dirty="0"/>
              <a:t> spolupracující skupiny jsou</a:t>
            </a:r>
            <a:r>
              <a:rPr lang="cs-CZ" b="1" dirty="0"/>
              <a:t> rovnoprávní</a:t>
            </a:r>
            <a:r>
              <a:rPr lang="cs-CZ" dirty="0"/>
              <a:t> a každý jedinec je odpovědný za přispívání k dosažení cíle;</a:t>
            </a:r>
          </a:p>
          <a:p>
            <a:pPr lvl="0"/>
            <a:r>
              <a:rPr lang="cs-CZ" b="1" dirty="0"/>
              <a:t>skupina monitoruje svoji činnost</a:t>
            </a:r>
            <a:r>
              <a:rPr lang="cs-CZ" dirty="0"/>
              <a:t>, reflektuje i skupinové procesy, ve skupině </a:t>
            </a:r>
            <a:br>
              <a:rPr lang="cs-CZ" dirty="0"/>
            </a:br>
            <a:r>
              <a:rPr lang="cs-CZ" dirty="0"/>
              <a:t>se uplatňují dovednosti pro skupinovou práci včetně dovedností budovat důvěru, řešit konflikty atd. (</a:t>
            </a:r>
            <a:r>
              <a:rPr lang="cs-CZ" dirty="0" err="1"/>
              <a:t>Pol</a:t>
            </a:r>
            <a:r>
              <a:rPr lang="cs-CZ" dirty="0"/>
              <a:t> &amp; Lazarová, 1999).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023949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72886" y="440757"/>
            <a:ext cx="9437914" cy="1143000"/>
          </a:xfrm>
        </p:spPr>
        <p:txBody>
          <a:bodyPr>
            <a:normAutofit fontScale="90000"/>
          </a:bodyPr>
          <a:lstStyle/>
          <a:p>
            <a:r>
              <a:rPr lang="cs-CZ" dirty="0" err="1"/>
              <a:t>Autoevaluační</a:t>
            </a:r>
            <a:r>
              <a:rPr lang="cs-CZ" dirty="0"/>
              <a:t> proces je neustálým procesem vyhodnocování a plánování.</a:t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772886" y="1600201"/>
            <a:ext cx="10657114" cy="4525963"/>
          </a:xfrm>
        </p:spPr>
        <p:txBody>
          <a:bodyPr>
            <a:normAutofit/>
          </a:bodyPr>
          <a:lstStyle/>
          <a:p>
            <a:r>
              <a:rPr lang="cs-CZ" dirty="0" smtClean="0"/>
              <a:t>Impuls ke změně:</a:t>
            </a:r>
          </a:p>
          <a:p>
            <a:pPr>
              <a:buFontTx/>
              <a:buChar char="-"/>
            </a:pPr>
            <a:r>
              <a:rPr lang="cs-CZ" dirty="0" smtClean="0"/>
              <a:t>Naučit se uvědomovat si nedostatky, připustit si, </a:t>
            </a:r>
            <a:br>
              <a:rPr lang="cs-CZ" dirty="0" smtClean="0"/>
            </a:br>
            <a:r>
              <a:rPr lang="cs-CZ" dirty="0" smtClean="0"/>
              <a:t>že skutečně existují;</a:t>
            </a:r>
          </a:p>
          <a:p>
            <a:pPr>
              <a:buFontTx/>
              <a:buChar char="-"/>
            </a:pPr>
            <a:r>
              <a:rPr lang="cs-CZ" dirty="0" smtClean="0"/>
              <a:t>Odhalovat a konkrétně pojmenovávat příčiny i jejich důvody;</a:t>
            </a:r>
          </a:p>
          <a:p>
            <a:pPr>
              <a:buFontTx/>
              <a:buChar char="-"/>
            </a:pPr>
            <a:r>
              <a:rPr lang="cs-CZ" dirty="0" smtClean="0"/>
              <a:t>Volit účinnější, nové postupy (Bečvářová, 2009). </a:t>
            </a:r>
          </a:p>
          <a:p>
            <a:pPr marL="0" indent="0"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16501334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DIMENZE AUTOEVALUAČNÍCH PROCESŮ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 err="1" smtClean="0"/>
              <a:t>Vašťatková</a:t>
            </a:r>
            <a:r>
              <a:rPr lang="cs-CZ" dirty="0" smtClean="0"/>
              <a:t> (2010, in Syslová, 2012): </a:t>
            </a:r>
          </a:p>
          <a:p>
            <a:endParaRPr lang="cs-CZ" dirty="0" smtClean="0"/>
          </a:p>
          <a:p>
            <a:pPr marL="0" indent="0">
              <a:buNone/>
            </a:pPr>
            <a:r>
              <a:rPr lang="cs-CZ" dirty="0" smtClean="0">
                <a:solidFill>
                  <a:srgbClr val="FF0000"/>
                </a:solidFill>
              </a:rPr>
              <a:t>PROCESUÁLNĚ-ROZVOJOVÁ</a:t>
            </a:r>
            <a:r>
              <a:rPr lang="cs-CZ" dirty="0" smtClean="0"/>
              <a:t> – proměna školy, zkvalitnění práce školy</a:t>
            </a:r>
          </a:p>
          <a:p>
            <a:pPr marL="0" indent="0">
              <a:buNone/>
            </a:pPr>
            <a:r>
              <a:rPr lang="cs-CZ" dirty="0" smtClean="0">
                <a:solidFill>
                  <a:srgbClr val="FF0000"/>
                </a:solidFill>
              </a:rPr>
              <a:t>PROFESNĚ-ADMINISTRATIVNÍ</a:t>
            </a:r>
            <a:r>
              <a:rPr lang="cs-CZ" dirty="0" smtClean="0"/>
              <a:t> – vyžaduje znalosti a dovednosti – volit kritéria, indikátory, metody, nástroje a využívat zdroje</a:t>
            </a:r>
          </a:p>
          <a:p>
            <a:pPr marL="0" indent="0">
              <a:buNone/>
            </a:pPr>
            <a:r>
              <a:rPr lang="cs-CZ" dirty="0" smtClean="0">
                <a:solidFill>
                  <a:srgbClr val="FF0000"/>
                </a:solidFill>
              </a:rPr>
              <a:t>KOMUNIKAČNĚ-KOLEKTIVNÍ</a:t>
            </a:r>
            <a:r>
              <a:rPr lang="cs-CZ" dirty="0" smtClean="0"/>
              <a:t> – vysvětlování, sdílení, informovanost, schopnost učit se od sebe navzájem</a:t>
            </a:r>
          </a:p>
          <a:p>
            <a:pPr marL="0" indent="0">
              <a:buNone/>
            </a:pPr>
            <a:r>
              <a:rPr lang="cs-CZ" dirty="0" smtClean="0">
                <a:solidFill>
                  <a:srgbClr val="FF0000"/>
                </a:solidFill>
              </a:rPr>
              <a:t>KULTURNĚ-ETICKÁ</a:t>
            </a:r>
            <a:r>
              <a:rPr lang="cs-CZ" dirty="0" smtClean="0"/>
              <a:t> -  přijetí externí evaluace – pomoc poznat hodnoty, kulturu a dále ji zlepšovat, transparentnost dat  (vztahově-kontextová dimenze – přijetí ČŠI, zákona </a:t>
            </a:r>
          </a:p>
          <a:p>
            <a:r>
              <a:rPr lang="cs-CZ" dirty="0" smtClean="0"/>
              <a:t>výsledky </a:t>
            </a:r>
            <a:r>
              <a:rPr lang="cs-CZ" dirty="0" smtClean="0"/>
              <a:t>str. 102-114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855150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Tx/>
              <a:buChar char="-"/>
            </a:pPr>
            <a:r>
              <a:rPr lang="cs-CZ" dirty="0" smtClean="0"/>
              <a:t>Zainteresování co největšího počtu zaměstnanců</a:t>
            </a:r>
          </a:p>
          <a:p>
            <a:pPr>
              <a:buFontTx/>
              <a:buChar char="-"/>
            </a:pPr>
            <a:r>
              <a:rPr lang="cs-CZ" dirty="0" smtClean="0"/>
              <a:t>Nepodcenit motivaci</a:t>
            </a:r>
          </a:p>
          <a:p>
            <a:pPr>
              <a:buFontTx/>
              <a:buChar char="-"/>
            </a:pPr>
            <a:r>
              <a:rPr lang="cs-CZ" dirty="0" smtClean="0"/>
              <a:t>Zdůraznit přínos pro rozvoj školy i jejich aktérů</a:t>
            </a:r>
          </a:p>
          <a:p>
            <a:pPr>
              <a:buFontTx/>
              <a:buChar char="-"/>
            </a:pPr>
            <a:r>
              <a:rPr lang="cs-CZ" dirty="0" smtClean="0"/>
              <a:t>Vytvořit bezpečné prostředí pro realizaci</a:t>
            </a:r>
          </a:p>
          <a:p>
            <a:pPr>
              <a:buFontTx/>
              <a:buChar char="-"/>
            </a:pPr>
            <a:r>
              <a:rPr lang="cs-CZ" dirty="0" smtClean="0"/>
              <a:t>Problémy se vyskytují, je to přirozený jev</a:t>
            </a:r>
          </a:p>
          <a:p>
            <a:pPr>
              <a:buFontTx/>
              <a:buChar char="-"/>
            </a:pPr>
            <a:r>
              <a:rPr lang="cs-CZ" dirty="0" smtClean="0"/>
              <a:t>Požádat o pomoc, vnější podporu</a:t>
            </a:r>
          </a:p>
          <a:p>
            <a:pPr>
              <a:buFontTx/>
              <a:buChar char="-"/>
            </a:pPr>
            <a:r>
              <a:rPr lang="cs-CZ" dirty="0" smtClean="0"/>
              <a:t>Průběžně informovat všechny zainteresované o dílčích výsledcích a dalším postupu </a:t>
            </a:r>
            <a:r>
              <a:rPr lang="cs-CZ" dirty="0" smtClean="0"/>
              <a:t>(</a:t>
            </a:r>
            <a:r>
              <a:rPr lang="cs-CZ" dirty="0" smtClean="0"/>
              <a:t>Starý &amp; </a:t>
            </a:r>
            <a:r>
              <a:rPr lang="cs-CZ" dirty="0" err="1" smtClean="0"/>
              <a:t>Shánilová</a:t>
            </a:r>
            <a:r>
              <a:rPr lang="cs-CZ" dirty="0" smtClean="0"/>
              <a:t>, 2010</a:t>
            </a:r>
            <a:r>
              <a:rPr lang="cs-CZ" dirty="0" smtClean="0"/>
              <a:t>)</a:t>
            </a: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9119059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Metody a nástroje autoevaluace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77478009"/>
              </p:ext>
            </p:extLst>
          </p:nvPr>
        </p:nvGraphicFramePr>
        <p:xfrm>
          <a:off x="838198" y="1600200"/>
          <a:ext cx="10624458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12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312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CÍL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K čemu daný nástroj potřebujeme? 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CÍLOVÁ</a:t>
                      </a:r>
                      <a:r>
                        <a:rPr lang="cs-CZ" baseline="0" dirty="0" smtClean="0"/>
                        <a:t> SKUPINA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Pro</a:t>
                      </a:r>
                      <a:r>
                        <a:rPr lang="cs-CZ" baseline="0" dirty="0" smtClean="0"/>
                        <a:t> koho je nástroj určen? 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VEDLEJŠÍ</a:t>
                      </a:r>
                      <a:r>
                        <a:rPr lang="cs-CZ" baseline="0" dirty="0" smtClean="0"/>
                        <a:t> EFEKTY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Jaká</a:t>
                      </a:r>
                      <a:r>
                        <a:rPr lang="cs-CZ" baseline="0" dirty="0" smtClean="0"/>
                        <a:t> jsou rizika použité metody?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PROVEDITELNOST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Dokážeme nástroj použít?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UPLATNITELNOST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Je možné jej aplikovat? /na daný</a:t>
                      </a:r>
                      <a:r>
                        <a:rPr lang="cs-CZ" baseline="0" dirty="0" smtClean="0"/>
                        <a:t> cíl evaluace/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ČAS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Jaké jsou naše časové</a:t>
                      </a:r>
                      <a:r>
                        <a:rPr lang="cs-CZ" baseline="0" dirty="0" smtClean="0"/>
                        <a:t> možnosti? 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DIMENZE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Zaměřuje se nástroj na „hloubku</a:t>
                      </a:r>
                      <a:r>
                        <a:rPr lang="cs-CZ" baseline="0" dirty="0" smtClean="0"/>
                        <a:t> nebo šířku“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DATA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Co očekáváme?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SPOLUÚČAST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Koho se proces bude týkat?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ČASOVÝ ODSTUP</a:t>
                      </a:r>
                      <a:r>
                        <a:rPr lang="cs-CZ" baseline="0" dirty="0" smtClean="0"/>
                        <a:t> 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Kdy lze</a:t>
                      </a:r>
                      <a:r>
                        <a:rPr lang="cs-CZ" baseline="0" dirty="0" smtClean="0"/>
                        <a:t> očekávat zpětnou vazbu? </a:t>
                      </a:r>
                      <a:endParaRPr lang="cs-CZ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5" name="Nadpis 1"/>
          <p:cNvSpPr txBox="1">
            <a:spLocks/>
          </p:cNvSpPr>
          <p:nvPr/>
        </p:nvSpPr>
        <p:spPr>
          <a:xfrm>
            <a:off x="1991544" y="5445224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cs-CZ" sz="1600" dirty="0"/>
              <a:t>(</a:t>
            </a:r>
            <a:r>
              <a:rPr lang="cs-CZ" sz="1600" dirty="0" err="1"/>
              <a:t>MacBeath</a:t>
            </a:r>
            <a:r>
              <a:rPr lang="cs-CZ" sz="1600" dirty="0"/>
              <a:t>, in Starý, </a:t>
            </a:r>
            <a:r>
              <a:rPr lang="cs-CZ" sz="1600" dirty="0" err="1"/>
              <a:t>Shánilová</a:t>
            </a:r>
            <a:r>
              <a:rPr lang="cs-CZ" sz="1600" dirty="0"/>
              <a:t>, 2010 – Syslová, 2012, s. 67 – upraveno)</a:t>
            </a:r>
          </a:p>
        </p:txBody>
      </p:sp>
    </p:spTree>
    <p:extLst>
      <p:ext uri="{BB962C8B-B14F-4D97-AF65-F5344CB8AC3E}">
        <p14:creationId xmlns:p14="http://schemas.microsoft.com/office/powerpoint/2010/main" val="763854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Metody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589314"/>
            <a:ext cx="10515600" cy="4587649"/>
          </a:xfrm>
        </p:spPr>
        <p:txBody>
          <a:bodyPr>
            <a:normAutofit fontScale="62500" lnSpcReduction="20000"/>
          </a:bodyPr>
          <a:lstStyle/>
          <a:p>
            <a:r>
              <a:rPr lang="cs-CZ" dirty="0" smtClean="0"/>
              <a:t>Kvalitativní</a:t>
            </a:r>
          </a:p>
          <a:p>
            <a:r>
              <a:rPr lang="cs-CZ" dirty="0" smtClean="0"/>
              <a:t>Kvantitativní</a:t>
            </a:r>
          </a:p>
          <a:p>
            <a:pPr marL="0" indent="0">
              <a:buNone/>
            </a:pPr>
            <a:r>
              <a:rPr lang="cs-CZ" dirty="0" smtClean="0"/>
              <a:t>-analýza dokumentů</a:t>
            </a:r>
          </a:p>
          <a:p>
            <a:pPr marL="0" indent="0">
              <a:buNone/>
            </a:pPr>
            <a:r>
              <a:rPr lang="cs-CZ" dirty="0" smtClean="0"/>
              <a:t>-anketa</a:t>
            </a:r>
          </a:p>
          <a:p>
            <a:pPr marL="0" indent="0">
              <a:buNone/>
            </a:pPr>
            <a:r>
              <a:rPr lang="cs-CZ" dirty="0" smtClean="0"/>
              <a:t>-dotazník</a:t>
            </a:r>
          </a:p>
          <a:p>
            <a:pPr marL="0" indent="0">
              <a:buNone/>
            </a:pPr>
            <a:r>
              <a:rPr lang="cs-CZ" dirty="0" smtClean="0"/>
              <a:t>-pozorování</a:t>
            </a:r>
          </a:p>
          <a:p>
            <a:pPr marL="0" indent="0">
              <a:buNone/>
            </a:pPr>
            <a:r>
              <a:rPr lang="cs-CZ" dirty="0" smtClean="0"/>
              <a:t>-deník</a:t>
            </a:r>
          </a:p>
          <a:p>
            <a:pPr marL="0" indent="0">
              <a:buNone/>
            </a:pPr>
            <a:r>
              <a:rPr lang="cs-CZ" dirty="0" smtClean="0"/>
              <a:t>-hodnocení vzdělávacích programů</a:t>
            </a:r>
          </a:p>
          <a:p>
            <a:pPr marL="0" indent="0">
              <a:buNone/>
            </a:pPr>
            <a:r>
              <a:rPr lang="cs-CZ" dirty="0" smtClean="0"/>
              <a:t>-portfolio</a:t>
            </a:r>
          </a:p>
          <a:p>
            <a:pPr marL="0" indent="0">
              <a:buNone/>
            </a:pPr>
            <a:r>
              <a:rPr lang="cs-CZ" dirty="0" smtClean="0"/>
              <a:t>-hospitace</a:t>
            </a:r>
          </a:p>
          <a:p>
            <a:pPr marL="0" indent="0">
              <a:buNone/>
            </a:pPr>
            <a:r>
              <a:rPr lang="cs-CZ" dirty="0" smtClean="0"/>
              <a:t>-sebehodnocení</a:t>
            </a:r>
          </a:p>
          <a:p>
            <a:pPr marL="0" indent="0">
              <a:buNone/>
            </a:pPr>
            <a:r>
              <a:rPr lang="cs-CZ" dirty="0" smtClean="0"/>
              <a:t>-</a:t>
            </a:r>
            <a:r>
              <a:rPr lang="cs-CZ" dirty="0" err="1" smtClean="0"/>
              <a:t>videotrénink</a:t>
            </a:r>
            <a:r>
              <a:rPr lang="cs-CZ" dirty="0" smtClean="0"/>
              <a:t>, </a:t>
            </a:r>
            <a:r>
              <a:rPr lang="cs-CZ" dirty="0" err="1" smtClean="0"/>
              <a:t>videotrénink</a:t>
            </a:r>
            <a:r>
              <a:rPr lang="cs-CZ" dirty="0" smtClean="0"/>
              <a:t> interakcí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dirty="0" smtClean="0"/>
              <a:t>+ Cesta ke kvalitě viz nuov.cz </a:t>
            </a:r>
            <a:r>
              <a:rPr lang="cs-CZ" i="1" dirty="0" smtClean="0"/>
              <a:t>Prostudujte evaluační nástroje vhodné pro využití v mateřské škole. </a:t>
            </a:r>
            <a:endParaRPr lang="cs-CZ" dirty="0" smtClean="0"/>
          </a:p>
          <a:p>
            <a:pPr marL="0" indent="0"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917947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Tvorba </a:t>
            </a:r>
            <a:r>
              <a:rPr lang="cs-CZ" dirty="0" err="1" smtClean="0"/>
              <a:t>autoevaluační</a:t>
            </a:r>
            <a:r>
              <a:rPr lang="cs-CZ" dirty="0" smtClean="0"/>
              <a:t> zprávy školy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Třídění dat do jednotlivých oblastí, podoblastí</a:t>
            </a:r>
          </a:p>
          <a:p>
            <a:r>
              <a:rPr lang="cs-CZ" dirty="0" smtClean="0"/>
              <a:t>SWOT analýza – silné/slabé stránky, příležitosti/hrozby</a:t>
            </a:r>
          </a:p>
          <a:p>
            <a:r>
              <a:rPr lang="cs-CZ" dirty="0" smtClean="0"/>
              <a:t>Třídění nezávažných alarmujících dat (validita, reliabilita)</a:t>
            </a:r>
          </a:p>
          <a:p>
            <a:r>
              <a:rPr lang="cs-CZ" dirty="0" smtClean="0"/>
              <a:t>Vytvoření závěru – hodnocení</a:t>
            </a:r>
          </a:p>
          <a:p>
            <a:r>
              <a:rPr lang="cs-CZ" dirty="0" smtClean="0"/>
              <a:t>Návrh konkrétních opatření </a:t>
            </a:r>
          </a:p>
          <a:p>
            <a:r>
              <a:rPr lang="cs-CZ" dirty="0" smtClean="0"/>
              <a:t>Seznámení na pedagogické radě, školská rada, zřizovatel</a:t>
            </a:r>
          </a:p>
          <a:p>
            <a:r>
              <a:rPr lang="cs-CZ" dirty="0" smtClean="0"/>
              <a:t>? rodiče</a:t>
            </a:r>
          </a:p>
        </p:txBody>
      </p:sp>
    </p:spTree>
    <p:extLst>
      <p:ext uri="{BB962C8B-B14F-4D97-AF65-F5344CB8AC3E}">
        <p14:creationId xmlns:p14="http://schemas.microsoft.com/office/powerpoint/2010/main" val="385763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Změna?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Změna strategie/koncepce rozvoje školy</a:t>
            </a:r>
          </a:p>
          <a:p>
            <a:r>
              <a:rPr lang="cs-CZ" dirty="0" smtClean="0"/>
              <a:t>Úprava ŠVP</a:t>
            </a:r>
          </a:p>
          <a:p>
            <a:r>
              <a:rPr lang="cs-CZ" dirty="0" smtClean="0"/>
              <a:t>Formulace plánů školy</a:t>
            </a:r>
          </a:p>
          <a:p>
            <a:r>
              <a:rPr lang="cs-CZ" dirty="0" smtClean="0"/>
              <a:t>Úprava směrnic, řádů</a:t>
            </a:r>
          </a:p>
          <a:p>
            <a:r>
              <a:rPr lang="cs-CZ" dirty="0" smtClean="0"/>
              <a:t>Změny konkrétní – pedagogové, hospitace, hodnocení pracovníků</a:t>
            </a:r>
          </a:p>
          <a:p>
            <a:r>
              <a:rPr lang="cs-CZ" dirty="0" smtClean="0"/>
              <a:t>Další cíle v AE</a:t>
            </a:r>
          </a:p>
          <a:p>
            <a:r>
              <a:rPr lang="cs-CZ" dirty="0" smtClean="0"/>
              <a:t>Výroční zpráva školy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839357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Seznam použité literatury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cs-CZ" dirty="0" smtClean="0">
                <a:cs typeface="Calibri" panose="020F0502020204030204" pitchFamily="34" charset="0"/>
              </a:rPr>
              <a:t>Bečvářová, Z. (2009). </a:t>
            </a:r>
            <a:r>
              <a:rPr lang="cs-CZ" i="1" dirty="0" smtClean="0">
                <a:cs typeface="Calibri" panose="020F0502020204030204" pitchFamily="34" charset="0"/>
              </a:rPr>
              <a:t>Kvalita, strategie a efektivita řízení v MŠ</a:t>
            </a:r>
            <a:r>
              <a:rPr lang="cs-CZ" dirty="0" smtClean="0">
                <a:cs typeface="Calibri" panose="020F0502020204030204" pitchFamily="34" charset="0"/>
              </a:rPr>
              <a:t>. Praha: Portál. </a:t>
            </a:r>
          </a:p>
          <a:p>
            <a:r>
              <a:rPr lang="cs-CZ" dirty="0" err="1" smtClean="0">
                <a:cs typeface="Calibri" panose="020F0502020204030204" pitchFamily="34" charset="0"/>
              </a:rPr>
              <a:t>Firdmuc</a:t>
            </a:r>
            <a:r>
              <a:rPr lang="cs-CZ" dirty="0">
                <a:cs typeface="Calibri" panose="020F0502020204030204" pitchFamily="34" charset="0"/>
              </a:rPr>
              <a:t>, J. (2010). </a:t>
            </a:r>
            <a:r>
              <a:rPr lang="cs-CZ" dirty="0" smtClean="0">
                <a:cs typeface="Calibri" panose="020F0502020204030204" pitchFamily="34" charset="0"/>
              </a:rPr>
              <a:t>Prezentace Koordinátor </a:t>
            </a:r>
            <a:r>
              <a:rPr lang="cs-CZ" dirty="0" err="1">
                <a:cs typeface="Calibri" panose="020F0502020204030204" pitchFamily="34" charset="0"/>
              </a:rPr>
              <a:t>autoevaluace</a:t>
            </a:r>
            <a:r>
              <a:rPr lang="cs-CZ" dirty="0">
                <a:cs typeface="Calibri" panose="020F0502020204030204" pitchFamily="34" charset="0"/>
              </a:rPr>
              <a:t>, NIDV, 2010. </a:t>
            </a:r>
          </a:p>
          <a:p>
            <a:r>
              <a:rPr lang="cs-CZ" dirty="0" err="1" smtClean="0">
                <a:cs typeface="Calibri" panose="020F0502020204030204" pitchFamily="34" charset="0"/>
              </a:rPr>
              <a:t>Pol</a:t>
            </a:r>
            <a:r>
              <a:rPr lang="cs-CZ" dirty="0">
                <a:cs typeface="Calibri" panose="020F0502020204030204" pitchFamily="34" charset="0"/>
              </a:rPr>
              <a:t>, M., </a:t>
            </a:r>
            <a:r>
              <a:rPr lang="cs-CZ" dirty="0">
                <a:cs typeface="Times New Roman" panose="02020603050405020304" pitchFamily="18" charset="0"/>
              </a:rPr>
              <a:t>&amp; </a:t>
            </a:r>
            <a:r>
              <a:rPr lang="cs-CZ" dirty="0">
                <a:cs typeface="Calibri" panose="020F0502020204030204" pitchFamily="34" charset="0"/>
              </a:rPr>
              <a:t>Lazarová, B. (1999). </a:t>
            </a:r>
            <a:r>
              <a:rPr lang="cs-CZ" i="1" dirty="0">
                <a:cs typeface="Calibri" panose="020F0502020204030204" pitchFamily="34" charset="0"/>
              </a:rPr>
              <a:t>Spolupráce učitelů: podmínka rozvoje školy</a:t>
            </a:r>
            <a:r>
              <a:rPr lang="cs-CZ" dirty="0">
                <a:cs typeface="Calibri" panose="020F0502020204030204" pitchFamily="34" charset="0"/>
              </a:rPr>
              <a:t>. </a:t>
            </a:r>
            <a:r>
              <a:rPr lang="cs-CZ" dirty="0" smtClean="0">
                <a:cs typeface="Calibri" panose="020F0502020204030204" pitchFamily="34" charset="0"/>
              </a:rPr>
              <a:t>Praha: Strom.</a:t>
            </a:r>
          </a:p>
          <a:p>
            <a:r>
              <a:rPr lang="cs-CZ" dirty="0">
                <a:cs typeface="Calibri" panose="020F0502020204030204" pitchFamily="34" charset="0"/>
              </a:rPr>
              <a:t>Starý, K., &amp; </a:t>
            </a:r>
            <a:r>
              <a:rPr lang="cs-CZ" dirty="0" err="1">
                <a:cs typeface="Calibri" panose="020F0502020204030204" pitchFamily="34" charset="0"/>
              </a:rPr>
              <a:t>Shánilová</a:t>
            </a:r>
            <a:r>
              <a:rPr lang="cs-CZ" dirty="0">
                <a:cs typeface="Calibri" panose="020F0502020204030204" pitchFamily="34" charset="0"/>
              </a:rPr>
              <a:t>, I. (2010). </a:t>
            </a:r>
            <a:r>
              <a:rPr lang="cs-CZ" i="1" dirty="0">
                <a:cs typeface="Calibri" panose="020F0502020204030204" pitchFamily="34" charset="0"/>
              </a:rPr>
              <a:t>Koordinátor </a:t>
            </a:r>
            <a:r>
              <a:rPr lang="cs-CZ" i="1" dirty="0" err="1">
                <a:cs typeface="Calibri" panose="020F0502020204030204" pitchFamily="34" charset="0"/>
              </a:rPr>
              <a:t>autoevaluace</a:t>
            </a:r>
            <a:r>
              <a:rPr lang="cs-CZ" dirty="0">
                <a:cs typeface="Calibri" panose="020F0502020204030204" pitchFamily="34" charset="0"/>
              </a:rPr>
              <a:t>. Praha: Národní institut pro další vzdělávání. </a:t>
            </a:r>
          </a:p>
          <a:p>
            <a:r>
              <a:rPr lang="cs-CZ" dirty="0"/>
              <a:t>Syslová, Z. (2012). </a:t>
            </a:r>
            <a:r>
              <a:rPr lang="cs-CZ" i="1" dirty="0" err="1"/>
              <a:t>Autoevaluace</a:t>
            </a:r>
            <a:r>
              <a:rPr lang="cs-CZ" i="1" dirty="0"/>
              <a:t> v mateřské škole: cesta ke kvalitě vzdělávání</a:t>
            </a:r>
            <a:r>
              <a:rPr lang="cs-CZ" dirty="0"/>
              <a:t>. Praha: Portál.</a:t>
            </a:r>
          </a:p>
          <a:p>
            <a:r>
              <a:rPr lang="cs-CZ" dirty="0" err="1"/>
              <a:t>Vašťatková</a:t>
            </a:r>
            <a:r>
              <a:rPr lang="cs-CZ" dirty="0"/>
              <a:t>, J. (2006). </a:t>
            </a:r>
            <a:r>
              <a:rPr lang="cs-CZ" i="1" dirty="0"/>
              <a:t>Úvod do </a:t>
            </a:r>
            <a:r>
              <a:rPr lang="cs-CZ" i="1" dirty="0" err="1"/>
              <a:t>autoevaluace</a:t>
            </a:r>
            <a:r>
              <a:rPr lang="cs-CZ" i="1" dirty="0"/>
              <a:t> školy</a:t>
            </a:r>
            <a:r>
              <a:rPr lang="cs-CZ" dirty="0"/>
              <a:t>. Olomouc: Univerzita Palackého. </a:t>
            </a:r>
            <a:endParaRPr lang="cs-CZ" dirty="0" smtClean="0"/>
          </a:p>
          <a:p>
            <a:r>
              <a:rPr lang="cs-CZ" dirty="0" smtClean="0"/>
              <a:t>561/2004 Sb., Zákon o předškolním, základním, středním, vyšším odborném a jiném vzdělávání (školský zákon). </a:t>
            </a:r>
            <a:r>
              <a:rPr lang="cs-CZ" dirty="0" smtClean="0">
                <a:hlinkClick r:id="rId2"/>
              </a:rPr>
              <a:t>https://zakonyprolidi.cz</a:t>
            </a:r>
            <a:r>
              <a:rPr lang="cs-CZ" dirty="0" smtClean="0"/>
              <a:t> </a:t>
            </a:r>
          </a:p>
          <a:p>
            <a:r>
              <a:rPr lang="cs-CZ" dirty="0" smtClean="0"/>
              <a:t>15/2005 Sb., Vyhláška</a:t>
            </a:r>
            <a:r>
              <a:rPr lang="cs-CZ" dirty="0"/>
              <a:t>, kterou se stanoví náležitosti dlouhodobých záměrů, výročních zpráv a vlastního hodnocení </a:t>
            </a:r>
            <a:r>
              <a:rPr lang="cs-CZ" dirty="0" smtClean="0"/>
              <a:t>školy. </a:t>
            </a:r>
            <a:r>
              <a:rPr lang="cs-CZ" dirty="0">
                <a:hlinkClick r:id="rId2"/>
              </a:rPr>
              <a:t>https://zakonyprolidi.cz</a:t>
            </a:r>
            <a:r>
              <a:rPr lang="cs-CZ" dirty="0"/>
              <a:t> </a:t>
            </a:r>
          </a:p>
          <a:p>
            <a:endParaRPr lang="cs-CZ" dirty="0" smtClean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14575058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Kontrolní otázky/úkoly/náměty a odkazy </a:t>
            </a:r>
            <a:endParaRPr lang="cs-CZ" dirty="0"/>
          </a:p>
        </p:txBody>
      </p:sp>
      <p:sp>
        <p:nvSpPr>
          <p:cNvPr id="2" name="Zástupný symbol pro text 1"/>
          <p:cNvSpPr>
            <a:spLocks noGrp="1"/>
          </p:cNvSpPr>
          <p:nvPr>
            <p:ph type="body" idx="1"/>
          </p:nvPr>
        </p:nvSpPr>
        <p:spPr>
          <a:xfrm>
            <a:off x="1045029" y="1690688"/>
            <a:ext cx="10515600" cy="823912"/>
          </a:xfrm>
        </p:spPr>
        <p:txBody>
          <a:bodyPr>
            <a:normAutofit/>
          </a:bodyPr>
          <a:lstStyle/>
          <a:p>
            <a:r>
              <a:rPr lang="cs-CZ" b="0" i="1" dirty="0" smtClean="0"/>
              <a:t>Podle prezentace se pokuste vyplnit tabulku dle stanoveného cíle </a:t>
            </a:r>
            <a:r>
              <a:rPr lang="cs-CZ" b="0" i="1" dirty="0" err="1" smtClean="0"/>
              <a:t>autoevaluace</a:t>
            </a:r>
            <a:r>
              <a:rPr lang="cs-CZ" b="0" i="1" dirty="0" smtClean="0"/>
              <a:t> ve vybrané oblasti</a:t>
            </a:r>
            <a:endParaRPr lang="cs-CZ" b="0" i="1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8" name="Zástupný symbol pro obsah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cs-CZ"/>
          </a:p>
        </p:txBody>
      </p:sp>
      <p:pic>
        <p:nvPicPr>
          <p:cNvPr id="4" name="Zástupný symbol pro obsah 3"/>
          <p:cNvPicPr>
            <a:picLocks noGrp="1" noChangeAspect="1"/>
          </p:cNvPicPr>
          <p:nvPr>
            <p:ph idx="4294967295"/>
          </p:nvPr>
        </p:nvPicPr>
        <p:blipFill>
          <a:blip r:embed="rId2"/>
          <a:stretch>
            <a:fillRect/>
          </a:stretch>
        </p:blipFill>
        <p:spPr>
          <a:xfrm>
            <a:off x="1045028" y="2680494"/>
            <a:ext cx="10014857" cy="22812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762679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altLang="cs-CZ" b="1" dirty="0" smtClean="0">
                <a:solidFill>
                  <a:srgbClr val="EE3424"/>
                </a:solidFill>
              </a:rPr>
              <a:t>Legislativní rámec vlastního hodnocení</a:t>
            </a:r>
            <a:br>
              <a:rPr lang="cs-CZ" altLang="cs-CZ" b="1" dirty="0" smtClean="0">
                <a:solidFill>
                  <a:srgbClr val="EE3424"/>
                </a:solidFill>
              </a:rPr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628801"/>
            <a:ext cx="9526960" cy="4525963"/>
          </a:xfrm>
        </p:spPr>
        <p:txBody>
          <a:bodyPr>
            <a:normAutofit fontScale="85000" lnSpcReduction="20000"/>
          </a:bodyPr>
          <a:lstStyle/>
          <a:p>
            <a:pPr>
              <a:lnSpc>
                <a:spcPct val="90000"/>
              </a:lnSpc>
              <a:buNone/>
            </a:pPr>
            <a:r>
              <a:rPr lang="cs-CZ" altLang="cs-CZ" b="1" dirty="0" smtClean="0">
                <a:hlinkClick r:id="rId2" action="ppaction://hlinkfile"/>
              </a:rPr>
              <a:t>Zákon č. 561/2004 Sb</a:t>
            </a:r>
            <a:r>
              <a:rPr lang="cs-CZ" altLang="cs-CZ" dirty="0" smtClean="0">
                <a:hlinkClick r:id="rId2" action="ppaction://hlinkfile"/>
              </a:rPr>
              <a:t>., </a:t>
            </a:r>
            <a:r>
              <a:rPr lang="cs-CZ" altLang="cs-CZ" dirty="0" smtClean="0"/>
              <a:t>školský </a:t>
            </a:r>
            <a:r>
              <a:rPr lang="cs-CZ" altLang="cs-CZ" dirty="0" smtClean="0"/>
              <a:t>zákon</a:t>
            </a:r>
          </a:p>
          <a:p>
            <a:pPr marL="400736" indent="-400736">
              <a:buNone/>
            </a:pPr>
            <a:r>
              <a:rPr lang="cs-CZ" altLang="cs-CZ" dirty="0"/>
              <a:t>Hodnocení školy se uskutečňuje </a:t>
            </a:r>
          </a:p>
          <a:p>
            <a:pPr marL="400736" indent="-400736">
              <a:buNone/>
            </a:pPr>
            <a:r>
              <a:rPr lang="cs-CZ" altLang="cs-CZ" dirty="0"/>
              <a:t>jako vlastní hodnocení školy a hodnocení ČŠI</a:t>
            </a:r>
          </a:p>
          <a:p>
            <a:pPr marL="0" indent="0">
              <a:buNone/>
            </a:pPr>
            <a:r>
              <a:rPr lang="cs-CZ" altLang="cs-CZ" dirty="0"/>
              <a:t>Vlastní hodnocení školy je východiskem pro zpracování výroční zprávy o činnosti školy a je jedním z podkladů pro hodnocení ČŠI. </a:t>
            </a:r>
          </a:p>
          <a:p>
            <a:pPr marL="0" indent="0">
              <a:buNone/>
            </a:pPr>
            <a:r>
              <a:rPr lang="cs-CZ" altLang="cs-CZ" dirty="0"/>
              <a:t>Hodnocení v rámci kraje a ČR v rámci zprávy </a:t>
            </a:r>
            <a:br>
              <a:rPr lang="cs-CZ" altLang="cs-CZ" dirty="0"/>
            </a:br>
            <a:r>
              <a:rPr lang="cs-CZ" altLang="cs-CZ" dirty="0"/>
              <a:t>o stavu a rozvoji vzdělávací soustavy</a:t>
            </a:r>
          </a:p>
          <a:p>
            <a:pPr marL="0" indent="0">
              <a:buNone/>
            </a:pPr>
            <a:r>
              <a:rPr lang="cs-CZ" altLang="cs-CZ" dirty="0"/>
              <a:t>Hodnocení školy může provádět také jejich zřizovatel podle kritérií, která předem zveřejní.</a:t>
            </a:r>
          </a:p>
          <a:p>
            <a:pPr>
              <a:lnSpc>
                <a:spcPct val="90000"/>
              </a:lnSpc>
              <a:buNone/>
            </a:pPr>
            <a:endParaRPr lang="cs-CZ" altLang="cs-CZ" dirty="0" smtClean="0"/>
          </a:p>
          <a:p>
            <a:pPr marL="0" indent="0">
              <a:buNone/>
            </a:pPr>
            <a:r>
              <a:rPr lang="cs-CZ" b="1" dirty="0">
                <a:hlinkClick r:id="rId3"/>
              </a:rPr>
              <a:t>§ 2 </a:t>
            </a:r>
            <a:r>
              <a:rPr lang="cs-CZ" dirty="0">
                <a:hlinkClick r:id="rId3"/>
              </a:rPr>
              <a:t>Zásady a cíle vzdělávání</a:t>
            </a:r>
            <a:endParaRPr lang="cs-CZ" dirty="0"/>
          </a:p>
          <a:p>
            <a:pPr marL="0" indent="0">
              <a:buNone/>
            </a:pPr>
            <a:r>
              <a:rPr lang="cs-CZ" dirty="0" smtClean="0"/>
              <a:t>g</a:t>
            </a:r>
            <a:r>
              <a:rPr lang="cs-CZ" dirty="0"/>
              <a:t>) hodnocení výsledků vzdělávání vzhledem k dosahování cílů vzdělávání stanovených tímto zákonem a vzdělávacími </a:t>
            </a:r>
            <a:r>
              <a:rPr lang="cs-CZ" dirty="0" smtClean="0"/>
              <a:t>programy</a:t>
            </a:r>
            <a:endParaRPr lang="cs-CZ" dirty="0"/>
          </a:p>
          <a:p>
            <a:pPr>
              <a:lnSpc>
                <a:spcPct val="90000"/>
              </a:lnSpc>
              <a:buNone/>
            </a:pPr>
            <a:endParaRPr lang="cs-CZ" altLang="cs-CZ" dirty="0" smtClean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01297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sz="4400" b="1" dirty="0" smtClean="0"/>
              <a:t>ŠKOLSKÝ MANAGEMENT</a:t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ŘÍZENÍ A SPRÁVA MATEŘSKÝCH ŠKOL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429437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Školský zákon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cs-CZ" dirty="0">
                <a:solidFill>
                  <a:srgbClr val="FF0000"/>
                </a:solidFill>
              </a:rPr>
              <a:t>Hodnocení škol, školských zařízení a vzdělávací soustavy</a:t>
            </a:r>
          </a:p>
          <a:p>
            <a:r>
              <a:rPr lang="cs-CZ" b="1" dirty="0">
                <a:hlinkClick r:id="rId2"/>
              </a:rPr>
              <a:t>§ 12</a:t>
            </a:r>
            <a:endParaRPr lang="cs-CZ" b="1" dirty="0"/>
          </a:p>
          <a:p>
            <a:pPr marL="0" indent="0">
              <a:buNone/>
            </a:pPr>
            <a:r>
              <a:rPr lang="cs-CZ" b="1" dirty="0"/>
              <a:t>Hodnocení škol, školských zařízení a vzdělávací soustavy</a:t>
            </a:r>
          </a:p>
          <a:p>
            <a:pPr marL="0" indent="0">
              <a:buNone/>
            </a:pPr>
            <a:endParaRPr lang="cs-CZ" b="1" dirty="0"/>
          </a:p>
          <a:p>
            <a:pPr marL="0" indent="0">
              <a:buNone/>
            </a:pPr>
            <a:r>
              <a:rPr lang="cs-CZ" b="1" dirty="0"/>
              <a:t>(1)</a:t>
            </a:r>
            <a:r>
              <a:rPr lang="cs-CZ" dirty="0"/>
              <a:t> Hodnocení školy se uskutečňuje jako vlastní hodnocení školy a hodnocení Českou školní inspekcí.</a:t>
            </a:r>
          </a:p>
          <a:p>
            <a:pPr marL="0" indent="0">
              <a:buNone/>
            </a:pPr>
            <a:r>
              <a:rPr lang="cs-CZ" b="1" dirty="0"/>
              <a:t>(2)</a:t>
            </a:r>
            <a:r>
              <a:rPr lang="cs-CZ" dirty="0"/>
              <a:t> Vlastní hodnocení školy je východiskem pro zpracování výroční zprávy o činnosti školy.</a:t>
            </a:r>
          </a:p>
          <a:p>
            <a:pPr marL="0" indent="0">
              <a:buNone/>
            </a:pPr>
            <a:r>
              <a:rPr lang="cs-CZ" b="1" dirty="0"/>
              <a:t>(3)</a:t>
            </a:r>
            <a:r>
              <a:rPr lang="cs-CZ" dirty="0"/>
              <a:t> Hodnocení vzdělávání ve školských zařízeních provádí Česká školní inspekce.</a:t>
            </a:r>
          </a:p>
          <a:p>
            <a:pPr marL="0" indent="0">
              <a:buNone/>
            </a:pPr>
            <a:r>
              <a:rPr lang="cs-CZ" b="1" dirty="0"/>
              <a:t>(4)</a:t>
            </a:r>
            <a:r>
              <a:rPr lang="cs-CZ" dirty="0"/>
              <a:t> Hodnocení vzdělávací soustavy v kraji provádí krajský úřad ve zprávě o stavu a rozvoji vzdělávací soustavy v kraji. Hodnocení vzdělávací soustavy České republiky provádí ministerstvo ve zprávě o stavu a rozvoji vzdělávací soustavy České republiky a Česká školní inspekce ve své výroční zprávě.</a:t>
            </a:r>
          </a:p>
          <a:p>
            <a:pPr marL="0" indent="0">
              <a:buNone/>
            </a:pPr>
            <a:r>
              <a:rPr lang="cs-CZ" b="1" dirty="0"/>
              <a:t>(5)</a:t>
            </a:r>
            <a:r>
              <a:rPr lang="cs-CZ" dirty="0"/>
              <a:t> Hodnocení školy a školského zařízení může provádět také jejich zřizovatel podle kritérií, která předem zveřejní.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636465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>
            <a:normAutofit/>
          </a:bodyPr>
          <a:lstStyle/>
          <a:p>
            <a:r>
              <a:rPr lang="cs-CZ" altLang="cs-CZ" b="1" dirty="0" smtClean="0">
                <a:solidFill>
                  <a:srgbClr val="EE3424"/>
                </a:solidFill>
              </a:rPr>
              <a:t>Rámcové vzdělávací programy:</a:t>
            </a:r>
            <a:br>
              <a:rPr lang="cs-CZ" altLang="cs-CZ" b="1" dirty="0" smtClean="0">
                <a:solidFill>
                  <a:srgbClr val="EE3424"/>
                </a:solidFill>
              </a:rPr>
            </a:br>
            <a:endParaRPr lang="cs-CZ" altLang="cs-CZ" dirty="0" smtClean="0"/>
          </a:p>
        </p:txBody>
      </p:sp>
      <p:sp>
        <p:nvSpPr>
          <p:cNvPr id="146435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838200" y="1363287"/>
            <a:ext cx="10515600" cy="5125131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cs-CZ" altLang="cs-CZ" sz="2500" dirty="0"/>
              <a:t>Autoevaluace mateřské školy a hodnocení výsledků vzdělávání</a:t>
            </a:r>
          </a:p>
          <a:p>
            <a:pPr eaLnBrk="1" hangingPunct="1">
              <a:buFont typeface="Wingdings" pitchFamily="2" charset="2"/>
              <a:buNone/>
            </a:pPr>
            <a:endParaRPr lang="cs-CZ" altLang="cs-CZ" sz="2500" dirty="0"/>
          </a:p>
          <a:p>
            <a:pPr lvl="1" eaLnBrk="1" hangingPunct="1"/>
            <a:r>
              <a:rPr lang="cs-CZ" altLang="cs-CZ" dirty="0" smtClean="0"/>
              <a:t>oblasti </a:t>
            </a:r>
            <a:r>
              <a:rPr lang="cs-CZ" altLang="cs-CZ" dirty="0" err="1" smtClean="0"/>
              <a:t>autoevaluace</a:t>
            </a:r>
            <a:r>
              <a:rPr lang="cs-CZ" altLang="cs-CZ" dirty="0" smtClean="0"/>
              <a:t> </a:t>
            </a:r>
          </a:p>
          <a:p>
            <a:pPr lvl="1" eaLnBrk="1" hangingPunct="1"/>
            <a:r>
              <a:rPr lang="cs-CZ" altLang="cs-CZ" dirty="0" smtClean="0"/>
              <a:t>cíle a kritéria pro jednotlivé oblasti </a:t>
            </a:r>
            <a:r>
              <a:rPr lang="cs-CZ" altLang="cs-CZ" dirty="0" err="1" smtClean="0"/>
              <a:t>autoevaluace</a:t>
            </a:r>
            <a:endParaRPr lang="cs-CZ" altLang="cs-CZ" dirty="0" smtClean="0"/>
          </a:p>
          <a:p>
            <a:pPr lvl="1"/>
            <a:r>
              <a:rPr lang="cs-CZ" altLang="cs-CZ" dirty="0" smtClean="0"/>
              <a:t>nástroje k jednotlivým oblastem </a:t>
            </a:r>
            <a:r>
              <a:rPr lang="cs-CZ" altLang="cs-CZ" dirty="0" err="1" smtClean="0"/>
              <a:t>autoevaluace</a:t>
            </a:r>
            <a:endParaRPr lang="cs-CZ" altLang="cs-CZ" dirty="0" smtClean="0"/>
          </a:p>
          <a:p>
            <a:pPr lvl="1"/>
            <a:r>
              <a:rPr lang="cs-CZ" altLang="cs-CZ" dirty="0" smtClean="0"/>
              <a:t>časové rozvržení evaluačních činností</a:t>
            </a:r>
          </a:p>
          <a:p>
            <a:pPr lvl="1"/>
            <a:endParaRPr lang="cs-CZ" altLang="cs-CZ" dirty="0"/>
          </a:p>
          <a:p>
            <a:pPr lvl="1">
              <a:buFontTx/>
              <a:buChar char="-"/>
            </a:pPr>
            <a:r>
              <a:rPr lang="cs-CZ" altLang="cs-CZ" dirty="0" smtClean="0"/>
              <a:t>Soulad ŠVP s RVP</a:t>
            </a:r>
          </a:p>
          <a:p>
            <a:pPr lvl="1">
              <a:buFontTx/>
              <a:buChar char="-"/>
            </a:pPr>
            <a:r>
              <a:rPr lang="cs-CZ" altLang="cs-CZ" dirty="0" smtClean="0"/>
              <a:t>Plnění cílů ŠVP</a:t>
            </a:r>
          </a:p>
          <a:p>
            <a:pPr lvl="1">
              <a:buFontTx/>
              <a:buChar char="-"/>
            </a:pPr>
            <a:r>
              <a:rPr lang="cs-CZ" altLang="cs-CZ" dirty="0" smtClean="0"/>
              <a:t>Způsob zpracování a realizace obsahu vzdělávání</a:t>
            </a:r>
          </a:p>
          <a:p>
            <a:pPr lvl="1">
              <a:buFontTx/>
              <a:buChar char="-"/>
            </a:pPr>
            <a:r>
              <a:rPr lang="cs-CZ" altLang="cs-CZ" dirty="0" smtClean="0"/>
              <a:t>Výsledky vzdělávání (pedagogická diagnostika)</a:t>
            </a:r>
          </a:p>
          <a:p>
            <a:pPr lvl="1">
              <a:buFontTx/>
              <a:buChar char="-"/>
            </a:pPr>
            <a:r>
              <a:rPr lang="cs-CZ" altLang="cs-CZ" dirty="0" smtClean="0"/>
              <a:t>Kvalita podmínek vzdělávání v kontextu RVP PV</a:t>
            </a:r>
          </a:p>
        </p:txBody>
      </p:sp>
    </p:spTree>
    <p:extLst>
      <p:ext uri="{BB962C8B-B14F-4D97-AF65-F5344CB8AC3E}">
        <p14:creationId xmlns:p14="http://schemas.microsoft.com/office/powerpoint/2010/main" val="38474250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6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6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46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46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46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46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6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6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3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4643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4643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3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4643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4643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3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4643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4643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3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4643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4643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3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4643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4643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ČŠI a </a:t>
            </a:r>
            <a:r>
              <a:rPr lang="cs-CZ" dirty="0" err="1" smtClean="0"/>
              <a:t>autoevaluace</a:t>
            </a:r>
            <a:r>
              <a:rPr lang="cs-CZ" dirty="0" smtClean="0"/>
              <a:t> školy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Ustanovení § 174 školského zákona </a:t>
            </a:r>
          </a:p>
          <a:p>
            <a:r>
              <a:rPr lang="cs-CZ" dirty="0" smtClean="0"/>
              <a:t>Hodnocení podmínek, průběhu a výsledků vzdělávání a školských služeb s cílem :</a:t>
            </a:r>
          </a:p>
          <a:p>
            <a:pPr>
              <a:buFontTx/>
              <a:buChar char="-"/>
            </a:pPr>
            <a:r>
              <a:rPr lang="cs-CZ" dirty="0" smtClean="0"/>
              <a:t>Naplnění cílů školské politiky státu</a:t>
            </a:r>
          </a:p>
          <a:p>
            <a:pPr>
              <a:buFontTx/>
              <a:buChar char="-"/>
            </a:pPr>
            <a:r>
              <a:rPr lang="cs-CZ" dirty="0" smtClean="0"/>
              <a:t>Účinnost podpory rozvoje osobnosti dítěte, žáka, studenta</a:t>
            </a:r>
          </a:p>
          <a:p>
            <a:pPr marL="0" indent="0">
              <a:buNone/>
            </a:pPr>
            <a:r>
              <a:rPr lang="cs-CZ" dirty="0" smtClean="0"/>
              <a:t>PLÁN HLAVNÍCH ÚKOLŮ</a:t>
            </a:r>
          </a:p>
          <a:p>
            <a:pPr marL="0" indent="0">
              <a:buNone/>
            </a:pPr>
            <a:r>
              <a:rPr lang="cs-CZ" dirty="0" smtClean="0"/>
              <a:t>KRITÉRIA HODNOCENÍ PODMÍNEK, PRŮBĚHU </a:t>
            </a:r>
            <a:r>
              <a:rPr lang="cs-CZ" dirty="0" smtClean="0"/>
              <a:t>A </a:t>
            </a:r>
            <a:r>
              <a:rPr lang="cs-CZ" dirty="0" smtClean="0"/>
              <a:t>VÝSLEDKŮ VZDĚLÁVÁNÍ A ŠKOLSKÝCH SLUŽEB </a:t>
            </a:r>
          </a:p>
        </p:txBody>
      </p:sp>
    </p:spTree>
    <p:extLst>
      <p:ext uri="{BB962C8B-B14F-4D97-AF65-F5344CB8AC3E}">
        <p14:creationId xmlns:p14="http://schemas.microsoft.com/office/powerpoint/2010/main" val="344639998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789709" y="274638"/>
            <a:ext cx="9770787" cy="1143000"/>
          </a:xfrm>
        </p:spPr>
        <p:txBody>
          <a:bodyPr>
            <a:normAutofit/>
          </a:bodyPr>
          <a:lstStyle/>
          <a:p>
            <a:r>
              <a:rPr lang="cs-CZ" altLang="cs-CZ" dirty="0" smtClean="0"/>
              <a:t>Vlastní hodnocení je vždy zaměřeno na:</a:t>
            </a:r>
            <a:endParaRPr lang="cs-CZ" altLang="cs-CZ" dirty="0"/>
          </a:p>
        </p:txBody>
      </p:sp>
      <p:sp>
        <p:nvSpPr>
          <p:cNvPr id="144387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789709" y="1196752"/>
            <a:ext cx="9616298" cy="5301286"/>
          </a:xfrm>
          <a:solidFill>
            <a:srgbClr val="FFFF00"/>
          </a:solidFill>
          <a:ln>
            <a:solidFill>
              <a:srgbClr val="FF0000"/>
            </a:solidFill>
          </a:ln>
        </p:spPr>
        <p:txBody>
          <a:bodyPr>
            <a:normAutofit lnSpcReduction="10000"/>
          </a:bodyPr>
          <a:lstStyle/>
          <a:p>
            <a:pPr eaLnBrk="1" hangingPunct="1">
              <a:buFont typeface="Wingdings" pitchFamily="2" charset="2"/>
              <a:buNone/>
            </a:pPr>
            <a:endParaRPr lang="cs-CZ" altLang="cs-CZ" sz="2500" dirty="0"/>
          </a:p>
          <a:p>
            <a:pPr algn="just" eaLnBrk="1" hangingPunct="1"/>
            <a:r>
              <a:rPr lang="cs-CZ" altLang="cs-CZ" sz="2500" dirty="0">
                <a:solidFill>
                  <a:srgbClr val="EE3424"/>
                </a:solidFill>
              </a:rPr>
              <a:t>Cíle</a:t>
            </a:r>
            <a:r>
              <a:rPr lang="cs-CZ" altLang="cs-CZ" sz="2500" dirty="0"/>
              <a:t> (koncepce školy, ŠVP) – reálnost, stupeň důležitosti</a:t>
            </a:r>
          </a:p>
          <a:p>
            <a:pPr algn="just" eaLnBrk="1" hangingPunct="1"/>
            <a:r>
              <a:rPr lang="cs-CZ" altLang="cs-CZ" sz="2500" dirty="0"/>
              <a:t>Oblasti dobrých výsledků (</a:t>
            </a:r>
            <a:r>
              <a:rPr lang="cs-CZ" altLang="cs-CZ" sz="2500" dirty="0">
                <a:solidFill>
                  <a:srgbClr val="EE3424"/>
                </a:solidFill>
              </a:rPr>
              <a:t>silné stránky</a:t>
            </a:r>
            <a:r>
              <a:rPr lang="cs-CZ" altLang="cs-CZ" sz="2500" dirty="0"/>
              <a:t>), oblasti slabých výsledků (</a:t>
            </a:r>
            <a:r>
              <a:rPr lang="cs-CZ" altLang="cs-CZ" sz="2500" dirty="0">
                <a:solidFill>
                  <a:srgbClr val="EE3424"/>
                </a:solidFill>
              </a:rPr>
              <a:t>slabé stránky</a:t>
            </a:r>
            <a:r>
              <a:rPr lang="cs-CZ" altLang="cs-CZ" sz="2500" dirty="0"/>
              <a:t>) + </a:t>
            </a:r>
            <a:r>
              <a:rPr lang="cs-CZ" altLang="cs-CZ" sz="2500" dirty="0">
                <a:solidFill>
                  <a:srgbClr val="EE3424"/>
                </a:solidFill>
              </a:rPr>
              <a:t>návrhy na zlepšení</a:t>
            </a:r>
          </a:p>
          <a:p>
            <a:pPr algn="just" eaLnBrk="1" hangingPunct="1"/>
            <a:r>
              <a:rPr lang="cs-CZ" altLang="cs-CZ" sz="2500" dirty="0">
                <a:solidFill>
                  <a:srgbClr val="EE3424"/>
                </a:solidFill>
              </a:rPr>
              <a:t>Splnění opatření</a:t>
            </a:r>
            <a:r>
              <a:rPr lang="cs-CZ" altLang="cs-CZ" sz="2500" dirty="0"/>
              <a:t> předchozího vlastního hodnocení</a:t>
            </a:r>
          </a:p>
          <a:p>
            <a:pPr marL="0" indent="0" algn="ctr">
              <a:buNone/>
            </a:pPr>
            <a:r>
              <a:rPr lang="cs-CZ" altLang="cs-CZ" dirty="0">
                <a:solidFill>
                  <a:schemeClr val="tx2">
                    <a:lumMod val="75000"/>
                  </a:schemeClr>
                </a:solidFill>
              </a:rPr>
              <a:t>Podmínky ke vzdělávání</a:t>
            </a:r>
          </a:p>
          <a:p>
            <a:pPr marL="0" indent="0" algn="ctr">
              <a:buNone/>
            </a:pPr>
            <a:r>
              <a:rPr lang="cs-CZ" altLang="cs-CZ" dirty="0">
                <a:solidFill>
                  <a:schemeClr val="tx2">
                    <a:lumMod val="75000"/>
                  </a:schemeClr>
                </a:solidFill>
              </a:rPr>
              <a:t>Průběh vzdělávání</a:t>
            </a:r>
          </a:p>
          <a:p>
            <a:pPr marL="0" indent="0" algn="ctr">
              <a:buNone/>
            </a:pPr>
            <a:r>
              <a:rPr lang="cs-CZ" altLang="cs-CZ" dirty="0">
                <a:solidFill>
                  <a:schemeClr val="tx2">
                    <a:lumMod val="75000"/>
                  </a:schemeClr>
                </a:solidFill>
              </a:rPr>
              <a:t>Podpora žákům, spolupráce s rodiči, vztahy</a:t>
            </a:r>
          </a:p>
          <a:p>
            <a:pPr marL="0" indent="0" algn="ctr">
              <a:buNone/>
            </a:pPr>
            <a:r>
              <a:rPr lang="cs-CZ" altLang="cs-CZ" dirty="0">
                <a:solidFill>
                  <a:schemeClr val="tx2">
                    <a:lumMod val="75000"/>
                  </a:schemeClr>
                </a:solidFill>
              </a:rPr>
              <a:t>Výsledky vzdělávání</a:t>
            </a:r>
          </a:p>
          <a:p>
            <a:pPr marL="0" indent="0" algn="ctr">
              <a:buNone/>
            </a:pPr>
            <a:r>
              <a:rPr lang="cs-CZ" altLang="cs-CZ" dirty="0">
                <a:solidFill>
                  <a:schemeClr val="tx2">
                    <a:lumMod val="75000"/>
                  </a:schemeClr>
                </a:solidFill>
              </a:rPr>
              <a:t>Řízení školy, personální práce, DVPP</a:t>
            </a:r>
          </a:p>
          <a:p>
            <a:pPr marL="0" indent="0" algn="ctr">
              <a:buNone/>
            </a:pPr>
            <a:r>
              <a:rPr lang="cs-CZ" altLang="cs-CZ" dirty="0">
                <a:solidFill>
                  <a:schemeClr val="tx2">
                    <a:lumMod val="75000"/>
                  </a:schemeClr>
                </a:solidFill>
              </a:rPr>
              <a:t>Efektivita tj. porovnat výsledky vzhledem k podmínkám školy a jejím ekonomickým zdrojům</a:t>
            </a:r>
          </a:p>
          <a:p>
            <a:pPr algn="just" eaLnBrk="1" hangingPunct="1"/>
            <a:endParaRPr lang="cs-CZ" altLang="cs-CZ" sz="25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17543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4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4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4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4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4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4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44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44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443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443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43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43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443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443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4438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4438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38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4438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4438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0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9956" y="881188"/>
            <a:ext cx="10440786" cy="5487264"/>
          </a:xfrm>
        </p:spPr>
        <p:txBody>
          <a:bodyPr/>
          <a:lstStyle/>
          <a:p>
            <a:pPr algn="ctr" eaLnBrk="1" hangingPunct="1">
              <a:buFont typeface="Wingdings" pitchFamily="2" charset="2"/>
              <a:buNone/>
            </a:pPr>
            <a:r>
              <a:rPr lang="cs-CZ" altLang="cs-CZ" b="1" dirty="0">
                <a:solidFill>
                  <a:srgbClr val="EE3424"/>
                </a:solidFill>
              </a:rPr>
              <a:t>Evaluace x Hodnocení</a:t>
            </a:r>
          </a:p>
          <a:p>
            <a:pPr algn="ctr" eaLnBrk="1" hangingPunct="1">
              <a:buFont typeface="Wingdings" pitchFamily="2" charset="2"/>
              <a:buNone/>
            </a:pPr>
            <a:endParaRPr lang="cs-CZ" altLang="cs-CZ" b="1" dirty="0">
              <a:solidFill>
                <a:srgbClr val="EE3424"/>
              </a:solidFill>
            </a:endParaRPr>
          </a:p>
          <a:p>
            <a:pPr algn="just" eaLnBrk="1" hangingPunct="1">
              <a:buFont typeface="Wingdings" pitchFamily="2" charset="2"/>
              <a:buNone/>
            </a:pPr>
            <a:r>
              <a:rPr lang="cs-CZ" altLang="cs-CZ" sz="2500" b="1" dirty="0">
                <a:solidFill>
                  <a:schemeClr val="accent2"/>
                </a:solidFill>
              </a:rPr>
              <a:t>Evaluace</a:t>
            </a:r>
            <a:r>
              <a:rPr lang="cs-CZ" altLang="cs-CZ" sz="2500" b="1" dirty="0"/>
              <a:t> </a:t>
            </a:r>
            <a:r>
              <a:rPr lang="cs-CZ" altLang="cs-CZ" sz="2500" dirty="0"/>
              <a:t>vzdělávání je proces systematického shromažďování, třídění, analýzy a vyhodnocování údajů za účelem dalšího rozhodování, především pro zvýšení kvality a efektivity. </a:t>
            </a:r>
          </a:p>
          <a:p>
            <a:pPr algn="just" eaLnBrk="1" hangingPunct="1">
              <a:buFont typeface="Wingdings" pitchFamily="2" charset="2"/>
              <a:buNone/>
            </a:pPr>
            <a:endParaRPr lang="cs-CZ" altLang="cs-CZ" sz="2500" b="1" dirty="0"/>
          </a:p>
          <a:p>
            <a:pPr algn="just" eaLnBrk="1" hangingPunct="1">
              <a:buFont typeface="Wingdings" pitchFamily="2" charset="2"/>
              <a:buNone/>
            </a:pPr>
            <a:r>
              <a:rPr lang="cs-CZ" altLang="cs-CZ" sz="2500" b="1" dirty="0">
                <a:solidFill>
                  <a:schemeClr val="accent2"/>
                </a:solidFill>
              </a:rPr>
              <a:t>Hodnocení</a:t>
            </a:r>
            <a:r>
              <a:rPr lang="cs-CZ" altLang="cs-CZ" sz="2500" b="1" dirty="0"/>
              <a:t> </a:t>
            </a:r>
            <a:r>
              <a:rPr lang="cs-CZ" altLang="cs-CZ" sz="2500" dirty="0"/>
              <a:t>naproti tomu bývá vnímáno jako méně systematické a spíše bývá spojováno s konkrétní činností žáků a pedagogů.</a:t>
            </a:r>
          </a:p>
          <a:p>
            <a:pPr algn="just" eaLnBrk="1" hangingPunct="1">
              <a:buFont typeface="Wingdings" pitchFamily="2" charset="2"/>
              <a:buNone/>
            </a:pPr>
            <a:endParaRPr lang="cs-CZ" altLang="cs-CZ" dirty="0" smtClean="0"/>
          </a:p>
          <a:p>
            <a:pPr algn="ctr" eaLnBrk="1" hangingPunct="1">
              <a:buFont typeface="Wingdings" pitchFamily="2" charset="2"/>
              <a:buNone/>
            </a:pPr>
            <a:r>
              <a:rPr lang="cs-CZ" altLang="cs-CZ" sz="2500" b="1" dirty="0">
                <a:solidFill>
                  <a:srgbClr val="EE3424"/>
                </a:solidFill>
              </a:rPr>
              <a:t>Pojmy evaluace </a:t>
            </a:r>
            <a:r>
              <a:rPr lang="cs-CZ" altLang="cs-CZ" sz="2500" dirty="0">
                <a:solidFill>
                  <a:srgbClr val="EE3424"/>
                </a:solidFill>
              </a:rPr>
              <a:t>a</a:t>
            </a:r>
            <a:r>
              <a:rPr lang="cs-CZ" altLang="cs-CZ" sz="2500" b="1" dirty="0">
                <a:solidFill>
                  <a:srgbClr val="EE3424"/>
                </a:solidFill>
              </a:rPr>
              <a:t> hodnocení jsou odlišné</a:t>
            </a:r>
            <a:r>
              <a:rPr lang="cs-CZ" altLang="cs-CZ" sz="2500" dirty="0">
                <a:solidFill>
                  <a:srgbClr val="EE3424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3407272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2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92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92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2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92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792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2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792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792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72342" y="881189"/>
            <a:ext cx="10033462" cy="5683083"/>
          </a:xfrm>
        </p:spPr>
        <p:txBody>
          <a:bodyPr>
            <a:normAutofit fontScale="92500" lnSpcReduction="10000"/>
          </a:bodyPr>
          <a:lstStyle/>
          <a:p>
            <a:pPr algn="just" eaLnBrk="1" hangingPunct="1">
              <a:buFont typeface="Wingdings" pitchFamily="2" charset="2"/>
              <a:buNone/>
            </a:pPr>
            <a:endParaRPr lang="cs-CZ" altLang="cs-CZ" sz="1800" b="1" dirty="0">
              <a:solidFill>
                <a:srgbClr val="EE3424"/>
              </a:solidFill>
            </a:endParaRPr>
          </a:p>
          <a:p>
            <a:pPr algn="ctr" eaLnBrk="1" hangingPunct="1">
              <a:buFont typeface="Wingdings" pitchFamily="2" charset="2"/>
              <a:buNone/>
            </a:pPr>
            <a:endParaRPr lang="cs-CZ" altLang="cs-CZ" sz="1200" b="1" dirty="0">
              <a:solidFill>
                <a:srgbClr val="EE3424"/>
              </a:solidFill>
            </a:endParaRPr>
          </a:p>
          <a:p>
            <a:pPr algn="just" eaLnBrk="1" hangingPunct="1">
              <a:buFont typeface="Wingdings" pitchFamily="2" charset="2"/>
              <a:buNone/>
            </a:pPr>
            <a:r>
              <a:rPr lang="cs-CZ" altLang="cs-CZ" sz="2500" dirty="0"/>
              <a:t>Pojem </a:t>
            </a:r>
            <a:r>
              <a:rPr lang="cs-CZ" altLang="cs-CZ" sz="2500" b="1" dirty="0">
                <a:solidFill>
                  <a:schemeClr val="accent2"/>
                </a:solidFill>
              </a:rPr>
              <a:t>Vlastní hodnocení školy</a:t>
            </a:r>
            <a:r>
              <a:rPr lang="cs-CZ" altLang="cs-CZ" sz="2500" dirty="0"/>
              <a:t> je dán především svým užitím v českých závazných právních dokumentech (ve školském zákoně a v navazujícím prováděcím předpisu).</a:t>
            </a:r>
          </a:p>
          <a:p>
            <a:pPr algn="just" eaLnBrk="1" hangingPunct="1">
              <a:buFont typeface="Wingdings" pitchFamily="2" charset="2"/>
              <a:buNone/>
            </a:pPr>
            <a:endParaRPr lang="cs-CZ" altLang="cs-CZ" sz="1100" dirty="0"/>
          </a:p>
          <a:p>
            <a:pPr algn="just">
              <a:buNone/>
            </a:pPr>
            <a:r>
              <a:rPr lang="cs-CZ" altLang="cs-CZ" sz="2500" dirty="0"/>
              <a:t>Pojem</a:t>
            </a:r>
            <a:r>
              <a:rPr lang="cs-CZ" altLang="cs-CZ" sz="2500" b="1" dirty="0"/>
              <a:t> </a:t>
            </a:r>
            <a:r>
              <a:rPr lang="cs-CZ" altLang="cs-CZ" sz="2500" b="1" dirty="0" err="1">
                <a:solidFill>
                  <a:schemeClr val="accent2"/>
                </a:solidFill>
              </a:rPr>
              <a:t>autoevaluace</a:t>
            </a:r>
            <a:r>
              <a:rPr lang="cs-CZ" altLang="cs-CZ" sz="2500" dirty="0"/>
              <a:t> (ve smyslu </a:t>
            </a:r>
            <a:r>
              <a:rPr lang="cs-CZ" altLang="cs-CZ" sz="2500" dirty="0" err="1"/>
              <a:t>autoevaluace</a:t>
            </a:r>
            <a:r>
              <a:rPr lang="cs-CZ" altLang="cs-CZ" sz="2500" dirty="0"/>
              <a:t> školy) není svázán právní úpravou a je tak otevřen například všem otázkám o vhodné, žádoucí či smysluplné realizaci </a:t>
            </a:r>
            <a:r>
              <a:rPr lang="cs-CZ" altLang="cs-CZ" sz="2500" dirty="0" err="1"/>
              <a:t>autoevaluace</a:t>
            </a:r>
            <a:r>
              <a:rPr lang="cs-CZ" altLang="cs-CZ" sz="2500" dirty="0"/>
              <a:t>, otázkám etiky a bezpečnosti. </a:t>
            </a:r>
          </a:p>
          <a:p>
            <a:pPr algn="just">
              <a:buNone/>
            </a:pPr>
            <a:r>
              <a:rPr lang="cs-CZ" altLang="cs-CZ" dirty="0" err="1"/>
              <a:t>Autoevaluace</a:t>
            </a:r>
            <a:r>
              <a:rPr lang="cs-CZ" altLang="cs-CZ" dirty="0"/>
              <a:t> je nezbytným předpokladem pro užitečnou externí evaluaci.</a:t>
            </a:r>
          </a:p>
          <a:p>
            <a:pPr algn="just" eaLnBrk="1" hangingPunct="1">
              <a:buFont typeface="Wingdings" pitchFamily="2" charset="2"/>
              <a:buNone/>
            </a:pPr>
            <a:endParaRPr lang="cs-CZ" altLang="cs-CZ" sz="2500" dirty="0"/>
          </a:p>
          <a:p>
            <a:pPr algn="just" eaLnBrk="1" hangingPunct="1">
              <a:buFont typeface="Wingdings" pitchFamily="2" charset="2"/>
              <a:buNone/>
            </a:pPr>
            <a:r>
              <a:rPr lang="cs-CZ" altLang="cs-CZ" sz="2500" b="1" dirty="0">
                <a:solidFill>
                  <a:srgbClr val="EE3424"/>
                </a:solidFill>
              </a:rPr>
              <a:t>Pojmy </a:t>
            </a:r>
            <a:r>
              <a:rPr lang="cs-CZ" altLang="cs-CZ" sz="2500" b="1" dirty="0" err="1">
                <a:solidFill>
                  <a:srgbClr val="EE3424"/>
                </a:solidFill>
              </a:rPr>
              <a:t>autoevaluace</a:t>
            </a:r>
            <a:r>
              <a:rPr lang="cs-CZ" altLang="cs-CZ" sz="2500" b="1" dirty="0">
                <a:solidFill>
                  <a:srgbClr val="EE3424"/>
                </a:solidFill>
              </a:rPr>
              <a:t> </a:t>
            </a:r>
            <a:r>
              <a:rPr lang="cs-CZ" altLang="cs-CZ" sz="2500" dirty="0">
                <a:solidFill>
                  <a:srgbClr val="EE3424"/>
                </a:solidFill>
              </a:rPr>
              <a:t>a</a:t>
            </a:r>
            <a:r>
              <a:rPr lang="cs-CZ" altLang="cs-CZ" sz="2500" b="1" dirty="0">
                <a:solidFill>
                  <a:srgbClr val="EE3424"/>
                </a:solidFill>
              </a:rPr>
              <a:t> vlastní hodnocení školy</a:t>
            </a:r>
            <a:r>
              <a:rPr lang="cs-CZ" altLang="cs-CZ" sz="2500" dirty="0">
                <a:solidFill>
                  <a:srgbClr val="EE3424"/>
                </a:solidFill>
              </a:rPr>
              <a:t> </a:t>
            </a:r>
            <a:r>
              <a:rPr lang="cs-CZ" altLang="cs-CZ" sz="2500" dirty="0"/>
              <a:t>budeme pro účely vzdělávacího programu chápat jako</a:t>
            </a:r>
            <a:r>
              <a:rPr lang="cs-CZ" altLang="cs-CZ" sz="2500" dirty="0">
                <a:solidFill>
                  <a:srgbClr val="EE3424"/>
                </a:solidFill>
              </a:rPr>
              <a:t> </a:t>
            </a:r>
            <a:r>
              <a:rPr lang="cs-CZ" altLang="cs-CZ" sz="2500" b="1" dirty="0">
                <a:solidFill>
                  <a:srgbClr val="EE3424"/>
                </a:solidFill>
              </a:rPr>
              <a:t>synonymické</a:t>
            </a:r>
            <a:r>
              <a:rPr lang="cs-CZ" altLang="cs-CZ" sz="2500" dirty="0">
                <a:solidFill>
                  <a:srgbClr val="EE3424"/>
                </a:solidFill>
              </a:rPr>
              <a:t>.</a:t>
            </a:r>
          </a:p>
          <a:p>
            <a:pPr algn="just">
              <a:buNone/>
            </a:pPr>
            <a:r>
              <a:rPr lang="cs-CZ" altLang="cs-CZ" sz="2500" dirty="0"/>
              <a:t>Pojem </a:t>
            </a:r>
            <a:r>
              <a:rPr lang="cs-CZ" altLang="cs-CZ" sz="2500" b="1" dirty="0">
                <a:solidFill>
                  <a:schemeClr val="accent2"/>
                </a:solidFill>
              </a:rPr>
              <a:t>sebehodnocení</a:t>
            </a:r>
            <a:r>
              <a:rPr lang="cs-CZ" altLang="cs-CZ" sz="2500" dirty="0"/>
              <a:t> budeme užívat výhradně ve vztahu k žákům, učitelům, či  jiným osobám, nikoliv ve vztahu </a:t>
            </a:r>
            <a:br>
              <a:rPr lang="cs-CZ" altLang="cs-CZ" sz="2500" dirty="0"/>
            </a:br>
            <a:r>
              <a:rPr lang="cs-CZ" altLang="cs-CZ" sz="2500" dirty="0"/>
              <a:t>ke škole jako celku. </a:t>
            </a:r>
          </a:p>
          <a:p>
            <a:pPr algn="just" eaLnBrk="1" hangingPunct="1">
              <a:buFont typeface="Wingdings" pitchFamily="2" charset="2"/>
              <a:buNone/>
            </a:pPr>
            <a:endParaRPr lang="cs-CZ" altLang="cs-CZ" sz="2500" dirty="0">
              <a:solidFill>
                <a:srgbClr val="EE3424"/>
              </a:solidFill>
            </a:endParaRP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altLang="cs-CZ" b="1" dirty="0" err="1" smtClean="0">
                <a:solidFill>
                  <a:srgbClr val="EE3424"/>
                </a:solidFill>
              </a:rPr>
              <a:t>Autoevaluace</a:t>
            </a:r>
            <a:r>
              <a:rPr lang="cs-CZ" altLang="cs-CZ" b="1" dirty="0" smtClean="0">
                <a:solidFill>
                  <a:srgbClr val="EE3424"/>
                </a:solidFill>
              </a:rPr>
              <a:t> x vlastní hodnocení x sebehodnocení</a:t>
            </a:r>
            <a:br>
              <a:rPr lang="cs-CZ" altLang="cs-CZ" b="1" dirty="0" smtClean="0">
                <a:solidFill>
                  <a:srgbClr val="EE3424"/>
                </a:solidFill>
              </a:rPr>
            </a:b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2874638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1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1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14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14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2281</Words>
  <Application>Microsoft Office PowerPoint</Application>
  <PresentationFormat>Širokoúhlá obrazovka</PresentationFormat>
  <Paragraphs>293</Paragraphs>
  <Slides>30</Slides>
  <Notes>8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30</vt:i4>
      </vt:variant>
    </vt:vector>
  </HeadingPairs>
  <TitlesOfParts>
    <vt:vector size="36" baseType="lpstr">
      <vt:lpstr>Arial</vt:lpstr>
      <vt:lpstr>Calibri</vt:lpstr>
      <vt:lpstr>Calibri Light</vt:lpstr>
      <vt:lpstr>Times New Roman</vt:lpstr>
      <vt:lpstr>Wingdings</vt:lpstr>
      <vt:lpstr>Motiv Office</vt:lpstr>
      <vt:lpstr>AUTOEVALUACE MATEŘSKÉ ŠKOLY   ŠKOLSKÁ LEGISLATIVA, DOKUMENTACE, KONTROLA V MATEŘSKÉ ŠKOLE</vt:lpstr>
      <vt:lpstr>Základní pojmy</vt:lpstr>
      <vt:lpstr>Legislativní rámec vlastního hodnocení </vt:lpstr>
      <vt:lpstr>Školský zákon </vt:lpstr>
      <vt:lpstr>Rámcové vzdělávací programy: </vt:lpstr>
      <vt:lpstr>ČŠI a autoevaluace školy</vt:lpstr>
      <vt:lpstr>Vlastní hodnocení je vždy zaměřeno na:</vt:lpstr>
      <vt:lpstr>Prezentace aplikace PowerPoint</vt:lpstr>
      <vt:lpstr>Autoevaluace x vlastní hodnocení x sebehodnocení </vt:lpstr>
      <vt:lpstr>Externí (vnější) evaluace </vt:lpstr>
      <vt:lpstr>Interní (vnitřní) evaluace</vt:lpstr>
      <vt:lpstr>KVALITA A ŘÍZENÍ KVALITY</vt:lpstr>
      <vt:lpstr>Proces autoevaluace školy</vt:lpstr>
      <vt:lpstr>INDIKÁTORY </vt:lpstr>
      <vt:lpstr>OBLASTI A PODOBLASTI (tabulka podle Koordinátor autoevaluace, Starý &amp; Shánilová, 2010)</vt:lpstr>
      <vt:lpstr>Obecný rámec modelů kvality</vt:lpstr>
      <vt:lpstr>Co je to kvalitní škola? </vt:lpstr>
      <vt:lpstr>Škola jako učící se organizace</vt:lpstr>
      <vt:lpstr>Prezentace aplikace PowerPoint</vt:lpstr>
      <vt:lpstr>Prezentace aplikace PowerPoint</vt:lpstr>
      <vt:lpstr>Autoevaluační proces je neustálým procesem vyhodnocování a plánování. </vt:lpstr>
      <vt:lpstr>DIMENZE AUTOEVALUAČNÍCH PROCESŮ</vt:lpstr>
      <vt:lpstr>Prezentace aplikace PowerPoint</vt:lpstr>
      <vt:lpstr>Metody a nástroje autoevaluace</vt:lpstr>
      <vt:lpstr>Metody</vt:lpstr>
      <vt:lpstr>Tvorba autoevaluační zprávy školy</vt:lpstr>
      <vt:lpstr>Změna? </vt:lpstr>
      <vt:lpstr>Seznam použité literatury</vt:lpstr>
      <vt:lpstr>Kontrolní otázky/úkoly/náměty a odkazy </vt:lpstr>
      <vt:lpstr>ŠKOLSKÝ MANAGEMENT  ŘÍZENÍ A SPRÁVA MATEŘSKÝCH ŠKOL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AUTOEVALUACE MATEŘSKÉ ŠKOLY   ŠKOLSKÁ LEGISLATIVA, DOKUMENTACE, KONTROLA V MATEŘSKÉ ŠKOLE</dc:title>
  <dc:creator>Barbora Petrů Puhrová</dc:creator>
  <cp:lastModifiedBy>Učitel</cp:lastModifiedBy>
  <cp:revision>6</cp:revision>
  <dcterms:created xsi:type="dcterms:W3CDTF">2023-03-23T12:30:39Z</dcterms:created>
  <dcterms:modified xsi:type="dcterms:W3CDTF">2023-03-28T08:02:55Z</dcterms:modified>
</cp:coreProperties>
</file>

<file path=docProps/thumbnail.jpeg>
</file>