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0"/>
  </p:notesMasterIdLst>
  <p:sldIdLst>
    <p:sldId id="328" r:id="rId2"/>
    <p:sldId id="329" r:id="rId3"/>
    <p:sldId id="330" r:id="rId4"/>
    <p:sldId id="305" r:id="rId5"/>
    <p:sldId id="306" r:id="rId6"/>
    <p:sldId id="307" r:id="rId7"/>
    <p:sldId id="308" r:id="rId8"/>
    <p:sldId id="309" r:id="rId9"/>
    <p:sldId id="310" r:id="rId10"/>
    <p:sldId id="311" r:id="rId11"/>
    <p:sldId id="312" r:id="rId12"/>
    <p:sldId id="313" r:id="rId13"/>
    <p:sldId id="314" r:id="rId14"/>
    <p:sldId id="315" r:id="rId15"/>
    <p:sldId id="316" r:id="rId16"/>
    <p:sldId id="317" r:id="rId17"/>
    <p:sldId id="318" r:id="rId18"/>
    <p:sldId id="331" r:id="rId19"/>
    <p:sldId id="320" r:id="rId20"/>
    <p:sldId id="321" r:id="rId21"/>
    <p:sldId id="322" r:id="rId22"/>
    <p:sldId id="323" r:id="rId23"/>
    <p:sldId id="324" r:id="rId24"/>
    <p:sldId id="278" r:id="rId25"/>
    <p:sldId id="279" r:id="rId26"/>
    <p:sldId id="269" r:id="rId27"/>
    <p:sldId id="270" r:id="rId28"/>
    <p:sldId id="271" r:id="rId29"/>
  </p:sldIdLst>
  <p:sldSz cx="12192000" cy="6858000"/>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varScale="1">
        <p:scale>
          <a:sx n="70" d="100"/>
          <a:sy n="70" d="100"/>
        </p:scale>
        <p:origin x="618" y="6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notesMaster" Target="notesMasters/notesMaster1.xml"/></Relationships>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záhlaví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cs-CZ"/>
          </a:p>
        </p:txBody>
      </p:sp>
      <p:sp>
        <p:nvSpPr>
          <p:cNvPr id="3" name="Zástupný symbol pro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C5A12C7-268B-4071-92C2-730B61FE4549}" type="datetimeFigureOut">
              <a:rPr lang="cs-CZ" smtClean="0"/>
              <a:t>28.03.2023</a:t>
            </a:fld>
            <a:endParaRPr lang="cs-CZ"/>
          </a:p>
        </p:txBody>
      </p:sp>
      <p:sp>
        <p:nvSpPr>
          <p:cNvPr id="4" name="Zástupný symbol pro obrázek snímku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cs-CZ"/>
          </a:p>
        </p:txBody>
      </p:sp>
      <p:sp>
        <p:nvSpPr>
          <p:cNvPr id="5" name="Zástupný symbol pro poznámky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6" name="Zástupný symbol pro zápatí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cs-CZ"/>
          </a:p>
        </p:txBody>
      </p:sp>
      <p:sp>
        <p:nvSpPr>
          <p:cNvPr id="7" name="Zástupný symbol pro číslo snímku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68B389D7-8263-4C14-9F21-745F9B62D2D7}" type="slidenum">
              <a:rPr lang="cs-CZ" smtClean="0"/>
              <a:t>‹#›</a:t>
            </a:fld>
            <a:endParaRPr lang="cs-CZ"/>
          </a:p>
        </p:txBody>
      </p:sp>
    </p:spTree>
    <p:extLst>
      <p:ext uri="{BB962C8B-B14F-4D97-AF65-F5344CB8AC3E}">
        <p14:creationId xmlns:p14="http://schemas.microsoft.com/office/powerpoint/2010/main" val="425061408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r>
              <a:rPr lang="cs-CZ" sz="1200" b="0" i="0" kern="1200" dirty="0" smtClean="0">
                <a:solidFill>
                  <a:schemeClr val="tx1"/>
                </a:solidFill>
                <a:effectLst/>
                <a:latin typeface="+mn-lt"/>
                <a:ea typeface="+mn-ea"/>
                <a:cs typeface="+mn-cs"/>
              </a:rPr>
              <a:t>Nejdůležitějšími právními předpisy jsou </a:t>
            </a:r>
            <a:r>
              <a:rPr lang="cs-CZ" sz="1200" b="1" i="0" kern="1200" dirty="0" smtClean="0">
                <a:solidFill>
                  <a:schemeClr val="tx1"/>
                </a:solidFill>
                <a:effectLst/>
                <a:latin typeface="+mn-lt"/>
                <a:ea typeface="+mn-ea"/>
                <a:cs typeface="+mn-cs"/>
              </a:rPr>
              <a:t>zákony,</a:t>
            </a:r>
            <a:r>
              <a:rPr lang="cs-CZ" sz="1200" b="0" i="0" kern="1200" dirty="0" smtClean="0">
                <a:solidFill>
                  <a:schemeClr val="tx1"/>
                </a:solidFill>
                <a:effectLst/>
                <a:latin typeface="+mn-lt"/>
                <a:ea typeface="+mn-ea"/>
                <a:cs typeface="+mn-cs"/>
              </a:rPr>
              <a:t> tj. soubory pravidel chování upravující základní oblasti života člověka a společnosti. Obsáhlejší zákony, které upravují celé odvětví práva a obsahují jeho systematicky uspořádané normy, se nazývají zákoníky. Zákony shrnující celé odvětví procesního práva a systematicky uspořádávající jeho procedurální normy se označují jako řády. Zákony, které se zabývají nejdůležitějšími záležitostmi státu a lidskými a občanskými právy, se označují jako </a:t>
            </a:r>
            <a:r>
              <a:rPr lang="cs-CZ" sz="1200" b="1" i="0" kern="1200" dirty="0" smtClean="0">
                <a:solidFill>
                  <a:schemeClr val="tx1"/>
                </a:solidFill>
                <a:effectLst/>
                <a:latin typeface="+mn-lt"/>
                <a:ea typeface="+mn-ea"/>
                <a:cs typeface="+mn-cs"/>
              </a:rPr>
              <a:t>ústavní zákony</a:t>
            </a:r>
            <a:r>
              <a:rPr lang="cs-CZ" sz="1200" b="0" i="0" kern="1200" dirty="0" smtClean="0">
                <a:solidFill>
                  <a:schemeClr val="tx1"/>
                </a:solidFill>
                <a:effectLst/>
                <a:latin typeface="+mn-lt"/>
                <a:ea typeface="+mn-ea"/>
                <a:cs typeface="+mn-cs"/>
              </a:rPr>
              <a:t> (mezi ně se řadí mimo jiné i Ústava České republiky a Listina základních práv a svobod) a platí pro ně zvláštní postup přijímání.</a:t>
            </a:r>
          </a:p>
          <a:p>
            <a:r>
              <a:rPr lang="cs-CZ" sz="1200" b="0" i="0" kern="1200" dirty="0" smtClean="0">
                <a:solidFill>
                  <a:schemeClr val="tx1"/>
                </a:solidFill>
                <a:effectLst/>
                <a:latin typeface="+mn-lt"/>
                <a:ea typeface="+mn-ea"/>
                <a:cs typeface="+mn-cs"/>
              </a:rPr>
              <a:t>Na zákony navazují podzákonné – prováděcí – předpisy, mezi které patří </a:t>
            </a:r>
            <a:r>
              <a:rPr lang="cs-CZ" sz="1200" b="1" i="0" kern="1200" dirty="0" smtClean="0">
                <a:solidFill>
                  <a:schemeClr val="tx1"/>
                </a:solidFill>
                <a:effectLst/>
                <a:latin typeface="+mn-lt"/>
                <a:ea typeface="+mn-ea"/>
                <a:cs typeface="+mn-cs"/>
              </a:rPr>
              <a:t>nařízení vlády, vyhlášky ministerstev a ústředních orgánů státní správy a vyhlášky územních samosprávných celků</a:t>
            </a:r>
            <a:r>
              <a:rPr lang="cs-CZ" sz="1200" b="0" i="0" kern="1200" dirty="0" smtClean="0">
                <a:solidFill>
                  <a:schemeClr val="tx1"/>
                </a:solidFill>
                <a:effectLst/>
                <a:latin typeface="+mn-lt"/>
                <a:ea typeface="+mn-ea"/>
                <a:cs typeface="+mn-cs"/>
              </a:rPr>
              <a:t>.</a:t>
            </a:r>
          </a:p>
          <a:p>
            <a:r>
              <a:rPr lang="cs-CZ" sz="1200" b="0" i="0" kern="1200" dirty="0" smtClean="0">
                <a:solidFill>
                  <a:schemeClr val="tx1"/>
                </a:solidFill>
                <a:effectLst/>
                <a:latin typeface="+mn-lt"/>
                <a:ea typeface="+mn-ea"/>
                <a:cs typeface="+mn-cs"/>
              </a:rPr>
              <a:t>Součástí právního řádu jsou i vyhlášené </a:t>
            </a:r>
            <a:r>
              <a:rPr lang="cs-CZ" sz="1200" b="1" i="0" kern="1200" dirty="0" smtClean="0">
                <a:solidFill>
                  <a:schemeClr val="tx1"/>
                </a:solidFill>
                <a:effectLst/>
                <a:latin typeface="+mn-lt"/>
                <a:ea typeface="+mn-ea"/>
                <a:cs typeface="+mn-cs"/>
              </a:rPr>
              <a:t>mezinárodní smlouvy</a:t>
            </a:r>
            <a:r>
              <a:rPr lang="cs-CZ" sz="1200" b="0" i="0" kern="1200" dirty="0" smtClean="0">
                <a:solidFill>
                  <a:schemeClr val="tx1"/>
                </a:solidFill>
                <a:effectLst/>
                <a:latin typeface="+mn-lt"/>
                <a:ea typeface="+mn-ea"/>
                <a:cs typeface="+mn-cs"/>
              </a:rPr>
              <a:t>, k jejichž ratifikaci dal Parlament souhlas a jimiž je Česká republika vázána. Mezinárodní smlouvy mají vůči ostatním právním předpisům do jisté míry nadřazené postavení, protože pokud stanoví mezinárodní smlouva něco jiného než zákon, použije se mezinárodní smlouva.</a:t>
            </a:r>
          </a:p>
          <a:p>
            <a:r>
              <a:rPr lang="cs-CZ" sz="1200" b="0" i="0" kern="1200" dirty="0" smtClean="0">
                <a:solidFill>
                  <a:schemeClr val="tx1"/>
                </a:solidFill>
                <a:effectLst/>
                <a:latin typeface="+mn-lt"/>
                <a:ea typeface="+mn-ea"/>
                <a:cs typeface="+mn-cs"/>
              </a:rPr>
              <a:t>Kromě výše uvedeného platí od vstupu do Evropské unie v České </a:t>
            </a:r>
            <a:r>
              <a:rPr lang="cs-CZ" sz="1200" b="1" i="0" kern="1200" dirty="0" smtClean="0">
                <a:solidFill>
                  <a:schemeClr val="tx1"/>
                </a:solidFill>
                <a:effectLst/>
                <a:latin typeface="+mn-lt"/>
                <a:ea typeface="+mn-ea"/>
                <a:cs typeface="+mn-cs"/>
              </a:rPr>
              <a:t>republice evropské právo</a:t>
            </a:r>
            <a:r>
              <a:rPr lang="cs-CZ" sz="1200" b="0" i="0" kern="1200" dirty="0" smtClean="0">
                <a:solidFill>
                  <a:schemeClr val="tx1"/>
                </a:solidFill>
                <a:effectLst/>
                <a:latin typeface="+mn-lt"/>
                <a:ea typeface="+mn-ea"/>
                <a:cs typeface="+mn-cs"/>
              </a:rPr>
              <a:t>, a to za obdobných podmínek jako v ostatních členských státech EU.</a:t>
            </a:r>
          </a:p>
          <a:p>
            <a:r>
              <a:rPr lang="cs-CZ" sz="1200" b="0" i="0" kern="1200" dirty="0" smtClean="0">
                <a:solidFill>
                  <a:schemeClr val="tx1"/>
                </a:solidFill>
                <a:effectLst/>
                <a:latin typeface="+mn-lt"/>
                <a:ea typeface="+mn-ea"/>
                <a:cs typeface="+mn-cs"/>
              </a:rPr>
              <a:t>Obyčej není v České republice pramenem práva. V určitých případech je však zákonem dovoleno používat zvyklosti pro určitou oblast nebo právní zásady, zákon na ně v takových případech odkazuje a soud může tato pravidla vynutit. Převažuje tedy názor, že pramenem práva není právní zásada nebo zvyklost samotná, ale zákon, který na ni odkazuje.</a:t>
            </a:r>
          </a:p>
          <a:p>
            <a:r>
              <a:rPr lang="cs-CZ" sz="1200" b="0" i="0" kern="1200" dirty="0" smtClean="0">
                <a:solidFill>
                  <a:schemeClr val="tx1"/>
                </a:solidFill>
                <a:effectLst/>
                <a:latin typeface="+mn-lt"/>
                <a:ea typeface="+mn-ea"/>
                <a:cs typeface="+mn-cs"/>
              </a:rPr>
              <a:t>Soudní rozhodnutí také není pramenem práva. Na druhou stranu soud nemůže odepřít rozhodnutí pro neúplnost nebo nejasnost práva, často si musí pomoci výkladem, kterým se poté rozhodování ostatních soudů v podstatě řídí, proto je pak jeho rozhodnutí de facto právotvorné. Je-li rozhodnutí publikováno ve Sbírce soudních rozhodnutí a stanovisek, což je u zásadních rozhodnutí vyšších soudů pravidlem, působí ve skutečnosti jako pramen práva, přestože za něj oficiálně považován není.</a:t>
            </a:r>
          </a:p>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4</a:t>
            </a:fld>
            <a:endParaRPr lang="cs-CZ" dirty="0"/>
          </a:p>
        </p:txBody>
      </p:sp>
    </p:spTree>
    <p:extLst>
      <p:ext uri="{BB962C8B-B14F-4D97-AF65-F5344CB8AC3E}">
        <p14:creationId xmlns:p14="http://schemas.microsoft.com/office/powerpoint/2010/main" val="161733553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pPr marL="0" indent="0">
              <a:buNone/>
            </a:pPr>
            <a:r>
              <a:rPr lang="cs-CZ" b="1" dirty="0" smtClean="0"/>
              <a:t>Čl. 100</a:t>
            </a:r>
          </a:p>
          <a:p>
            <a:pPr marL="0" indent="0">
              <a:buNone/>
            </a:pPr>
            <a:r>
              <a:rPr lang="cs-CZ" b="1" dirty="0" smtClean="0"/>
              <a:t>(1)</a:t>
            </a:r>
            <a:r>
              <a:rPr lang="cs-CZ" dirty="0" smtClean="0"/>
              <a:t> Územní samosprávné celky jsou územními společenstvími občanů, která mají právo na samosprávu. Zákon stanoví, kdy jsou správními obvody.</a:t>
            </a:r>
          </a:p>
          <a:p>
            <a:pPr marL="0" marR="0" indent="0" algn="l" defTabSz="914400" rtl="0" eaLnBrk="1" fontAlgn="auto" latinLnBrk="0" hangingPunct="1">
              <a:lnSpc>
                <a:spcPct val="100000"/>
              </a:lnSpc>
              <a:spcBef>
                <a:spcPts val="0"/>
              </a:spcBef>
              <a:spcAft>
                <a:spcPts val="0"/>
              </a:spcAft>
              <a:buClrTx/>
              <a:buSzTx/>
              <a:buFontTx/>
              <a:buNone/>
              <a:tabLst/>
              <a:defRPr/>
            </a:pPr>
            <a:r>
              <a:rPr lang="cs-CZ" b="1" dirty="0" smtClean="0"/>
              <a:t>(3)</a:t>
            </a:r>
            <a:r>
              <a:rPr lang="cs-CZ" dirty="0" smtClean="0"/>
              <a:t> Vytvořit nebo zrušit vyšší územní samosprávný celek lze jen ústavním zákonem.</a:t>
            </a:r>
          </a:p>
          <a:p>
            <a:pPr marL="0" indent="0">
              <a:buNone/>
            </a:pPr>
            <a:endParaRPr lang="cs-CZ" dirty="0" smtClean="0"/>
          </a:p>
          <a:p>
            <a:pPr marL="0" indent="0">
              <a:buNone/>
            </a:pPr>
            <a:r>
              <a:rPr lang="cs-CZ" b="1" dirty="0" smtClean="0"/>
              <a:t>Čl. 105</a:t>
            </a:r>
          </a:p>
          <a:p>
            <a:pPr marL="0" indent="0">
              <a:buNone/>
            </a:pPr>
            <a:r>
              <a:rPr lang="cs-CZ" dirty="0" smtClean="0"/>
              <a:t>Výkon státní správy lze svěřit orgánům samosprávy jen tehdy, stanoví-li to zákon.</a:t>
            </a:r>
          </a:p>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16</a:t>
            </a:fld>
            <a:endParaRPr lang="cs-CZ" dirty="0"/>
          </a:p>
        </p:txBody>
      </p:sp>
    </p:spTree>
    <p:extLst>
      <p:ext uri="{BB962C8B-B14F-4D97-AF65-F5344CB8AC3E}">
        <p14:creationId xmlns:p14="http://schemas.microsoft.com/office/powerpoint/2010/main" val="91559060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17</a:t>
            </a:fld>
            <a:endParaRPr lang="cs-CZ" dirty="0"/>
          </a:p>
        </p:txBody>
      </p:sp>
    </p:spTree>
    <p:extLst>
      <p:ext uri="{BB962C8B-B14F-4D97-AF65-F5344CB8AC3E}">
        <p14:creationId xmlns:p14="http://schemas.microsoft.com/office/powerpoint/2010/main" val="2192173239"/>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r>
              <a:rPr lang="cs-CZ" sz="1200" b="1" i="0" kern="1200" dirty="0" smtClean="0">
                <a:solidFill>
                  <a:schemeClr val="tx1"/>
                </a:solidFill>
                <a:effectLst/>
                <a:latin typeface="+mn-lt"/>
                <a:ea typeface="+mn-ea"/>
                <a:cs typeface="+mn-cs"/>
              </a:rPr>
              <a:t>HLAVA PRVNÍ</a:t>
            </a:r>
          </a:p>
          <a:p>
            <a:r>
              <a:rPr lang="cs-CZ" sz="1200" b="1" i="0" kern="1200" dirty="0" smtClean="0">
                <a:solidFill>
                  <a:schemeClr val="tx1"/>
                </a:solidFill>
                <a:effectLst/>
                <a:latin typeface="+mn-lt"/>
                <a:ea typeface="+mn-ea"/>
                <a:cs typeface="+mn-cs"/>
              </a:rPr>
              <a:t>OBECNÁ USTANOVENÍ</a:t>
            </a:r>
          </a:p>
          <a:p>
            <a:r>
              <a:rPr lang="cs-CZ" sz="1200" b="1" i="0" kern="1200" dirty="0" smtClean="0">
                <a:solidFill>
                  <a:schemeClr val="tx1"/>
                </a:solidFill>
                <a:effectLst/>
                <a:latin typeface="+mn-lt"/>
                <a:ea typeface="+mn-ea"/>
                <a:cs typeface="+mn-cs"/>
              </a:rPr>
              <a:t>Čl. 1</a:t>
            </a:r>
          </a:p>
          <a:p>
            <a:r>
              <a:rPr lang="cs-CZ" sz="1200" b="0" i="0" kern="1200" dirty="0" smtClean="0">
                <a:solidFill>
                  <a:schemeClr val="tx1"/>
                </a:solidFill>
                <a:effectLst/>
                <a:latin typeface="+mn-lt"/>
                <a:ea typeface="+mn-ea"/>
                <a:cs typeface="+mn-cs"/>
              </a:rPr>
              <a:t>Lidé jsou svobodní a rovní v důstojnosti i v právech. Základní práva a svobody jsou nezadatelné, nezcizitelné, nepromlčitelné a nezrušitelné.</a:t>
            </a:r>
          </a:p>
          <a:p>
            <a:r>
              <a:rPr lang="cs-CZ" sz="1200" b="1" i="0" kern="1200" dirty="0" smtClean="0">
                <a:solidFill>
                  <a:schemeClr val="tx1"/>
                </a:solidFill>
                <a:effectLst/>
                <a:latin typeface="+mn-lt"/>
                <a:ea typeface="+mn-ea"/>
                <a:cs typeface="+mn-cs"/>
              </a:rPr>
              <a:t>Čl. 2</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Stát je založen na demokratických hodnotách a nesmí se vázat ani na výlučnou ideologii, ani na náboženské vyznání.</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Státní moc lze uplatňovat jen v případech a v mezích stanovených zákonem, a to způsobem, který zákon stanoví.</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Každý může činit, co není zákonem zakázáno, a nikdo nesmí být nucen činit, co zákon neukládá.</a:t>
            </a:r>
          </a:p>
          <a:p>
            <a:r>
              <a:rPr lang="cs-CZ" sz="1200" b="1" i="0" kern="1200" dirty="0" smtClean="0">
                <a:solidFill>
                  <a:schemeClr val="tx1"/>
                </a:solidFill>
                <a:effectLst/>
                <a:latin typeface="+mn-lt"/>
                <a:ea typeface="+mn-ea"/>
                <a:cs typeface="+mn-cs"/>
              </a:rPr>
              <a:t>Čl. 3</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Základní práva a svobody se zaručují všem bez rozdílu pohlaví, rasy, barvy pleti, jazyka, víry a náboženství, politického či jiného smýšlení, národního nebo sociálního původu, příslušnosti k národnostní nebo etnické menšině, majetku, rodu nebo jiného postavení.</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Každý má právo svobodně rozhodovat o své národnosti. Zakazuje se jakékoli ovlivňování tohoto rozhodování a všechny způsoby nátlaku směřující k odnárodňování.</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Nikomu nesmí být způsobena újma na právech pro uplatňování jeho základních práv a svobod.</a:t>
            </a:r>
          </a:p>
          <a:p>
            <a:r>
              <a:rPr lang="cs-CZ" sz="1200" b="1" i="0" kern="1200" dirty="0" smtClean="0">
                <a:solidFill>
                  <a:schemeClr val="tx1"/>
                </a:solidFill>
                <a:effectLst/>
                <a:latin typeface="+mn-lt"/>
                <a:ea typeface="+mn-ea"/>
                <a:cs typeface="+mn-cs"/>
              </a:rPr>
              <a:t>Čl. 4</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Povinnosti mohou být ukládány toliko na základě zákona a v jeho mezích a jen při zachování základních práv a svobod.</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Meze základních práv a svobod mohou být za podmínek stanovených Listinou základních práv a svobod (dále jen "Listina") upraveny pouze zákonem.</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Zákonná omezení základních práv a svobod musí platit stejně pro všechny případy, které splňují stanovené podmínky.</a:t>
            </a:r>
          </a:p>
          <a:p>
            <a:r>
              <a:rPr lang="cs-CZ" sz="1200" b="1" i="0" kern="1200" dirty="0" smtClean="0">
                <a:solidFill>
                  <a:schemeClr val="tx1"/>
                </a:solidFill>
                <a:effectLst/>
                <a:latin typeface="+mn-lt"/>
                <a:ea typeface="+mn-ea"/>
                <a:cs typeface="+mn-cs"/>
              </a:rPr>
              <a:t>(4)</a:t>
            </a:r>
            <a:r>
              <a:rPr lang="cs-CZ" sz="1200" b="0" i="0" kern="1200" dirty="0" smtClean="0">
                <a:solidFill>
                  <a:schemeClr val="tx1"/>
                </a:solidFill>
                <a:effectLst/>
                <a:latin typeface="+mn-lt"/>
                <a:ea typeface="+mn-ea"/>
                <a:cs typeface="+mn-cs"/>
              </a:rPr>
              <a:t> Při používání ustanovení o mezích základních práv a svobod musí být šetřeno jejich podstaty a smyslu. Taková omezení nesmějí být zneužívána k jiným účelům, než pro které byla stanovena.</a:t>
            </a:r>
          </a:p>
          <a:p>
            <a:r>
              <a:rPr lang="cs-CZ" sz="1200" b="1" i="0" kern="1200" dirty="0" smtClean="0">
                <a:solidFill>
                  <a:schemeClr val="tx1"/>
                </a:solidFill>
                <a:effectLst/>
                <a:latin typeface="+mn-lt"/>
                <a:ea typeface="+mn-ea"/>
                <a:cs typeface="+mn-cs"/>
              </a:rPr>
              <a:t>HLAVA DRUHÁ</a:t>
            </a:r>
          </a:p>
          <a:p>
            <a:r>
              <a:rPr lang="cs-CZ" sz="1200" b="1" i="0" kern="1200" dirty="0" smtClean="0">
                <a:solidFill>
                  <a:schemeClr val="tx1"/>
                </a:solidFill>
                <a:effectLst/>
                <a:latin typeface="+mn-lt"/>
                <a:ea typeface="+mn-ea"/>
                <a:cs typeface="+mn-cs"/>
              </a:rPr>
              <a:t>LIDSKÁ PRÁVA A ZÁKLADNÍ SVOBODY</a:t>
            </a:r>
          </a:p>
          <a:p>
            <a:r>
              <a:rPr lang="cs-CZ" sz="1200" b="1" i="0" kern="1200" dirty="0" smtClean="0">
                <a:solidFill>
                  <a:schemeClr val="tx1"/>
                </a:solidFill>
                <a:effectLst/>
                <a:latin typeface="+mn-lt"/>
                <a:ea typeface="+mn-ea"/>
                <a:cs typeface="+mn-cs"/>
              </a:rPr>
              <a:t>Oddíl první</a:t>
            </a:r>
          </a:p>
          <a:p>
            <a:r>
              <a:rPr lang="cs-CZ" sz="1200" b="1" i="0" kern="1200" dirty="0" smtClean="0">
                <a:solidFill>
                  <a:schemeClr val="tx1"/>
                </a:solidFill>
                <a:effectLst/>
                <a:latin typeface="+mn-lt"/>
                <a:ea typeface="+mn-ea"/>
                <a:cs typeface="+mn-cs"/>
              </a:rPr>
              <a:t>Základní lidská práva a svobody</a:t>
            </a:r>
          </a:p>
          <a:p>
            <a:r>
              <a:rPr lang="cs-CZ" sz="1200" b="1" i="0" kern="1200" dirty="0" smtClean="0">
                <a:solidFill>
                  <a:schemeClr val="tx1"/>
                </a:solidFill>
                <a:effectLst/>
                <a:latin typeface="+mn-lt"/>
                <a:ea typeface="+mn-ea"/>
                <a:cs typeface="+mn-cs"/>
              </a:rPr>
              <a:t>Čl. 5</a:t>
            </a:r>
          </a:p>
          <a:p>
            <a:r>
              <a:rPr lang="cs-CZ" sz="1200" b="0" i="0" kern="1200" dirty="0" smtClean="0">
                <a:solidFill>
                  <a:schemeClr val="tx1"/>
                </a:solidFill>
                <a:effectLst/>
                <a:latin typeface="+mn-lt"/>
                <a:ea typeface="+mn-ea"/>
                <a:cs typeface="+mn-cs"/>
              </a:rPr>
              <a:t>Každý je způsobilý mít práva.</a:t>
            </a:r>
          </a:p>
          <a:p>
            <a:r>
              <a:rPr lang="cs-CZ" sz="1200" b="1" i="0" kern="1200" dirty="0" smtClean="0">
                <a:solidFill>
                  <a:schemeClr val="tx1"/>
                </a:solidFill>
                <a:effectLst/>
                <a:latin typeface="+mn-lt"/>
                <a:ea typeface="+mn-ea"/>
                <a:cs typeface="+mn-cs"/>
              </a:rPr>
              <a:t>Čl. 6</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Každý má právo na život. Lidský život je hoden ochrany již před narozením.</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Nikdo nesmí být zbaven života.</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Trest smrti se nepřipouští.</a:t>
            </a:r>
          </a:p>
          <a:p>
            <a:r>
              <a:rPr lang="cs-CZ" sz="1200" b="1" i="0" kern="1200" dirty="0" smtClean="0">
                <a:solidFill>
                  <a:schemeClr val="tx1"/>
                </a:solidFill>
                <a:effectLst/>
                <a:latin typeface="+mn-lt"/>
                <a:ea typeface="+mn-ea"/>
                <a:cs typeface="+mn-cs"/>
              </a:rPr>
              <a:t>(4)</a:t>
            </a:r>
            <a:r>
              <a:rPr lang="cs-CZ" sz="1200" b="0" i="0" kern="1200" dirty="0" smtClean="0">
                <a:solidFill>
                  <a:schemeClr val="tx1"/>
                </a:solidFill>
                <a:effectLst/>
                <a:latin typeface="+mn-lt"/>
                <a:ea typeface="+mn-ea"/>
                <a:cs typeface="+mn-cs"/>
              </a:rPr>
              <a:t> Porušením práv podle tohoto článku není, jestliže byl někdo zbaven života v souvislosti s jednáním, které podle zákona není trestné.</a:t>
            </a:r>
          </a:p>
          <a:p>
            <a:r>
              <a:rPr lang="cs-CZ" sz="1200" b="1" i="0" kern="1200" dirty="0" smtClean="0">
                <a:solidFill>
                  <a:schemeClr val="tx1"/>
                </a:solidFill>
                <a:effectLst/>
                <a:latin typeface="+mn-lt"/>
                <a:ea typeface="+mn-ea"/>
                <a:cs typeface="+mn-cs"/>
              </a:rPr>
              <a:t>Čl. 7</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Nedotknutelnost osoby a jejího soukromí je zaručena. Omezena může být jen v případech stanovených zákonem.</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Nikdo nesmí být mučen ani podroben krutému, nelidskému nebo ponižujícímu zacházení nebo trestu.</a:t>
            </a:r>
          </a:p>
          <a:p>
            <a:r>
              <a:rPr lang="cs-CZ" sz="1200" b="1" i="0" kern="1200" dirty="0" smtClean="0">
                <a:solidFill>
                  <a:schemeClr val="tx1"/>
                </a:solidFill>
                <a:effectLst/>
                <a:latin typeface="+mn-lt"/>
                <a:ea typeface="+mn-ea"/>
                <a:cs typeface="+mn-cs"/>
              </a:rPr>
              <a:t>Čl. 8</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Osobní svoboda je zaručena.</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Nikdo nesmí být stíhán nebo zbaven svobody jinak než z důvodů a způsobem, který stanoví zákon. Nikdo nesmí být zbaven svobody pouze pro neschopnost dostát smluvnímu závazku.</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Obviněného nebo podezřelého z trestného činu je možno zadržet jen v případech stanovených v zákoně. Zadržená osoba musí být ihned seznámena s důvody zadržení, vyslechnuta a nejpozději do 48 hodin propuštěna na svobodu nebo odevzdána soudu. Soudce musí zadrženou osobu do 24 hodin od převzetí vyslechnout a rozhodnout o vazbě, nebo ji propustit na svobodu.</a:t>
            </a:r>
          </a:p>
          <a:p>
            <a:r>
              <a:rPr lang="cs-CZ" sz="1200" b="1" i="0" kern="1200" dirty="0" smtClean="0">
                <a:solidFill>
                  <a:schemeClr val="tx1"/>
                </a:solidFill>
                <a:effectLst/>
                <a:latin typeface="+mn-lt"/>
                <a:ea typeface="+mn-ea"/>
                <a:cs typeface="+mn-cs"/>
              </a:rPr>
              <a:t>(4)</a:t>
            </a:r>
            <a:r>
              <a:rPr lang="cs-CZ" sz="1200" b="0" i="0" kern="1200" dirty="0" smtClean="0">
                <a:solidFill>
                  <a:schemeClr val="tx1"/>
                </a:solidFill>
                <a:effectLst/>
                <a:latin typeface="+mn-lt"/>
                <a:ea typeface="+mn-ea"/>
                <a:cs typeface="+mn-cs"/>
              </a:rPr>
              <a:t> Zatknout obviněného je možno jen na písemný odůvodněný příkaz soudce. Zatčená osoba musí být do 24 hodin odevzdána soudu. Soudce musí zatčenou osobu do 24 hodin od převzetí vyslechnout a rozhodnout o vazbě nebo ji propustit na svobodu.</a:t>
            </a:r>
          </a:p>
          <a:p>
            <a:r>
              <a:rPr lang="cs-CZ" sz="1200" b="1" i="0" kern="1200" dirty="0" smtClean="0">
                <a:solidFill>
                  <a:schemeClr val="tx1"/>
                </a:solidFill>
                <a:effectLst/>
                <a:latin typeface="+mn-lt"/>
                <a:ea typeface="+mn-ea"/>
                <a:cs typeface="+mn-cs"/>
              </a:rPr>
              <a:t>(5)</a:t>
            </a:r>
            <a:r>
              <a:rPr lang="cs-CZ" sz="1200" b="0" i="0" kern="1200" dirty="0" smtClean="0">
                <a:solidFill>
                  <a:schemeClr val="tx1"/>
                </a:solidFill>
                <a:effectLst/>
                <a:latin typeface="+mn-lt"/>
                <a:ea typeface="+mn-ea"/>
                <a:cs typeface="+mn-cs"/>
              </a:rPr>
              <a:t> Nikdo nesmí být vzat do vazby, leč z důvodů a na dobu stanovenou zákonem a na základě rozhodnutí soudu.</a:t>
            </a:r>
          </a:p>
          <a:p>
            <a:r>
              <a:rPr lang="cs-CZ" sz="1200" b="1" i="0" kern="1200" dirty="0" smtClean="0">
                <a:solidFill>
                  <a:schemeClr val="tx1"/>
                </a:solidFill>
                <a:effectLst/>
                <a:latin typeface="+mn-lt"/>
                <a:ea typeface="+mn-ea"/>
                <a:cs typeface="+mn-cs"/>
              </a:rPr>
              <a:t>(6)</a:t>
            </a:r>
            <a:r>
              <a:rPr lang="cs-CZ" sz="1200" b="0" i="0" kern="1200" dirty="0" smtClean="0">
                <a:solidFill>
                  <a:schemeClr val="tx1"/>
                </a:solidFill>
                <a:effectLst/>
                <a:latin typeface="+mn-lt"/>
                <a:ea typeface="+mn-ea"/>
                <a:cs typeface="+mn-cs"/>
              </a:rPr>
              <a:t> Zákon stanoví, ve kterých případech může být osoba převzata nebo držena v ústavní zdravotnické péči bez svého souhlasu. Takové opatření musí být do 24 hodin oznámeno soudu, který o tomto umístění rozhodne do 7 dnů.</a:t>
            </a:r>
          </a:p>
          <a:p>
            <a:r>
              <a:rPr lang="cs-CZ" sz="1200" b="1" i="0" kern="1200" dirty="0" smtClean="0">
                <a:solidFill>
                  <a:schemeClr val="tx1"/>
                </a:solidFill>
                <a:effectLst/>
                <a:latin typeface="+mn-lt"/>
                <a:ea typeface="+mn-ea"/>
                <a:cs typeface="+mn-cs"/>
              </a:rPr>
              <a:t>Čl. 9</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Nikdo nesmí být podroben nuceným pracím nebo službám.</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Ustanovení odstavce 1 se nevztahuje na:</a:t>
            </a:r>
          </a:p>
          <a:p>
            <a:r>
              <a:rPr lang="cs-CZ" sz="1200" b="1" i="0" kern="1200" dirty="0" smtClean="0">
                <a:solidFill>
                  <a:schemeClr val="tx1"/>
                </a:solidFill>
                <a:effectLst/>
                <a:latin typeface="+mn-lt"/>
                <a:ea typeface="+mn-ea"/>
                <a:cs typeface="+mn-cs"/>
              </a:rPr>
              <a:t>a)</a:t>
            </a:r>
            <a:r>
              <a:rPr lang="cs-CZ" sz="1200" b="0" i="0" kern="1200" dirty="0" smtClean="0">
                <a:solidFill>
                  <a:schemeClr val="tx1"/>
                </a:solidFill>
                <a:effectLst/>
                <a:latin typeface="+mn-lt"/>
                <a:ea typeface="+mn-ea"/>
                <a:cs typeface="+mn-cs"/>
              </a:rPr>
              <a:t> práce ukládané podle zákona osobám ve výkonu trestu odnětí svobody nebo osobám vykonávajícím jiný trest nahrazující trest odnětí svobody,</a:t>
            </a:r>
          </a:p>
          <a:p>
            <a:r>
              <a:rPr lang="cs-CZ" sz="1200" b="1" i="0" kern="1200" dirty="0" smtClean="0">
                <a:solidFill>
                  <a:schemeClr val="tx1"/>
                </a:solidFill>
                <a:effectLst/>
                <a:latin typeface="+mn-lt"/>
                <a:ea typeface="+mn-ea"/>
                <a:cs typeface="+mn-cs"/>
              </a:rPr>
              <a:t>b)</a:t>
            </a:r>
            <a:r>
              <a:rPr lang="cs-CZ" sz="1200" b="0" i="0" kern="1200" dirty="0" smtClean="0">
                <a:solidFill>
                  <a:schemeClr val="tx1"/>
                </a:solidFill>
                <a:effectLst/>
                <a:latin typeface="+mn-lt"/>
                <a:ea typeface="+mn-ea"/>
                <a:cs typeface="+mn-cs"/>
              </a:rPr>
              <a:t> vojenskou službu nebo jinou službu stanovenou zákonem namísto povinné vojenské služby,</a:t>
            </a:r>
          </a:p>
          <a:p>
            <a:r>
              <a:rPr lang="cs-CZ" sz="1200" b="1" i="0" kern="1200" dirty="0" smtClean="0">
                <a:solidFill>
                  <a:schemeClr val="tx1"/>
                </a:solidFill>
                <a:effectLst/>
                <a:latin typeface="+mn-lt"/>
                <a:ea typeface="+mn-ea"/>
                <a:cs typeface="+mn-cs"/>
              </a:rPr>
              <a:t>c)</a:t>
            </a:r>
            <a:r>
              <a:rPr lang="cs-CZ" sz="1200" b="0" i="0" kern="1200" dirty="0" smtClean="0">
                <a:solidFill>
                  <a:schemeClr val="tx1"/>
                </a:solidFill>
                <a:effectLst/>
                <a:latin typeface="+mn-lt"/>
                <a:ea typeface="+mn-ea"/>
                <a:cs typeface="+mn-cs"/>
              </a:rPr>
              <a:t> službu vyžadovanou na základě zákona v případě živelních pohrom, nehod, nebo jiného nebezpečí, které ohrožuje životy, zdraví nebo značné majetkové hodnoty,</a:t>
            </a:r>
          </a:p>
          <a:p>
            <a:r>
              <a:rPr lang="cs-CZ" sz="1200" b="1" i="0" kern="1200" dirty="0" smtClean="0">
                <a:solidFill>
                  <a:schemeClr val="tx1"/>
                </a:solidFill>
                <a:effectLst/>
                <a:latin typeface="+mn-lt"/>
                <a:ea typeface="+mn-ea"/>
                <a:cs typeface="+mn-cs"/>
              </a:rPr>
              <a:t>d)</a:t>
            </a:r>
            <a:r>
              <a:rPr lang="cs-CZ" sz="1200" b="0" i="0" kern="1200" dirty="0" smtClean="0">
                <a:solidFill>
                  <a:schemeClr val="tx1"/>
                </a:solidFill>
                <a:effectLst/>
                <a:latin typeface="+mn-lt"/>
                <a:ea typeface="+mn-ea"/>
                <a:cs typeface="+mn-cs"/>
              </a:rPr>
              <a:t> jednání uložené zákonem pro ochranu života, zdraví nebo práv druhých.</a:t>
            </a:r>
          </a:p>
          <a:p>
            <a:r>
              <a:rPr lang="cs-CZ" sz="1200" b="1" i="0" kern="1200" dirty="0" smtClean="0">
                <a:solidFill>
                  <a:schemeClr val="tx1"/>
                </a:solidFill>
                <a:effectLst/>
                <a:latin typeface="+mn-lt"/>
                <a:ea typeface="+mn-ea"/>
                <a:cs typeface="+mn-cs"/>
              </a:rPr>
              <a:t>Čl. 10</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Každý má právo, aby byla zachována jeho lidská důstojnost, osobní čest, dobrá pověst a chráněno jeho jméno.</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Každý má právo na ochranu před neoprávněným zasahováním do soukromého a rodinného života.</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Každý má právo na ochranu před neoprávněným shromažďováním, zveřejňováním nebo jiným zneužíváním údajů o své osobě.</a:t>
            </a:r>
          </a:p>
          <a:p>
            <a:r>
              <a:rPr lang="cs-CZ" sz="1200" b="1" i="0" kern="1200" dirty="0" smtClean="0">
                <a:solidFill>
                  <a:schemeClr val="tx1"/>
                </a:solidFill>
                <a:effectLst/>
                <a:latin typeface="+mn-lt"/>
                <a:ea typeface="+mn-ea"/>
                <a:cs typeface="+mn-cs"/>
              </a:rPr>
              <a:t>Čl. 11</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Každý má právo vlastnit majetek. Vlastnické právo všech vlastníků má stejný zákonný obsah a ochranu. Dědění se zaručuje.</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Zákon stanoví, který majetek nezbytný k zabezpečování potřeb celé společnosti, rozvoje národního hospodářství a veřejného zájmu smí být jen ve vlastnictví státu, obce nebo určených právnických osob; zákon může také stanovit, že určité věci mohou být pouze ve vlastnictví občanů nebo právnických osob se sídlem v České a Slovenské Federativní Republice.</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Vlastnictví zavazuje. Nesmí být zneužito na újmu práv druhých anebo v rozporu se zákonem chráněnými obecnými zájmy. Jeho výkon nesmí poškozovat lidské zdraví, přírodu a životní prostředí nad míru stanovenou zákonem.</a:t>
            </a:r>
          </a:p>
          <a:p>
            <a:r>
              <a:rPr lang="cs-CZ" sz="1200" b="1" i="0" kern="1200" dirty="0" smtClean="0">
                <a:solidFill>
                  <a:schemeClr val="tx1"/>
                </a:solidFill>
                <a:effectLst/>
                <a:latin typeface="+mn-lt"/>
                <a:ea typeface="+mn-ea"/>
                <a:cs typeface="+mn-cs"/>
              </a:rPr>
              <a:t>(4)</a:t>
            </a:r>
            <a:r>
              <a:rPr lang="cs-CZ" sz="1200" b="0" i="0" kern="1200" dirty="0" smtClean="0">
                <a:solidFill>
                  <a:schemeClr val="tx1"/>
                </a:solidFill>
                <a:effectLst/>
                <a:latin typeface="+mn-lt"/>
                <a:ea typeface="+mn-ea"/>
                <a:cs typeface="+mn-cs"/>
              </a:rPr>
              <a:t> Vyvlastnění nebo nucené omezení vlastnického práva je možné ve veřejném zájmu, a to na základě zákona a za náhradu.</a:t>
            </a:r>
          </a:p>
          <a:p>
            <a:r>
              <a:rPr lang="cs-CZ" sz="1200" b="1" i="0" kern="1200" dirty="0" smtClean="0">
                <a:solidFill>
                  <a:schemeClr val="tx1"/>
                </a:solidFill>
                <a:effectLst/>
                <a:latin typeface="+mn-lt"/>
                <a:ea typeface="+mn-ea"/>
                <a:cs typeface="+mn-cs"/>
              </a:rPr>
              <a:t>(5)</a:t>
            </a:r>
            <a:r>
              <a:rPr lang="cs-CZ" sz="1200" b="0" i="0" kern="1200" dirty="0" smtClean="0">
                <a:solidFill>
                  <a:schemeClr val="tx1"/>
                </a:solidFill>
                <a:effectLst/>
                <a:latin typeface="+mn-lt"/>
                <a:ea typeface="+mn-ea"/>
                <a:cs typeface="+mn-cs"/>
              </a:rPr>
              <a:t> Daně a poplatky lze ukládat jen na základě zákona.</a:t>
            </a:r>
          </a:p>
          <a:p>
            <a:r>
              <a:rPr lang="cs-CZ" sz="1200" b="1" i="0" kern="1200" dirty="0" smtClean="0">
                <a:solidFill>
                  <a:schemeClr val="tx1"/>
                </a:solidFill>
                <a:effectLst/>
                <a:latin typeface="+mn-lt"/>
                <a:ea typeface="+mn-ea"/>
                <a:cs typeface="+mn-cs"/>
              </a:rPr>
              <a:t>Čl. 12</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Obydlí je nedotknutelné. Není dovoleno do něj vstoupit bez souhlasu toho, kdo v něm bydlí.</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Domovní prohlídka je přípustná jen pro účely trestního řízení, a to na písemný odůvodněný příkaz soudce. Způsob provedení domovní prohlídky stanoví zákon.</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Jiné zásahy do nedotknutelnosti obydlí mohou být zákonem dovoleny, jen je-li to v demokratické společnosti nezbytné pro ochranu života nebo zdraví osob, pro ochranu práv a svobod druhých anebo pro odvrácení závažného ohrožení veřejné bezpečnosti a pořádku. Pokud je obydlí užíváno také pro podnikání nebo provozování jiné hospodářské činnosti, mohou být takové zásahy zákonem dovoleny, též je-li to nezbytné pro plnění úkolů veřejné správy.</a:t>
            </a:r>
          </a:p>
          <a:p>
            <a:r>
              <a:rPr lang="cs-CZ" sz="1200" b="1" i="0" kern="1200" dirty="0" smtClean="0">
                <a:solidFill>
                  <a:schemeClr val="tx1"/>
                </a:solidFill>
                <a:effectLst/>
                <a:latin typeface="+mn-lt"/>
                <a:ea typeface="+mn-ea"/>
                <a:cs typeface="+mn-cs"/>
              </a:rPr>
              <a:t>Čl. 13</a:t>
            </a:r>
          </a:p>
          <a:p>
            <a:r>
              <a:rPr lang="cs-CZ" sz="1200" b="0" i="0" kern="1200" dirty="0" smtClean="0">
                <a:solidFill>
                  <a:schemeClr val="tx1"/>
                </a:solidFill>
                <a:effectLst/>
                <a:latin typeface="+mn-lt"/>
                <a:ea typeface="+mn-ea"/>
                <a:cs typeface="+mn-cs"/>
              </a:rPr>
              <a:t>Nikdo nesmí porušit listovní tajemství ani tajemství jiných písemností a záznamů, ať již uchovávaných v soukromí, nebo zasílaných poštou anebo jiným způsobem, s výjimkou případů a způsobem, které stanoví zákon. Stejně se zaručuje tajemství zpráv podávaných telefonem, telegrafem nebo jiným podobným zařízením.</a:t>
            </a:r>
          </a:p>
          <a:p>
            <a:r>
              <a:rPr lang="cs-CZ" sz="1200" b="1" i="0" kern="1200" dirty="0" smtClean="0">
                <a:solidFill>
                  <a:schemeClr val="tx1"/>
                </a:solidFill>
                <a:effectLst/>
                <a:latin typeface="+mn-lt"/>
                <a:ea typeface="+mn-ea"/>
                <a:cs typeface="+mn-cs"/>
              </a:rPr>
              <a:t>Čl. 14</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Svoboda pohybu a pobytu je zaručena.</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Každý, kdo se oprávněně zdržuje na území České a Slovenské Federativní Republiky, má právo svobodně je opustit.</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Tyto svobody mohou být omezeny zákonem, jestliže je to nevyhnutelné pro bezpečnost státu, udržení veřejného pořádku, ochranu zdraví nebo ochranu práv a svobod druhých a na vymezených územích též z důvodu ochrany přírody.</a:t>
            </a:r>
          </a:p>
          <a:p>
            <a:r>
              <a:rPr lang="cs-CZ" sz="1200" b="1" i="0" kern="1200" dirty="0" smtClean="0">
                <a:solidFill>
                  <a:schemeClr val="tx1"/>
                </a:solidFill>
                <a:effectLst/>
                <a:latin typeface="+mn-lt"/>
                <a:ea typeface="+mn-ea"/>
                <a:cs typeface="+mn-cs"/>
              </a:rPr>
              <a:t>(4)</a:t>
            </a:r>
            <a:r>
              <a:rPr lang="cs-CZ" sz="1200" b="0" i="0" kern="1200" dirty="0" smtClean="0">
                <a:solidFill>
                  <a:schemeClr val="tx1"/>
                </a:solidFill>
                <a:effectLst/>
                <a:latin typeface="+mn-lt"/>
                <a:ea typeface="+mn-ea"/>
                <a:cs typeface="+mn-cs"/>
              </a:rPr>
              <a:t> Každý občan má právo na svobodný vstup na území České a Slovenské Federativní Republiky. Občan nemůže být nucen k opuštění své vlasti.</a:t>
            </a:r>
          </a:p>
          <a:p>
            <a:r>
              <a:rPr lang="cs-CZ" sz="1200" b="1" i="0" kern="1200" dirty="0" smtClean="0">
                <a:solidFill>
                  <a:schemeClr val="tx1"/>
                </a:solidFill>
                <a:effectLst/>
                <a:latin typeface="+mn-lt"/>
                <a:ea typeface="+mn-ea"/>
                <a:cs typeface="+mn-cs"/>
              </a:rPr>
              <a:t>(5)</a:t>
            </a:r>
            <a:r>
              <a:rPr lang="cs-CZ" sz="1200" b="0" i="0" kern="1200" dirty="0" smtClean="0">
                <a:solidFill>
                  <a:schemeClr val="tx1"/>
                </a:solidFill>
                <a:effectLst/>
                <a:latin typeface="+mn-lt"/>
                <a:ea typeface="+mn-ea"/>
                <a:cs typeface="+mn-cs"/>
              </a:rPr>
              <a:t> Cizinec může být vyhoštěn jen v případech stanovených zákonem.</a:t>
            </a:r>
          </a:p>
          <a:p>
            <a:r>
              <a:rPr lang="cs-CZ" sz="1200" b="1" i="0" kern="1200" dirty="0" smtClean="0">
                <a:solidFill>
                  <a:schemeClr val="tx1"/>
                </a:solidFill>
                <a:effectLst/>
                <a:latin typeface="+mn-lt"/>
                <a:ea typeface="+mn-ea"/>
                <a:cs typeface="+mn-cs"/>
              </a:rPr>
              <a:t>Čl. 15</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Svoboda myšlení, svědomí a náboženského vyznání je zaručena. Každý má právo změnit své náboženství nebo víru anebo být bez náboženského vyznání.</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Svoboda vědeckého bádání a umělecké tvorby je zaručena.</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Nikdo nemůže být nucen vykonávat vojenskou službu, pokud je to v rozporu s jeho svědomím nebo s jeho náboženským vyznáním. Podrobnosti stanoví zákon.</a:t>
            </a:r>
          </a:p>
          <a:p>
            <a:r>
              <a:rPr lang="cs-CZ" sz="1200" b="1" i="0" kern="1200" dirty="0" smtClean="0">
                <a:solidFill>
                  <a:schemeClr val="tx1"/>
                </a:solidFill>
                <a:effectLst/>
                <a:latin typeface="+mn-lt"/>
                <a:ea typeface="+mn-ea"/>
                <a:cs typeface="+mn-cs"/>
              </a:rPr>
              <a:t>Čl. 16</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Každý má právo svobodně projevovat své náboženství nebo víru buď sám nebo společně s jinými, soukromě nebo veřejně, bohoslužbou, vyučováním, náboženskými úkony nebo zachováváním obřadu.</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Církve a náboženské společnosti spravují své záležitosti, zejména ustavují své orgány, ustanovují své duchovní a zřizují řeholní a jiné církevní instituce nezávisle na státních orgánech.</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Zákon stanoví podmínky vyučování náboženství na státních školách.</a:t>
            </a:r>
          </a:p>
          <a:p>
            <a:r>
              <a:rPr lang="cs-CZ" sz="1200" b="1" i="0" kern="1200" dirty="0" smtClean="0">
                <a:solidFill>
                  <a:schemeClr val="tx1"/>
                </a:solidFill>
                <a:effectLst/>
                <a:latin typeface="+mn-lt"/>
                <a:ea typeface="+mn-ea"/>
                <a:cs typeface="+mn-cs"/>
              </a:rPr>
              <a:t>(4)</a:t>
            </a:r>
            <a:r>
              <a:rPr lang="cs-CZ" sz="1200" b="0" i="0" kern="1200" dirty="0" smtClean="0">
                <a:solidFill>
                  <a:schemeClr val="tx1"/>
                </a:solidFill>
                <a:effectLst/>
                <a:latin typeface="+mn-lt"/>
                <a:ea typeface="+mn-ea"/>
                <a:cs typeface="+mn-cs"/>
              </a:rPr>
              <a:t> Výkon těchto práv může být omezen zákonem, jde-li o opatření v demokratické společnosti nezbytná pro ochranu veřejné bezpečnosti a pořádku, zdraví a mravnosti nebo práv a svobod druhých.</a:t>
            </a:r>
          </a:p>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19</a:t>
            </a:fld>
            <a:endParaRPr lang="cs-CZ" dirty="0"/>
          </a:p>
        </p:txBody>
      </p:sp>
    </p:spTree>
    <p:extLst>
      <p:ext uri="{BB962C8B-B14F-4D97-AF65-F5344CB8AC3E}">
        <p14:creationId xmlns:p14="http://schemas.microsoft.com/office/powerpoint/2010/main" val="37909705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r>
              <a:rPr lang="cs-CZ" sz="1200" b="0" i="0" kern="1200" dirty="0" smtClean="0">
                <a:solidFill>
                  <a:schemeClr val="tx1"/>
                </a:solidFill>
                <a:effectLst/>
                <a:latin typeface="+mn-lt"/>
                <a:ea typeface="+mn-ea"/>
                <a:cs typeface="+mn-cs"/>
              </a:rPr>
              <a:t>Za tímto účelem státy, které jsou smluvní stranou úmluvy, povzbuzují:</a:t>
            </a:r>
          </a:p>
          <a:p>
            <a:r>
              <a:rPr lang="cs-CZ" sz="1200" b="0" i="0" kern="1200" dirty="0" smtClean="0">
                <a:solidFill>
                  <a:schemeClr val="tx1"/>
                </a:solidFill>
                <a:effectLst/>
                <a:latin typeface="+mn-lt"/>
                <a:ea typeface="+mn-ea"/>
                <a:cs typeface="+mn-cs"/>
              </a:rPr>
              <a:t>a) hromadné sdělovací prostředky k šíření informace a materiálů, které jsou pro dítě sociálně a kulturně prospěšné a které odpovídají duchu článku 29 této úmluvy,</a:t>
            </a:r>
          </a:p>
          <a:p>
            <a:r>
              <a:rPr lang="cs-CZ" sz="1200" b="0" i="0" kern="1200" dirty="0" smtClean="0">
                <a:solidFill>
                  <a:schemeClr val="tx1"/>
                </a:solidFill>
                <a:effectLst/>
                <a:latin typeface="+mn-lt"/>
                <a:ea typeface="+mn-ea"/>
                <a:cs typeface="+mn-cs"/>
              </a:rPr>
              <a:t>b) mezinárodní spolupráci při tvorbě, výměně a rozšiřování takových informací a materiálů z různých kulturních, národních a mezinárodních zdrojů,</a:t>
            </a:r>
          </a:p>
          <a:p>
            <a:r>
              <a:rPr lang="cs-CZ" sz="1200" b="0" i="0" kern="1200" dirty="0" smtClean="0">
                <a:solidFill>
                  <a:schemeClr val="tx1"/>
                </a:solidFill>
                <a:effectLst/>
                <a:latin typeface="+mn-lt"/>
                <a:ea typeface="+mn-ea"/>
                <a:cs typeface="+mn-cs"/>
              </a:rPr>
              <a:t>c) tvorbu a rozšiřování knih pro děti,</a:t>
            </a:r>
          </a:p>
          <a:p>
            <a:r>
              <a:rPr lang="cs-CZ" sz="1200" b="0" i="0" kern="1200" dirty="0" smtClean="0">
                <a:solidFill>
                  <a:schemeClr val="tx1"/>
                </a:solidFill>
                <a:effectLst/>
                <a:latin typeface="+mn-lt"/>
                <a:ea typeface="+mn-ea"/>
                <a:cs typeface="+mn-cs"/>
              </a:rPr>
              <a:t>d) hromadné sdělovací prostředky k tomu, aby braly zvláštní ohled na jazykové potřeby dětí náležejících k menšinové skupině či domorodému obyvatelstvu,</a:t>
            </a:r>
          </a:p>
          <a:p>
            <a:r>
              <a:rPr lang="cs-CZ" sz="1200" b="0" i="0" kern="1200" dirty="0" smtClean="0">
                <a:solidFill>
                  <a:schemeClr val="tx1"/>
                </a:solidFill>
                <a:effectLst/>
                <a:latin typeface="+mn-lt"/>
                <a:ea typeface="+mn-ea"/>
                <a:cs typeface="+mn-cs"/>
              </a:rPr>
              <a:t>e) tvorbu odpovídajících zásad ochrany dítěte před informacemi a materiály škodlivými pro jeho blaho, majíce na mysli ustanovení článků 13 a 18 úmluvy.</a:t>
            </a:r>
          </a:p>
          <a:p>
            <a:endParaRPr lang="cs-CZ" b="1"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21</a:t>
            </a:fld>
            <a:endParaRPr lang="cs-CZ" dirty="0"/>
          </a:p>
        </p:txBody>
      </p:sp>
    </p:spTree>
    <p:extLst>
      <p:ext uri="{BB962C8B-B14F-4D97-AF65-F5344CB8AC3E}">
        <p14:creationId xmlns:p14="http://schemas.microsoft.com/office/powerpoint/2010/main" val="333706187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r>
              <a:rPr lang="cs-CZ" sz="1200" b="0" i="0" kern="1200" dirty="0" smtClean="0">
                <a:solidFill>
                  <a:schemeClr val="tx1"/>
                </a:solidFill>
                <a:effectLst/>
                <a:latin typeface="+mn-lt"/>
                <a:ea typeface="+mn-ea"/>
                <a:cs typeface="+mn-cs"/>
              </a:rPr>
              <a:t>1. Státy, které jsou smluvní stranou úmluvy, uznávají právo dítěte na dosažení nejvýše dosažitelné úrovně zdravotního stavu a na využívání léčebných a rehabilitačních zařízení. Státy, které jsou smluvní stranou úmluvy, usilují o zabezpečení toho, aby žádné dítě nebylo zbaveno svého práva na přístup k takovým zdravotnickým službám.</a:t>
            </a:r>
          </a:p>
          <a:p>
            <a:r>
              <a:rPr lang="cs-CZ" sz="1200" b="0" i="0" kern="1200" dirty="0" smtClean="0">
                <a:solidFill>
                  <a:schemeClr val="tx1"/>
                </a:solidFill>
                <a:effectLst/>
                <a:latin typeface="+mn-lt"/>
                <a:ea typeface="+mn-ea"/>
                <a:cs typeface="+mn-cs"/>
              </a:rPr>
              <a:t>2. Státy, které jsou smluvní stranou úmluvy, sledují plné uskutečňování tohoto práva a zejména činí potřebná opatření:</a:t>
            </a:r>
          </a:p>
          <a:p>
            <a:r>
              <a:rPr lang="cs-CZ" sz="1200" b="0" i="0" kern="1200" dirty="0" smtClean="0">
                <a:solidFill>
                  <a:schemeClr val="tx1"/>
                </a:solidFill>
                <a:effectLst/>
                <a:latin typeface="+mn-lt"/>
                <a:ea typeface="+mn-ea"/>
                <a:cs typeface="+mn-cs"/>
              </a:rPr>
              <a:t>a) ke snižování kojenecké a dětské úmrtnosti;</a:t>
            </a:r>
          </a:p>
          <a:p>
            <a:r>
              <a:rPr lang="cs-CZ" sz="1200" b="0" i="0" kern="1200" dirty="0" smtClean="0">
                <a:solidFill>
                  <a:schemeClr val="tx1"/>
                </a:solidFill>
                <a:effectLst/>
                <a:latin typeface="+mn-lt"/>
                <a:ea typeface="+mn-ea"/>
                <a:cs typeface="+mn-cs"/>
              </a:rPr>
              <a:t>b) k zajištění nezbytné lékařské pomoci a zdravotní péče pro všechny děti s důrazem na rozvoj základní lékařské péče;</a:t>
            </a:r>
          </a:p>
          <a:p>
            <a:r>
              <a:rPr lang="cs-CZ" sz="1200" b="0" i="0" kern="1200" dirty="0" smtClean="0">
                <a:solidFill>
                  <a:schemeClr val="tx1"/>
                </a:solidFill>
                <a:effectLst/>
                <a:latin typeface="+mn-lt"/>
                <a:ea typeface="+mn-ea"/>
                <a:cs typeface="+mn-cs"/>
              </a:rPr>
              <a:t>c) k potírání nemocí a podvýživy též v rámci základní lékařské péče, mimo jiného také využíváním snadno dostupné technologie a poskytováním dostatečně výživné stravy a čisté pitné vody, přičemž se bere ohled na nebezpečí a rizika znečištění životního prostředí;</a:t>
            </a:r>
          </a:p>
          <a:p>
            <a:r>
              <a:rPr lang="cs-CZ" sz="1200" b="0" i="0" kern="1200" dirty="0" smtClean="0">
                <a:solidFill>
                  <a:schemeClr val="tx1"/>
                </a:solidFill>
                <a:effectLst/>
                <a:latin typeface="+mn-lt"/>
                <a:ea typeface="+mn-ea"/>
                <a:cs typeface="+mn-cs"/>
              </a:rPr>
              <a:t>d) k poskytnutí odpovídající péče matkám před i po porodu;</a:t>
            </a:r>
          </a:p>
          <a:p>
            <a:r>
              <a:rPr lang="cs-CZ" sz="1200" b="0" i="0" kern="1200" dirty="0" smtClean="0">
                <a:solidFill>
                  <a:schemeClr val="tx1"/>
                </a:solidFill>
                <a:effectLst/>
                <a:latin typeface="+mn-lt"/>
                <a:ea typeface="+mn-ea"/>
                <a:cs typeface="+mn-cs"/>
              </a:rPr>
              <a:t>e) k zabezpečení toho, aby všechny složky společnosti, zejména rodiče a děti, byly informovány o zdraví a výživě dětí, přednostech kojení, hygieně, sanitárních podmínkách prostředí dětí i o předcházení nešťastným případům; a aby měly přístup ke vzdělání a byly podporovány při využívání těchto základních znalostí;</a:t>
            </a:r>
          </a:p>
          <a:p>
            <a:r>
              <a:rPr lang="cs-CZ" sz="1200" b="0" i="0" kern="1200" dirty="0" smtClean="0">
                <a:solidFill>
                  <a:schemeClr val="tx1"/>
                </a:solidFill>
                <a:effectLst/>
                <a:latin typeface="+mn-lt"/>
                <a:ea typeface="+mn-ea"/>
                <a:cs typeface="+mn-cs"/>
              </a:rPr>
              <a:t>f) k rozvoji osvěty a služeb v oblasti preventivní zdravotní péče, poradenské služby pro rodiče a výchovy k plánovanému rodičovství.</a:t>
            </a:r>
          </a:p>
          <a:p>
            <a:r>
              <a:rPr lang="cs-CZ" sz="1200" b="0" i="0" kern="1200" dirty="0" smtClean="0">
                <a:solidFill>
                  <a:schemeClr val="tx1"/>
                </a:solidFill>
                <a:effectLst/>
                <a:latin typeface="+mn-lt"/>
                <a:ea typeface="+mn-ea"/>
                <a:cs typeface="+mn-cs"/>
              </a:rPr>
              <a:t>3. Státy, které jsou smluvní stranou úmluvy, činí všechna účinná a nutná opatření k odstranění všech tradičních praktik škodících zdraví dětí.</a:t>
            </a:r>
          </a:p>
          <a:p>
            <a:r>
              <a:rPr lang="cs-CZ" sz="1200" b="0" i="0" kern="1200" dirty="0" smtClean="0">
                <a:solidFill>
                  <a:schemeClr val="tx1"/>
                </a:solidFill>
                <a:effectLst/>
                <a:latin typeface="+mn-lt"/>
                <a:ea typeface="+mn-ea"/>
                <a:cs typeface="+mn-cs"/>
              </a:rPr>
              <a:t>4. Státy, které jsou smluvní stranou úmluvy, se zavazují podporovat mezinárodní spolupráci pro postupné dosažení plného uskutečňování práva uznaného v tomto článku. V této souvislosti se bere zvláštní zřetel na potřeby rozvojových zemí.</a:t>
            </a:r>
          </a:p>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22</a:t>
            </a:fld>
            <a:endParaRPr lang="cs-CZ" dirty="0"/>
          </a:p>
        </p:txBody>
      </p:sp>
    </p:spTree>
    <p:extLst>
      <p:ext uri="{BB962C8B-B14F-4D97-AF65-F5344CB8AC3E}">
        <p14:creationId xmlns:p14="http://schemas.microsoft.com/office/powerpoint/2010/main" val="2576358389"/>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pPr marL="0" indent="0">
              <a:buNone/>
            </a:pPr>
            <a:r>
              <a:rPr lang="cs-CZ" b="1" dirty="0" smtClean="0"/>
              <a:t>Čl. 100</a:t>
            </a:r>
          </a:p>
          <a:p>
            <a:pPr marL="0" indent="0">
              <a:buNone/>
            </a:pPr>
            <a:r>
              <a:rPr lang="cs-CZ" b="1" dirty="0" smtClean="0"/>
              <a:t>(1)</a:t>
            </a:r>
            <a:r>
              <a:rPr lang="cs-CZ" dirty="0" smtClean="0"/>
              <a:t> Územní samosprávné celky jsou územními společenstvími občanů, která mají právo na samosprávu. Zákon stanoví, kdy jsou správními obvody.</a:t>
            </a:r>
          </a:p>
          <a:p>
            <a:pPr marL="0" marR="0" indent="0" algn="l" defTabSz="914400" rtl="0" eaLnBrk="1" fontAlgn="auto" latinLnBrk="0" hangingPunct="1">
              <a:lnSpc>
                <a:spcPct val="100000"/>
              </a:lnSpc>
              <a:spcBef>
                <a:spcPts val="0"/>
              </a:spcBef>
              <a:spcAft>
                <a:spcPts val="0"/>
              </a:spcAft>
              <a:buClrTx/>
              <a:buSzTx/>
              <a:buFontTx/>
              <a:buNone/>
              <a:tabLst/>
              <a:defRPr/>
            </a:pPr>
            <a:r>
              <a:rPr lang="cs-CZ" b="1" dirty="0" smtClean="0"/>
              <a:t>(3)</a:t>
            </a:r>
            <a:r>
              <a:rPr lang="cs-CZ" dirty="0" smtClean="0"/>
              <a:t> Vytvořit nebo zrušit vyšší územní samosprávný celek lze jen ústavním zákonem.</a:t>
            </a:r>
          </a:p>
          <a:p>
            <a:pPr marL="0" indent="0">
              <a:buNone/>
            </a:pPr>
            <a:endParaRPr lang="cs-CZ" dirty="0" smtClean="0"/>
          </a:p>
          <a:p>
            <a:pPr marL="0" indent="0">
              <a:buNone/>
            </a:pPr>
            <a:r>
              <a:rPr lang="cs-CZ" b="1" dirty="0" smtClean="0"/>
              <a:t>Čl. 105</a:t>
            </a:r>
          </a:p>
          <a:p>
            <a:pPr marL="0" indent="0">
              <a:buNone/>
            </a:pPr>
            <a:r>
              <a:rPr lang="cs-CZ" dirty="0" smtClean="0"/>
              <a:t>Výkon státní správy lze svěřit orgánům samosprávy jen tehdy, stanoví-li to zákon.</a:t>
            </a:r>
          </a:p>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24</a:t>
            </a:fld>
            <a:endParaRPr lang="cs-CZ" dirty="0"/>
          </a:p>
        </p:txBody>
      </p:sp>
    </p:spTree>
    <p:extLst>
      <p:ext uri="{BB962C8B-B14F-4D97-AF65-F5344CB8AC3E}">
        <p14:creationId xmlns:p14="http://schemas.microsoft.com/office/powerpoint/2010/main" val="422903249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25</a:t>
            </a:fld>
            <a:endParaRPr lang="cs-CZ" dirty="0"/>
          </a:p>
        </p:txBody>
      </p:sp>
    </p:spTree>
    <p:extLst>
      <p:ext uri="{BB962C8B-B14F-4D97-AF65-F5344CB8AC3E}">
        <p14:creationId xmlns:p14="http://schemas.microsoft.com/office/powerpoint/2010/main" val="96892159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5</a:t>
            </a:fld>
            <a:endParaRPr lang="cs-CZ" dirty="0"/>
          </a:p>
        </p:txBody>
      </p:sp>
    </p:spTree>
    <p:extLst>
      <p:ext uri="{BB962C8B-B14F-4D97-AF65-F5344CB8AC3E}">
        <p14:creationId xmlns:p14="http://schemas.microsoft.com/office/powerpoint/2010/main" val="76469315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r>
              <a:rPr lang="cs-CZ" sz="1200" b="1" i="0" kern="1200" dirty="0" smtClean="0">
                <a:solidFill>
                  <a:schemeClr val="tx1"/>
                </a:solidFill>
                <a:effectLst/>
                <a:latin typeface="+mn-lt"/>
                <a:ea typeface="+mn-ea"/>
                <a:cs typeface="+mn-cs"/>
              </a:rPr>
              <a:t>Legislativní proces</a:t>
            </a:r>
          </a:p>
          <a:p>
            <a:r>
              <a:rPr lang="cs-CZ" sz="1200" b="0" i="0" kern="1200" dirty="0" smtClean="0">
                <a:solidFill>
                  <a:schemeClr val="tx1"/>
                </a:solidFill>
                <a:effectLst/>
                <a:latin typeface="+mn-lt"/>
                <a:ea typeface="+mn-ea"/>
                <a:cs typeface="+mn-cs"/>
              </a:rPr>
              <a:t>Tvorba zákonů, tedy tzv. legislativní proces, začíná zákonodárnou iniciativou. Zákonodárnou iniciativu, čili právo navrhovat Poslanecké sněmovně nové zákony a změny těch stávajících, mají jednotliví poslanci nebo skupiny poslanců, Senát, vláda a zastupitelstva krajů. Návrh zákona o státním rozpočtu a návrh státního závěrečného účtu podává pouze vláda; usnáší se o nich jen Poslanecká sněmovna. Vláda má ale právo vyjádřit se ke všem návrhům zákonů. Navrženou předlohu zákona projedná a případně upraví nejprve Poslanecká sněmovna, a to ve třech po sobě následujících čteních. Ke schválení zákona je třeba nadpoloviční většiny přítomných poslanců.</a:t>
            </a:r>
          </a:p>
          <a:p>
            <a:r>
              <a:rPr lang="cs-CZ" sz="1200" b="0" i="0" kern="1200" dirty="0" smtClean="0">
                <a:solidFill>
                  <a:schemeClr val="tx1"/>
                </a:solidFill>
                <a:effectLst/>
                <a:latin typeface="+mn-lt"/>
                <a:ea typeface="+mn-ea"/>
                <a:cs typeface="+mn-cs"/>
              </a:rPr>
              <a:t>Návrh zákona, s nímž vyslovila Poslanecká sněmovna souhlas, zašle její předseda co nejdříve do Senátu, na rozdíl od mnohdy zdlouhavého a několik měsíců trvajícího projednávání zákona v Poslanecké sněmovně má Senát na projednání zákona jen 30 dní. V této lhůtě musí zákon schválit, zamítnout nebo vrátit poslancům s pozměňovacími návrhy. Může také rozhodnout, že se zákonem vůbec nebude zabývat. Pokud Senát návrh schválí nebo vyjádří vůli se jím nezabývat či se ve stanovené lhůtě k zákonu vůbec nevyjádří, platí, že zákon je přijat a je následně postoupen k podpisu prezidentu republiky. Jestliže Senát návrh zákona zamítne, hlasuje o něm Poslanecká sněmovna znovu. Návrh zákona je přijat, jestliže je schválen nadpoloviční většinou všech poslanců. Jestliže Senát návrh zákona vrátí Poslanecké sněmovně s pozměňovacími návrhy, hlasuje o něm Poslanecká sněmovna ve znění schváleném Senátem. Souhlasem většiny poslanců je návrh zákona přijat. Jestliže Poslanecká sněmovna neschválí návrh zákona ve znění schváleném Senátem, hlasuje znovu o návrhu zákona v původním znění, ve kterém byl postoupen Senátu. Návrh zákona je přijat, jestliže je schválen nadpoloviční většinou všech poslanců, tj. nejméně 101 hlasem. K přijetí volebního zákona a některých dalších zákonů je třeba, aby byly schváleny jak Poslaneckou sněmovnou, tak Senátem.</a:t>
            </a:r>
          </a:p>
          <a:p>
            <a:r>
              <a:rPr lang="cs-CZ" sz="1200" b="0" i="0" kern="1200" dirty="0" smtClean="0">
                <a:solidFill>
                  <a:schemeClr val="tx1"/>
                </a:solidFill>
                <a:effectLst/>
                <a:latin typeface="+mn-lt"/>
                <a:ea typeface="+mn-ea"/>
                <a:cs typeface="+mn-cs"/>
              </a:rPr>
              <a:t>Prezident republiky může do 15 dnů od postoupení zákona rozhodnout, že zákon nepodepíše a vrátí Poslanecké sněmovně s odůvodněním k novému projednání. Jde o tzv. veto zákona. Poslanecká sněmovna následně může nadpoloviční většinou všech poslanců, aniž však zákon jakkoli změní, prezidentovo veto přehlasovat a zákon se vyhlásí. Jinak platí, že zákon nebyl přijat.</a:t>
            </a:r>
          </a:p>
          <a:p>
            <a:r>
              <a:rPr lang="cs-CZ" sz="1200" b="0" i="0" kern="1200" dirty="0" smtClean="0">
                <a:solidFill>
                  <a:schemeClr val="tx1"/>
                </a:solidFill>
                <a:effectLst/>
                <a:latin typeface="+mn-lt"/>
                <a:ea typeface="+mn-ea"/>
                <a:cs typeface="+mn-cs"/>
              </a:rPr>
              <a:t>Zákony vedle prezidenta republiky podepisují předseda Poslanecké sněmovny a předseda vlády, jde však již jen o formální záležitost.</a:t>
            </a:r>
          </a:p>
          <a:p>
            <a:r>
              <a:rPr lang="cs-CZ" sz="1200" b="0" i="0" kern="1200" dirty="0" smtClean="0">
                <a:solidFill>
                  <a:schemeClr val="tx1"/>
                </a:solidFill>
                <a:effectLst/>
                <a:latin typeface="+mn-lt"/>
                <a:ea typeface="+mn-ea"/>
                <a:cs typeface="+mn-cs"/>
              </a:rPr>
              <a:t>Dojde-li k rozpuštění Poslanecké sněmovny, přísluší Senátu přijímat zákonná opatření v některých věcech, které nesnesou odkladu a které by jinak vyžadovaly přijetí zákona. Zákonné opatření může Senátu navrhnout jen vláda a musí být poté schváleno Poslaneckou sněmovnou na její první schůzi, jinak pozbývá další platnosti.</a:t>
            </a:r>
          </a:p>
          <a:p>
            <a:r>
              <a:rPr lang="cs-CZ" sz="1200" b="0" i="0" kern="1200" dirty="0" smtClean="0">
                <a:solidFill>
                  <a:schemeClr val="tx1"/>
                </a:solidFill>
                <a:effectLst/>
                <a:latin typeface="+mn-lt"/>
                <a:ea typeface="+mn-ea"/>
                <a:cs typeface="+mn-cs"/>
              </a:rPr>
              <a:t>Výjimku z legislativního procesu představují ústavní zákony. Při přijímání s nimi musí souhlasit alespoň tři pětiny všech poslanců (tzv. kvalifikovaná většina) a také tři pětiny přítomných senátorů, tedy nejen polovina přítomných členů parlamentu obvyklá při přijímání běžných zákonů. Ústavní zákony mohou být měněny a doplňovány pouze ústavními zákony (tj. v době rozpuštění Poslanecké sněmovny je ani nelze měnit zákonnými opatřeními Senátu) a prezident je nemůže vetovat.</a:t>
            </a:r>
          </a:p>
          <a:p>
            <a:r>
              <a:rPr lang="cs-CZ" sz="1200" b="0" i="0" kern="1200" dirty="0" smtClean="0">
                <a:solidFill>
                  <a:schemeClr val="tx1"/>
                </a:solidFill>
                <a:effectLst/>
                <a:latin typeface="+mn-lt"/>
                <a:ea typeface="+mn-ea"/>
                <a:cs typeface="+mn-cs"/>
              </a:rPr>
              <a:t>Podzákonné právní předpisy, tj. nařízení a vyhlášky, v nichž se stanoví podrobnější pravidla neobsažená zákonem, mohou ministerstva, jiné správní úřady a orgány územní samosprávy vydávat v mezích své působnosti.</a:t>
            </a:r>
          </a:p>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6</a:t>
            </a:fld>
            <a:endParaRPr lang="cs-CZ" dirty="0"/>
          </a:p>
        </p:txBody>
      </p:sp>
    </p:spTree>
    <p:extLst>
      <p:ext uri="{BB962C8B-B14F-4D97-AF65-F5344CB8AC3E}">
        <p14:creationId xmlns:p14="http://schemas.microsoft.com/office/powerpoint/2010/main" val="25964485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r>
              <a:rPr lang="cs-CZ" sz="1200" b="1" i="0" kern="1200" dirty="0" smtClean="0">
                <a:solidFill>
                  <a:schemeClr val="tx1"/>
                </a:solidFill>
                <a:effectLst/>
                <a:latin typeface="+mn-lt"/>
                <a:ea typeface="+mn-ea"/>
                <a:cs typeface="+mn-cs"/>
              </a:rPr>
              <a:t>Platnost právních předpisů</a:t>
            </a:r>
          </a:p>
          <a:p>
            <a:r>
              <a:rPr lang="cs-CZ" sz="1200" b="0" i="0" kern="1200" dirty="0" smtClean="0">
                <a:solidFill>
                  <a:schemeClr val="tx1"/>
                </a:solidFill>
                <a:effectLst/>
                <a:latin typeface="+mn-lt"/>
                <a:ea typeface="+mn-ea"/>
                <a:cs typeface="+mn-cs"/>
              </a:rPr>
              <a:t>K platnosti právního předpisu je nezbytné jeho vyhlášení. Ústavní zákony, zákony a další právní předpisy (nařízení vlády, vyhlášky ministerstev aj.) se vyhlašují ve Sbírce zákonů, kterou vydává Ministerstvo vnitra. Právní předpisy nabývají platnosti a stávají se součástí právního řádu dnem jejich vyhlášení ve Sbírce zákonů. Ve Sbírce je u každého vyhlášeného předpisu také uveden den jeho účinnosti. To je den, od kterého jsou všichni povinni se podle tohoto předpisu chovat. Pokud není stanovena účinnost pozdější, nabývají právní předpisy účinnosti patnáctým dnem po vyhlášení. Vyžaduje-li to naléhavý obecný zájem, lze výjimečně stanovit dřívější počátek účinnosti, nejdříve však dnem vyhlášení. Den platnosti a účinnosti právního předpisu se tedy mohou shodovat, nikdy však nemůže předpis nabýt účinnosti dříve než platnosti. Zákonná opatření Senátu se vyhlašují ve Sbírce zákonů stejně jako zákony, ratifikované mezinárodní smlouvy ve Sbírce mezinárodních smluv. Předpisy krajů se zveřejňují ve věstnících, předpisy obcí vyvěšením na dobu 15 dnů na úřední desce obecního úřadu, a dále způsobem v místě obvyklým.</a:t>
            </a:r>
          </a:p>
          <a:p>
            <a:r>
              <a:rPr lang="cs-CZ" sz="1200" b="0" i="0" kern="1200" dirty="0" smtClean="0">
                <a:solidFill>
                  <a:schemeClr val="tx1"/>
                </a:solidFill>
                <a:effectLst/>
                <a:latin typeface="+mn-lt"/>
                <a:ea typeface="+mn-ea"/>
                <a:cs typeface="+mn-cs"/>
              </a:rPr>
              <a:t>O zrušení zákonů nebo jejich jednotlivých ustanovení, jsou-li v rozporu s ústavním pořádkem, a o zrušení jiných právních předpisů nebo jejich jednotlivých ustanovení, jsou-li v rozporu s ústavním pořádkem nebo zákonem, rozhoduje Ústavní soud.</a:t>
            </a:r>
          </a:p>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7</a:t>
            </a:fld>
            <a:endParaRPr lang="cs-CZ" dirty="0"/>
          </a:p>
        </p:txBody>
      </p:sp>
    </p:spTree>
    <p:extLst>
      <p:ext uri="{BB962C8B-B14F-4D97-AF65-F5344CB8AC3E}">
        <p14:creationId xmlns:p14="http://schemas.microsoft.com/office/powerpoint/2010/main" val="331722078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8</a:t>
            </a:fld>
            <a:endParaRPr lang="cs-CZ" dirty="0"/>
          </a:p>
        </p:txBody>
      </p:sp>
    </p:spTree>
    <p:extLst>
      <p:ext uri="{BB962C8B-B14F-4D97-AF65-F5344CB8AC3E}">
        <p14:creationId xmlns:p14="http://schemas.microsoft.com/office/powerpoint/2010/main" val="325062263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12</a:t>
            </a:fld>
            <a:endParaRPr lang="cs-CZ" dirty="0"/>
          </a:p>
        </p:txBody>
      </p:sp>
    </p:spTree>
    <p:extLst>
      <p:ext uri="{BB962C8B-B14F-4D97-AF65-F5344CB8AC3E}">
        <p14:creationId xmlns:p14="http://schemas.microsoft.com/office/powerpoint/2010/main" val="306389456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r>
              <a:rPr lang="cs-CZ" b="1" dirty="0" smtClean="0">
                <a:effectLst/>
              </a:rPr>
              <a:t>Článek 81</a:t>
            </a:r>
            <a:r>
              <a:rPr lang="cs-CZ" dirty="0" smtClean="0"/>
              <a:t/>
            </a:r>
            <a:br>
              <a:rPr lang="cs-CZ" dirty="0" smtClean="0"/>
            </a:br>
            <a:r>
              <a:rPr lang="cs-CZ" sz="1200" b="0" i="0" kern="1200" dirty="0" smtClean="0">
                <a:solidFill>
                  <a:schemeClr val="tx1"/>
                </a:solidFill>
                <a:effectLst/>
                <a:latin typeface="+mn-lt"/>
                <a:ea typeface="+mn-ea"/>
                <a:cs typeface="+mn-cs"/>
              </a:rPr>
              <a:t>Soudní moc vykonávají jménem republiky nezávislé soudy.</a:t>
            </a:r>
          </a:p>
          <a:p>
            <a:r>
              <a:rPr lang="cs-CZ" b="1" dirty="0" smtClean="0">
                <a:effectLst/>
              </a:rPr>
              <a:t>Článek 82</a:t>
            </a:r>
            <a:r>
              <a:rPr lang="cs-CZ" dirty="0" smtClean="0"/>
              <a:t/>
            </a:r>
            <a:br>
              <a:rPr lang="cs-CZ" dirty="0" smtClean="0"/>
            </a:br>
            <a:r>
              <a:rPr lang="cs-CZ" sz="1200" b="0" i="0" kern="1200" dirty="0" smtClean="0">
                <a:solidFill>
                  <a:schemeClr val="tx1"/>
                </a:solidFill>
                <a:effectLst/>
                <a:latin typeface="+mn-lt"/>
                <a:ea typeface="+mn-ea"/>
                <a:cs typeface="+mn-cs"/>
              </a:rPr>
              <a:t>(1) Soudci jsou při výkonu své funkce nezávislí. Jejich nestrannost nesmí nikdo ohrožovat.</a:t>
            </a:r>
            <a:r>
              <a:rPr lang="cs-CZ" dirty="0" smtClean="0"/>
              <a:t/>
            </a:r>
            <a:br>
              <a:rPr lang="cs-CZ" dirty="0" smtClean="0"/>
            </a:br>
            <a:r>
              <a:rPr lang="cs-CZ" sz="1200" b="0" i="0" kern="1200" dirty="0" smtClean="0">
                <a:solidFill>
                  <a:schemeClr val="tx1"/>
                </a:solidFill>
                <a:effectLst/>
                <a:latin typeface="+mn-lt"/>
                <a:ea typeface="+mn-ea"/>
                <a:cs typeface="+mn-cs"/>
              </a:rPr>
              <a:t>(2) Soudce nelze proti jeho vůli odvolat nebo přeložit k jinému soudu; výjimky vyplývající zejména z kárné odpovědnosti stanoví zákon.</a:t>
            </a:r>
            <a:r>
              <a:rPr lang="cs-CZ" dirty="0" smtClean="0"/>
              <a:t/>
            </a:r>
            <a:br>
              <a:rPr lang="cs-CZ" dirty="0" smtClean="0"/>
            </a:br>
            <a:r>
              <a:rPr lang="cs-CZ" sz="1200" b="0" i="0" kern="1200" dirty="0" smtClean="0">
                <a:solidFill>
                  <a:schemeClr val="tx1"/>
                </a:solidFill>
                <a:effectLst/>
                <a:latin typeface="+mn-lt"/>
                <a:ea typeface="+mn-ea"/>
                <a:cs typeface="+mn-cs"/>
              </a:rPr>
              <a:t>(3) Funkce soudce není slučitelná s funkcí prezidenta republiky, člena Parlamentu ani s jakoukoli funkcí ve veřejné správě; zákon stanoví, se kterými dalšími činnostmi je výkon soudcovské funkce </a:t>
            </a:r>
            <a:r>
              <a:rPr lang="cs-CZ" sz="1200" b="0" i="0" kern="1200" dirty="0" err="1" smtClean="0">
                <a:solidFill>
                  <a:schemeClr val="tx1"/>
                </a:solidFill>
                <a:effectLst/>
                <a:latin typeface="+mn-lt"/>
                <a:ea typeface="+mn-ea"/>
                <a:cs typeface="+mn-cs"/>
              </a:rPr>
              <a:t>neslučitelný.Ústavní</a:t>
            </a:r>
            <a:r>
              <a:rPr lang="cs-CZ" sz="1200" b="0" i="0" kern="1200" dirty="0" smtClean="0">
                <a:solidFill>
                  <a:schemeClr val="tx1"/>
                </a:solidFill>
                <a:effectLst/>
                <a:latin typeface="+mn-lt"/>
                <a:ea typeface="+mn-ea"/>
                <a:cs typeface="+mn-cs"/>
              </a:rPr>
              <a:t> soud</a:t>
            </a:r>
          </a:p>
          <a:p>
            <a:r>
              <a:rPr lang="cs-CZ" b="1" dirty="0" smtClean="0">
                <a:effectLst/>
              </a:rPr>
              <a:t>Článek 83</a:t>
            </a:r>
            <a:r>
              <a:rPr lang="cs-CZ" dirty="0" smtClean="0"/>
              <a:t/>
            </a:r>
            <a:br>
              <a:rPr lang="cs-CZ" dirty="0" smtClean="0"/>
            </a:br>
            <a:r>
              <a:rPr lang="cs-CZ" sz="1200" b="0" i="0" kern="1200" dirty="0" smtClean="0">
                <a:solidFill>
                  <a:schemeClr val="tx1"/>
                </a:solidFill>
                <a:effectLst/>
                <a:latin typeface="+mn-lt"/>
                <a:ea typeface="+mn-ea"/>
                <a:cs typeface="+mn-cs"/>
              </a:rPr>
              <a:t>Ústavní soud je soudním orgánem ochrany ústavnosti.</a:t>
            </a:r>
          </a:p>
          <a:p>
            <a:r>
              <a:rPr lang="cs-CZ" b="1" dirty="0" smtClean="0">
                <a:effectLst/>
              </a:rPr>
              <a:t>Článek 84</a:t>
            </a:r>
            <a:r>
              <a:rPr lang="cs-CZ" dirty="0" smtClean="0"/>
              <a:t/>
            </a:r>
            <a:br>
              <a:rPr lang="cs-CZ" dirty="0" smtClean="0"/>
            </a:br>
            <a:r>
              <a:rPr lang="cs-CZ" sz="1200" b="0" i="0" kern="1200" dirty="0" smtClean="0">
                <a:solidFill>
                  <a:schemeClr val="tx1"/>
                </a:solidFill>
                <a:effectLst/>
                <a:latin typeface="+mn-lt"/>
                <a:ea typeface="+mn-ea"/>
                <a:cs typeface="+mn-cs"/>
              </a:rPr>
              <a:t>(1) Ústavní soud se skládá z 15 soudců, kteří jsou jmenování na dobu deseti let.</a:t>
            </a:r>
            <a:r>
              <a:rPr lang="cs-CZ" dirty="0" smtClean="0"/>
              <a:t/>
            </a:r>
            <a:br>
              <a:rPr lang="cs-CZ" dirty="0" smtClean="0"/>
            </a:br>
            <a:r>
              <a:rPr lang="cs-CZ" sz="1200" b="0" i="0" kern="1200" dirty="0" smtClean="0">
                <a:solidFill>
                  <a:schemeClr val="tx1"/>
                </a:solidFill>
                <a:effectLst/>
                <a:latin typeface="+mn-lt"/>
                <a:ea typeface="+mn-ea"/>
                <a:cs typeface="+mn-cs"/>
              </a:rPr>
              <a:t>(2) Soudce Ústavního soudu jmenuje prezident republiky se souhlasem Senátu.</a:t>
            </a:r>
            <a:r>
              <a:rPr lang="cs-CZ" dirty="0" smtClean="0"/>
              <a:t/>
            </a:r>
            <a:br>
              <a:rPr lang="cs-CZ" dirty="0" smtClean="0"/>
            </a:br>
            <a:r>
              <a:rPr lang="cs-CZ" sz="1200" b="0" i="0" kern="1200" dirty="0" smtClean="0">
                <a:solidFill>
                  <a:schemeClr val="tx1"/>
                </a:solidFill>
                <a:effectLst/>
                <a:latin typeface="+mn-lt"/>
                <a:ea typeface="+mn-ea"/>
                <a:cs typeface="+mn-cs"/>
              </a:rPr>
              <a:t>(3) Soudcem Ústavního soudu může být jmenován bezúhonný občan, který je volitelný do Senátu, má vysokoškolské právnické vzdělání a byl nejméně deset let činný v právnickém povolání.</a:t>
            </a:r>
          </a:p>
          <a:p>
            <a:r>
              <a:rPr lang="cs-CZ" b="1" dirty="0" smtClean="0">
                <a:effectLst/>
              </a:rPr>
              <a:t>Článek 85</a:t>
            </a:r>
            <a:r>
              <a:rPr lang="cs-CZ" dirty="0" smtClean="0"/>
              <a:t/>
            </a:r>
            <a:br>
              <a:rPr lang="cs-CZ" dirty="0" smtClean="0"/>
            </a:br>
            <a:r>
              <a:rPr lang="cs-CZ" sz="1200" b="0" i="0" kern="1200" dirty="0" smtClean="0">
                <a:solidFill>
                  <a:schemeClr val="tx1"/>
                </a:solidFill>
                <a:effectLst/>
                <a:latin typeface="+mn-lt"/>
                <a:ea typeface="+mn-ea"/>
                <a:cs typeface="+mn-cs"/>
              </a:rPr>
              <a:t>(1) Složením slibu do rukou prezidenta republiky se soudce Ústavního soudu ujímá své funkce.</a:t>
            </a:r>
            <a:r>
              <a:rPr lang="cs-CZ" dirty="0" smtClean="0"/>
              <a:t/>
            </a:r>
            <a:br>
              <a:rPr lang="cs-CZ" dirty="0" smtClean="0"/>
            </a:br>
            <a:r>
              <a:rPr lang="cs-CZ" sz="1200" b="0" i="0" kern="1200" dirty="0" smtClean="0">
                <a:solidFill>
                  <a:schemeClr val="tx1"/>
                </a:solidFill>
                <a:effectLst/>
                <a:latin typeface="+mn-lt"/>
                <a:ea typeface="+mn-ea"/>
                <a:cs typeface="+mn-cs"/>
              </a:rPr>
              <a:t>(2) Slib soudce Ústavního soudu zní: "Slibuji na svou čest a svědomí, že budu chránit neporušitelnost přirozených práv člověka a práv občana, řídit se ústavními zákony a rozhodovat podle svého nejlepšího přesvědčení nezávisle a nestranně.".</a:t>
            </a:r>
            <a:r>
              <a:rPr lang="cs-CZ" dirty="0" smtClean="0"/>
              <a:t/>
            </a:r>
            <a:br>
              <a:rPr lang="cs-CZ" dirty="0" smtClean="0"/>
            </a:br>
            <a:r>
              <a:rPr lang="cs-CZ" sz="1200" b="0" i="0" kern="1200" dirty="0" smtClean="0">
                <a:solidFill>
                  <a:schemeClr val="tx1"/>
                </a:solidFill>
                <a:effectLst/>
                <a:latin typeface="+mn-lt"/>
                <a:ea typeface="+mn-ea"/>
                <a:cs typeface="+mn-cs"/>
              </a:rPr>
              <a:t>(3) Odmítne-li soudce složit slib nebo složí-li slib s výhradou, hledí se na něho, jako by nebyl jmenován.</a:t>
            </a:r>
          </a:p>
          <a:p>
            <a:r>
              <a:rPr lang="cs-CZ" b="1" dirty="0" smtClean="0">
                <a:effectLst/>
              </a:rPr>
              <a:t>Článek 86</a:t>
            </a:r>
            <a:r>
              <a:rPr lang="cs-CZ" dirty="0" smtClean="0"/>
              <a:t/>
            </a:r>
            <a:br>
              <a:rPr lang="cs-CZ" dirty="0" smtClean="0"/>
            </a:br>
            <a:r>
              <a:rPr lang="cs-CZ" sz="1200" b="0" i="0" kern="1200" dirty="0" smtClean="0">
                <a:solidFill>
                  <a:schemeClr val="tx1"/>
                </a:solidFill>
                <a:effectLst/>
                <a:latin typeface="+mn-lt"/>
                <a:ea typeface="+mn-ea"/>
                <a:cs typeface="+mn-cs"/>
              </a:rPr>
              <a:t>(1) Soudce Ústavního soudu nelze trestně stíhat bez souhlasu Senátu. Odepře-li Senát souhlas, je trestní stíhání po dobu trvání funkce soudce Ústavního soudu vyloučeno.</a:t>
            </a:r>
            <a:r>
              <a:rPr lang="cs-CZ" dirty="0" smtClean="0"/>
              <a:t/>
            </a:r>
            <a:br>
              <a:rPr lang="cs-CZ" dirty="0" smtClean="0"/>
            </a:br>
            <a:r>
              <a:rPr lang="cs-CZ" sz="1200" b="0" i="0" kern="1200" dirty="0" smtClean="0">
                <a:solidFill>
                  <a:schemeClr val="tx1"/>
                </a:solidFill>
                <a:effectLst/>
                <a:latin typeface="+mn-lt"/>
                <a:ea typeface="+mn-ea"/>
                <a:cs typeface="+mn-cs"/>
              </a:rPr>
              <a:t>(2) Soudce Ústavního soudu lze zadržet jen, byl-li dopaden při spáchání trestného činu, anebo bezprostředně poté. Příslušný orgán je povinen zadržení ihned oznámit předsedovi Senátu. Nedá-li předseda Senátu do 24 hodin od zadržení souhlas k odevzdání zadrženého soudu, je příslušný orgán povinen ho propustit. Na své první následující schůzi Senát rozhodne o přípustnosti trestního stíhání s konečnou platností.</a:t>
            </a:r>
            <a:r>
              <a:rPr lang="cs-CZ" dirty="0" smtClean="0"/>
              <a:t/>
            </a:r>
            <a:br>
              <a:rPr lang="cs-CZ" dirty="0" smtClean="0"/>
            </a:br>
            <a:r>
              <a:rPr lang="cs-CZ" sz="1200" b="0" i="0" kern="1200" dirty="0" smtClean="0">
                <a:solidFill>
                  <a:schemeClr val="tx1"/>
                </a:solidFill>
                <a:effectLst/>
                <a:latin typeface="+mn-lt"/>
                <a:ea typeface="+mn-ea"/>
                <a:cs typeface="+mn-cs"/>
              </a:rPr>
              <a:t>(3) Soudce Ústavního soudu má právo odepřít svědectví o skutečnostech, které se dozvěděl v souvislosti s výkonem své funkce, a to i poté, kdy přestal být soudcem Ústavního soudu.</a:t>
            </a:r>
          </a:p>
          <a:p>
            <a:r>
              <a:rPr lang="cs-CZ" b="1" dirty="0" smtClean="0">
                <a:effectLst/>
              </a:rPr>
              <a:t>Článek 87</a:t>
            </a:r>
            <a:r>
              <a:rPr lang="cs-CZ" dirty="0" smtClean="0"/>
              <a:t/>
            </a:r>
            <a:br>
              <a:rPr lang="cs-CZ" dirty="0" smtClean="0"/>
            </a:br>
            <a:r>
              <a:rPr lang="cs-CZ" sz="1200" b="0" i="0" kern="1200" dirty="0" smtClean="0">
                <a:solidFill>
                  <a:schemeClr val="tx1"/>
                </a:solidFill>
                <a:effectLst/>
                <a:latin typeface="+mn-lt"/>
                <a:ea typeface="+mn-ea"/>
                <a:cs typeface="+mn-cs"/>
              </a:rPr>
              <a:t>(1) Ústavní soud rozhoduje</a:t>
            </a:r>
            <a:r>
              <a:rPr lang="cs-CZ" dirty="0" smtClean="0"/>
              <a:t/>
            </a:r>
            <a:br>
              <a:rPr lang="cs-CZ" dirty="0" smtClean="0"/>
            </a:br>
            <a:r>
              <a:rPr lang="cs-CZ" sz="1200" b="0" i="0" kern="1200" dirty="0" smtClean="0">
                <a:solidFill>
                  <a:schemeClr val="tx1"/>
                </a:solidFill>
                <a:effectLst/>
                <a:latin typeface="+mn-lt"/>
                <a:ea typeface="+mn-ea"/>
                <a:cs typeface="+mn-cs"/>
              </a:rPr>
              <a:t>a) o zrušení zákonů nebo jejich jednotlivých ustanovení, jsou-li v rozporu s ústavním pořádkem,</a:t>
            </a:r>
            <a:r>
              <a:rPr lang="cs-CZ" dirty="0" smtClean="0"/>
              <a:t/>
            </a:r>
            <a:br>
              <a:rPr lang="cs-CZ" dirty="0" smtClean="0"/>
            </a:br>
            <a:r>
              <a:rPr lang="cs-CZ" sz="1200" b="0" i="0" kern="1200" dirty="0" smtClean="0">
                <a:solidFill>
                  <a:schemeClr val="tx1"/>
                </a:solidFill>
                <a:effectLst/>
                <a:latin typeface="+mn-lt"/>
                <a:ea typeface="+mn-ea"/>
                <a:cs typeface="+mn-cs"/>
              </a:rPr>
              <a:t>b) o zrušení jiných právních předpisů nebo jejich jednotlivých ustanovení, jsou-li v rozporu s ústavním pořádkem nebo zákonem,</a:t>
            </a:r>
            <a:r>
              <a:rPr lang="cs-CZ" dirty="0" smtClean="0"/>
              <a:t/>
            </a:r>
            <a:br>
              <a:rPr lang="cs-CZ" dirty="0" smtClean="0"/>
            </a:br>
            <a:r>
              <a:rPr lang="cs-CZ" sz="1200" b="0" i="0" kern="1200" dirty="0" smtClean="0">
                <a:solidFill>
                  <a:schemeClr val="tx1"/>
                </a:solidFill>
                <a:effectLst/>
                <a:latin typeface="+mn-lt"/>
                <a:ea typeface="+mn-ea"/>
                <a:cs typeface="+mn-cs"/>
              </a:rPr>
              <a:t>c) o ústavní stížnosti orgánů územní samosprávy proti nezákonnému zásahu státu,</a:t>
            </a:r>
            <a:r>
              <a:rPr lang="cs-CZ" dirty="0" smtClean="0"/>
              <a:t/>
            </a:r>
            <a:br>
              <a:rPr lang="cs-CZ" dirty="0" smtClean="0"/>
            </a:br>
            <a:r>
              <a:rPr lang="cs-CZ" sz="1200" b="0" i="0" kern="1200" dirty="0" smtClean="0">
                <a:solidFill>
                  <a:schemeClr val="tx1"/>
                </a:solidFill>
                <a:effectLst/>
                <a:latin typeface="+mn-lt"/>
                <a:ea typeface="+mn-ea"/>
                <a:cs typeface="+mn-cs"/>
              </a:rPr>
              <a:t>d) o ústavní stížnosti proti pravomocnému rozhodnutí a jinému zásahu orgánů veřejné moci do ústavně zaručených základních práv a svobod,</a:t>
            </a:r>
            <a:r>
              <a:rPr lang="cs-CZ" dirty="0" smtClean="0"/>
              <a:t/>
            </a:r>
            <a:br>
              <a:rPr lang="cs-CZ" dirty="0" smtClean="0"/>
            </a:br>
            <a:r>
              <a:rPr lang="cs-CZ" sz="1200" b="0" i="0" kern="1200" dirty="0" smtClean="0">
                <a:solidFill>
                  <a:schemeClr val="tx1"/>
                </a:solidFill>
                <a:effectLst/>
                <a:latin typeface="+mn-lt"/>
                <a:ea typeface="+mn-ea"/>
                <a:cs typeface="+mn-cs"/>
              </a:rPr>
              <a:t>e) o opravném prostředku proti rozhodnutí ve věci ověření volby poslance nebo senátora,</a:t>
            </a:r>
            <a:r>
              <a:rPr lang="cs-CZ" dirty="0" smtClean="0"/>
              <a:t/>
            </a:r>
            <a:br>
              <a:rPr lang="cs-CZ" dirty="0" smtClean="0"/>
            </a:br>
            <a:r>
              <a:rPr lang="cs-CZ" sz="1200" b="0" i="0" kern="1200" dirty="0" smtClean="0">
                <a:solidFill>
                  <a:schemeClr val="tx1"/>
                </a:solidFill>
                <a:effectLst/>
                <a:latin typeface="+mn-lt"/>
                <a:ea typeface="+mn-ea"/>
                <a:cs typeface="+mn-cs"/>
              </a:rPr>
              <a:t>f) v pochybnostech o ztrátě volitelnosti a o neslučitelnosti výkonu funkcí poslance nebo senátora podle čl. 25,</a:t>
            </a:r>
            <a:r>
              <a:rPr lang="cs-CZ" dirty="0" smtClean="0"/>
              <a:t/>
            </a:r>
            <a:br>
              <a:rPr lang="cs-CZ" dirty="0" smtClean="0"/>
            </a:br>
            <a:r>
              <a:rPr lang="cs-CZ" sz="1200" b="0" i="0" kern="1200" dirty="0" smtClean="0">
                <a:solidFill>
                  <a:schemeClr val="tx1"/>
                </a:solidFill>
                <a:effectLst/>
                <a:latin typeface="+mn-lt"/>
                <a:ea typeface="+mn-ea"/>
                <a:cs typeface="+mn-cs"/>
              </a:rPr>
              <a:t>g) o ústavní žalobě Senátu proti prezidentu republiku podle čl. 65 odst. 2,</a:t>
            </a:r>
            <a:r>
              <a:rPr lang="cs-CZ" dirty="0" smtClean="0"/>
              <a:t/>
            </a:r>
            <a:br>
              <a:rPr lang="cs-CZ" dirty="0" smtClean="0"/>
            </a:br>
            <a:r>
              <a:rPr lang="cs-CZ" sz="1200" b="0" i="0" kern="1200" dirty="0" smtClean="0">
                <a:solidFill>
                  <a:schemeClr val="tx1"/>
                </a:solidFill>
                <a:effectLst/>
                <a:latin typeface="+mn-lt"/>
                <a:ea typeface="+mn-ea"/>
                <a:cs typeface="+mn-cs"/>
              </a:rPr>
              <a:t>h) o návrhu prezidenta republiky na zrušení usnesení Poslanecké sněmovny a Senátu podle čl. 66,</a:t>
            </a:r>
            <a:r>
              <a:rPr lang="cs-CZ" dirty="0" smtClean="0"/>
              <a:t/>
            </a:r>
            <a:br>
              <a:rPr lang="cs-CZ" dirty="0" smtClean="0"/>
            </a:br>
            <a:r>
              <a:rPr lang="cs-CZ" sz="1200" b="0" i="0" kern="1200" dirty="0" smtClean="0">
                <a:solidFill>
                  <a:schemeClr val="tx1"/>
                </a:solidFill>
                <a:effectLst/>
                <a:latin typeface="+mn-lt"/>
                <a:ea typeface="+mn-ea"/>
                <a:cs typeface="+mn-cs"/>
              </a:rPr>
              <a:t>i) o opatřeních nezbytných k provedení rozhodnutí mezinárodního soudu, které je pro Českou republiku závazné, pokud je nelze provést jinak,</a:t>
            </a:r>
            <a:r>
              <a:rPr lang="cs-CZ" dirty="0" smtClean="0"/>
              <a:t/>
            </a:r>
            <a:br>
              <a:rPr lang="cs-CZ" dirty="0" smtClean="0"/>
            </a:br>
            <a:r>
              <a:rPr lang="cs-CZ" sz="1200" b="0" i="0" kern="1200" dirty="0" smtClean="0">
                <a:solidFill>
                  <a:schemeClr val="tx1"/>
                </a:solidFill>
                <a:effectLst/>
                <a:latin typeface="+mn-lt"/>
                <a:ea typeface="+mn-ea"/>
                <a:cs typeface="+mn-cs"/>
              </a:rPr>
              <a:t>j) o tom, zda rozhodnutí o rozpuštění politické strany nebo jiné rozhodnutí týkající se činnosti politické strany je ve shodě s ústavními nebo jinými zákony,</a:t>
            </a:r>
            <a:r>
              <a:rPr lang="cs-CZ" dirty="0" smtClean="0"/>
              <a:t/>
            </a:r>
            <a:br>
              <a:rPr lang="cs-CZ" dirty="0" smtClean="0"/>
            </a:br>
            <a:r>
              <a:rPr lang="cs-CZ" sz="1200" b="0" i="0" kern="1200" dirty="0" smtClean="0">
                <a:solidFill>
                  <a:schemeClr val="tx1"/>
                </a:solidFill>
                <a:effectLst/>
                <a:latin typeface="+mn-lt"/>
                <a:ea typeface="+mn-ea"/>
                <a:cs typeface="+mn-cs"/>
              </a:rPr>
              <a:t>k) spory o rozsah kompetencí státních orgánů a orgánů územní samosprávy, nepřísluší-li podle zákona jinému orgánu.</a:t>
            </a:r>
            <a:r>
              <a:rPr lang="cs-CZ" dirty="0" smtClean="0"/>
              <a:t/>
            </a:r>
            <a:br>
              <a:rPr lang="cs-CZ" dirty="0" smtClean="0"/>
            </a:br>
            <a:r>
              <a:rPr lang="cs-CZ" sz="1200" b="0" i="0" kern="1200" dirty="0" smtClean="0">
                <a:solidFill>
                  <a:schemeClr val="tx1"/>
                </a:solidFill>
                <a:effectLst/>
                <a:latin typeface="+mn-lt"/>
                <a:ea typeface="+mn-ea"/>
                <a:cs typeface="+mn-cs"/>
              </a:rPr>
              <a:t>(2) Ústavní soud dále rozhoduje o souladu mezinárodní smlouvy podle čl. 10a a čl. 49 s ústavním pořádkem, a to před její ratifikací. Do rozhodnutí Ústavního soudu nemůže být smlouva ratifikována.</a:t>
            </a:r>
            <a:r>
              <a:rPr lang="cs-CZ" dirty="0" smtClean="0"/>
              <a:t/>
            </a:r>
            <a:br>
              <a:rPr lang="cs-CZ" dirty="0" smtClean="0"/>
            </a:br>
            <a:r>
              <a:rPr lang="cs-CZ" sz="1200" b="0" i="0" kern="1200" dirty="0" smtClean="0">
                <a:solidFill>
                  <a:schemeClr val="tx1"/>
                </a:solidFill>
                <a:effectLst/>
                <a:latin typeface="+mn-lt"/>
                <a:ea typeface="+mn-ea"/>
                <a:cs typeface="+mn-cs"/>
              </a:rPr>
              <a:t>(3) Zákon může stanovit, že namísto Ústavního soudu rozhoduje Nejvyšší správní soud</a:t>
            </a:r>
            <a:r>
              <a:rPr lang="cs-CZ" dirty="0" smtClean="0"/>
              <a:t/>
            </a:r>
            <a:br>
              <a:rPr lang="cs-CZ" dirty="0" smtClean="0"/>
            </a:br>
            <a:r>
              <a:rPr lang="cs-CZ" sz="1200" b="0" i="0" kern="1200" dirty="0" smtClean="0">
                <a:solidFill>
                  <a:schemeClr val="tx1"/>
                </a:solidFill>
                <a:effectLst/>
                <a:latin typeface="+mn-lt"/>
                <a:ea typeface="+mn-ea"/>
                <a:cs typeface="+mn-cs"/>
              </a:rPr>
              <a:t>a) o zrušení právních předpisů nebo jejich jednotlivých ustanovení, jsou- </a:t>
            </a:r>
            <a:r>
              <a:rPr lang="cs-CZ" sz="1200" b="0" i="0" kern="1200" dirty="0" err="1" smtClean="0">
                <a:solidFill>
                  <a:schemeClr val="tx1"/>
                </a:solidFill>
                <a:effectLst/>
                <a:latin typeface="+mn-lt"/>
                <a:ea typeface="+mn-ea"/>
                <a:cs typeface="+mn-cs"/>
              </a:rPr>
              <a:t>li</a:t>
            </a:r>
            <a:r>
              <a:rPr lang="cs-CZ" sz="1200" b="0" i="0" kern="1200" dirty="0" smtClean="0">
                <a:solidFill>
                  <a:schemeClr val="tx1"/>
                </a:solidFill>
                <a:effectLst/>
                <a:latin typeface="+mn-lt"/>
                <a:ea typeface="+mn-ea"/>
                <a:cs typeface="+mn-cs"/>
              </a:rPr>
              <a:t> v rozporu se zákonem,</a:t>
            </a:r>
            <a:r>
              <a:rPr lang="cs-CZ" dirty="0" smtClean="0"/>
              <a:t/>
            </a:r>
            <a:br>
              <a:rPr lang="cs-CZ" dirty="0" smtClean="0"/>
            </a:br>
            <a:r>
              <a:rPr lang="cs-CZ" sz="1200" b="0" i="0" kern="1200" dirty="0" smtClean="0">
                <a:solidFill>
                  <a:schemeClr val="tx1"/>
                </a:solidFill>
                <a:effectLst/>
                <a:latin typeface="+mn-lt"/>
                <a:ea typeface="+mn-ea"/>
                <a:cs typeface="+mn-cs"/>
              </a:rPr>
              <a:t>b) spory o rozsah kompetencí státních orgánů a orgánů územní samosprávy, nepřísluší-li podle zákona jinému orgánu.</a:t>
            </a:r>
          </a:p>
          <a:p>
            <a:r>
              <a:rPr lang="cs-CZ" b="1" dirty="0" smtClean="0">
                <a:effectLst/>
              </a:rPr>
              <a:t>Článek 88</a:t>
            </a:r>
            <a:r>
              <a:rPr lang="cs-CZ" dirty="0" smtClean="0"/>
              <a:t/>
            </a:r>
            <a:br>
              <a:rPr lang="cs-CZ" dirty="0" smtClean="0"/>
            </a:br>
            <a:r>
              <a:rPr lang="cs-CZ" sz="1200" b="0" i="0" kern="1200" dirty="0" smtClean="0">
                <a:solidFill>
                  <a:schemeClr val="tx1"/>
                </a:solidFill>
                <a:effectLst/>
                <a:latin typeface="+mn-lt"/>
                <a:ea typeface="+mn-ea"/>
                <a:cs typeface="+mn-cs"/>
              </a:rPr>
              <a:t>(1) Zákon stanoví, kdo a za jakých podmínek je oprávněn podat návrh na zahájení řízení a další pravidla o řízení před Ústavním soudem.</a:t>
            </a:r>
            <a:r>
              <a:rPr lang="cs-CZ" dirty="0" smtClean="0"/>
              <a:t/>
            </a:r>
            <a:br>
              <a:rPr lang="cs-CZ" dirty="0" smtClean="0"/>
            </a:br>
            <a:r>
              <a:rPr lang="cs-CZ" sz="1200" b="0" i="0" kern="1200" dirty="0" smtClean="0">
                <a:solidFill>
                  <a:schemeClr val="tx1"/>
                </a:solidFill>
                <a:effectLst/>
                <a:latin typeface="+mn-lt"/>
                <a:ea typeface="+mn-ea"/>
                <a:cs typeface="+mn-cs"/>
              </a:rPr>
              <a:t>(2) Soudci Ústavního soudu jsou při svém rozhodování vázáni pouze ústavním pořádkem a zákonem podle odstavce 1.</a:t>
            </a:r>
          </a:p>
          <a:p>
            <a:r>
              <a:rPr lang="cs-CZ" b="1" dirty="0" smtClean="0">
                <a:effectLst/>
              </a:rPr>
              <a:t>Článek 89</a:t>
            </a:r>
            <a:r>
              <a:rPr lang="cs-CZ" dirty="0" smtClean="0"/>
              <a:t/>
            </a:r>
            <a:br>
              <a:rPr lang="cs-CZ" dirty="0" smtClean="0"/>
            </a:br>
            <a:r>
              <a:rPr lang="cs-CZ" sz="1200" b="0" i="0" kern="1200" dirty="0" smtClean="0">
                <a:solidFill>
                  <a:schemeClr val="tx1"/>
                </a:solidFill>
                <a:effectLst/>
                <a:latin typeface="+mn-lt"/>
                <a:ea typeface="+mn-ea"/>
                <a:cs typeface="+mn-cs"/>
              </a:rPr>
              <a:t>(1) Rozhodnutí Ústavního soudu je vykonatelné, jakmile bylo vyhlášeno způsobem stanoveným zákonem, pokud Ústavní soud o jeho vykonatelnosti nerozhodl jinak.</a:t>
            </a:r>
            <a:r>
              <a:rPr lang="cs-CZ" dirty="0" smtClean="0"/>
              <a:t/>
            </a:r>
            <a:br>
              <a:rPr lang="cs-CZ" dirty="0" smtClean="0"/>
            </a:br>
            <a:r>
              <a:rPr lang="cs-CZ" sz="1200" b="0" i="0" kern="1200" dirty="0" smtClean="0">
                <a:solidFill>
                  <a:schemeClr val="tx1"/>
                </a:solidFill>
                <a:effectLst/>
                <a:latin typeface="+mn-lt"/>
                <a:ea typeface="+mn-ea"/>
                <a:cs typeface="+mn-cs"/>
              </a:rPr>
              <a:t>(2) Vykonatelná rozhodnutí Ústavního soudu jsou závazná pro všechny orgány i osoby.</a:t>
            </a:r>
            <a:r>
              <a:rPr lang="cs-CZ" dirty="0" smtClean="0"/>
              <a:t/>
            </a:r>
            <a:br>
              <a:rPr lang="cs-CZ" dirty="0" smtClean="0"/>
            </a:br>
            <a:r>
              <a:rPr lang="cs-CZ" sz="1200" b="0" i="0" kern="1200" dirty="0" smtClean="0">
                <a:solidFill>
                  <a:schemeClr val="tx1"/>
                </a:solidFill>
                <a:effectLst/>
                <a:latin typeface="+mn-lt"/>
                <a:ea typeface="+mn-ea"/>
                <a:cs typeface="+mn-cs"/>
              </a:rPr>
              <a:t>(3) Rozhodnutí Ústavního soudu, kterým byl podle čl. 87 odst. 2 vysloven nesoulad mezinárodní smlouvy s ústavním pořádkem, brání ratifikaci smlouvy do doby, než bude nesoulad </a:t>
            </a:r>
            <a:r>
              <a:rPr lang="cs-CZ" sz="1200" b="0" i="0" kern="1200" dirty="0" err="1" smtClean="0">
                <a:solidFill>
                  <a:schemeClr val="tx1"/>
                </a:solidFill>
                <a:effectLst/>
                <a:latin typeface="+mn-lt"/>
                <a:ea typeface="+mn-ea"/>
                <a:cs typeface="+mn-cs"/>
              </a:rPr>
              <a:t>odstraněn.Soudy</a:t>
            </a:r>
            <a:endParaRPr lang="cs-CZ" sz="1200" b="0" i="0" kern="1200" dirty="0" smtClean="0">
              <a:solidFill>
                <a:schemeClr val="tx1"/>
              </a:solidFill>
              <a:effectLst/>
              <a:latin typeface="+mn-lt"/>
              <a:ea typeface="+mn-ea"/>
              <a:cs typeface="+mn-cs"/>
            </a:endParaRPr>
          </a:p>
          <a:p>
            <a:r>
              <a:rPr lang="cs-CZ" b="1" dirty="0" smtClean="0">
                <a:effectLst/>
              </a:rPr>
              <a:t>Článek 90</a:t>
            </a:r>
            <a:r>
              <a:rPr lang="cs-CZ" dirty="0" smtClean="0"/>
              <a:t/>
            </a:r>
            <a:br>
              <a:rPr lang="cs-CZ" dirty="0" smtClean="0"/>
            </a:br>
            <a:r>
              <a:rPr lang="cs-CZ" sz="1200" b="0" i="0" kern="1200" dirty="0" smtClean="0">
                <a:solidFill>
                  <a:schemeClr val="tx1"/>
                </a:solidFill>
                <a:effectLst/>
                <a:latin typeface="+mn-lt"/>
                <a:ea typeface="+mn-ea"/>
                <a:cs typeface="+mn-cs"/>
              </a:rPr>
              <a:t>Soudy jsou povolány především k tomu, aby zákonem stanoveným způsobem poskytovaly ochranu právům. Jen soud rozhoduje o vině a trestu za trestné činy.</a:t>
            </a:r>
          </a:p>
          <a:p>
            <a:r>
              <a:rPr lang="cs-CZ" b="1" dirty="0" smtClean="0">
                <a:effectLst/>
              </a:rPr>
              <a:t>Článek 91</a:t>
            </a:r>
            <a:r>
              <a:rPr lang="cs-CZ" dirty="0" smtClean="0"/>
              <a:t/>
            </a:r>
            <a:br>
              <a:rPr lang="cs-CZ" dirty="0" smtClean="0"/>
            </a:br>
            <a:r>
              <a:rPr lang="cs-CZ" sz="1200" b="0" i="0" kern="1200" dirty="0" smtClean="0">
                <a:solidFill>
                  <a:schemeClr val="tx1"/>
                </a:solidFill>
                <a:effectLst/>
                <a:latin typeface="+mn-lt"/>
                <a:ea typeface="+mn-ea"/>
                <a:cs typeface="+mn-cs"/>
              </a:rPr>
              <a:t>(1) Soustavu soudů tvoří Nejvyšší soud, Nejvyšší správní soud, vrchní, krajské a okresní soudy. Zákon může stanovit jejich jiné označení.</a:t>
            </a:r>
            <a:r>
              <a:rPr lang="cs-CZ" dirty="0" smtClean="0"/>
              <a:t/>
            </a:r>
            <a:br>
              <a:rPr lang="cs-CZ" dirty="0" smtClean="0"/>
            </a:br>
            <a:r>
              <a:rPr lang="cs-CZ" sz="1200" b="0" i="0" kern="1200" dirty="0" smtClean="0">
                <a:solidFill>
                  <a:schemeClr val="tx1"/>
                </a:solidFill>
                <a:effectLst/>
                <a:latin typeface="+mn-lt"/>
                <a:ea typeface="+mn-ea"/>
                <a:cs typeface="+mn-cs"/>
              </a:rPr>
              <a:t>(2) Působnost a organizaci soudů stanoví zákon.</a:t>
            </a:r>
          </a:p>
          <a:p>
            <a:r>
              <a:rPr lang="cs-CZ" b="1" dirty="0" smtClean="0">
                <a:effectLst/>
              </a:rPr>
              <a:t>Článek 92</a:t>
            </a:r>
            <a:r>
              <a:rPr lang="cs-CZ" dirty="0" smtClean="0"/>
              <a:t/>
            </a:r>
            <a:br>
              <a:rPr lang="cs-CZ" dirty="0" smtClean="0"/>
            </a:br>
            <a:r>
              <a:rPr lang="cs-CZ" sz="1200" b="0" i="0" kern="1200" dirty="0" smtClean="0">
                <a:solidFill>
                  <a:schemeClr val="tx1"/>
                </a:solidFill>
                <a:effectLst/>
                <a:latin typeface="+mn-lt"/>
                <a:ea typeface="+mn-ea"/>
                <a:cs typeface="+mn-cs"/>
              </a:rPr>
              <a:t>Nejvyšší soud je vrcholným soudním orgánem ve věcech patřících do pravomoci soudů s výjimkou záležitostí, o nichž rozhoduje Ústavní soud nebo Nejvyšší správní soud.</a:t>
            </a:r>
          </a:p>
          <a:p>
            <a:r>
              <a:rPr lang="cs-CZ" b="1" dirty="0" smtClean="0">
                <a:effectLst/>
              </a:rPr>
              <a:t>Článek 93</a:t>
            </a:r>
            <a:r>
              <a:rPr lang="cs-CZ" dirty="0" smtClean="0"/>
              <a:t/>
            </a:r>
            <a:br>
              <a:rPr lang="cs-CZ" dirty="0" smtClean="0"/>
            </a:br>
            <a:r>
              <a:rPr lang="cs-CZ" sz="1200" b="0" i="0" kern="1200" dirty="0" smtClean="0">
                <a:solidFill>
                  <a:schemeClr val="tx1"/>
                </a:solidFill>
                <a:effectLst/>
                <a:latin typeface="+mn-lt"/>
                <a:ea typeface="+mn-ea"/>
                <a:cs typeface="+mn-cs"/>
              </a:rPr>
              <a:t>(1) Soudce je jmenován do funkce prezidentem republiky bez časového omezení. Své funkce se ujímá složením slibu.</a:t>
            </a:r>
            <a:r>
              <a:rPr lang="cs-CZ" dirty="0" smtClean="0"/>
              <a:t/>
            </a:r>
            <a:br>
              <a:rPr lang="cs-CZ" dirty="0" smtClean="0"/>
            </a:br>
            <a:r>
              <a:rPr lang="cs-CZ" sz="1200" b="0" i="0" kern="1200" dirty="0" smtClean="0">
                <a:solidFill>
                  <a:schemeClr val="tx1"/>
                </a:solidFill>
                <a:effectLst/>
                <a:latin typeface="+mn-lt"/>
                <a:ea typeface="+mn-ea"/>
                <a:cs typeface="+mn-cs"/>
              </a:rPr>
              <a:t>(2) Soudcem může být jmenován bezúhonný občan, který má vysokoškolské právnické vzdělání. Další předpoklady a postup stanoví zákon.</a:t>
            </a:r>
          </a:p>
          <a:p>
            <a:r>
              <a:rPr lang="cs-CZ" b="1" dirty="0" smtClean="0">
                <a:effectLst/>
              </a:rPr>
              <a:t>Článek 94</a:t>
            </a:r>
            <a:r>
              <a:rPr lang="cs-CZ" dirty="0" smtClean="0"/>
              <a:t/>
            </a:r>
            <a:br>
              <a:rPr lang="cs-CZ" dirty="0" smtClean="0"/>
            </a:br>
            <a:r>
              <a:rPr lang="cs-CZ" sz="1200" b="0" i="0" kern="1200" dirty="0" smtClean="0">
                <a:solidFill>
                  <a:schemeClr val="tx1"/>
                </a:solidFill>
                <a:effectLst/>
                <a:latin typeface="+mn-lt"/>
                <a:ea typeface="+mn-ea"/>
                <a:cs typeface="+mn-cs"/>
              </a:rPr>
              <a:t>(1) Zákon stanoví případy, kdy soudci rozhodují v senátu a jaké je jeho složení. V ostatních případech rozhodují jako samosoudci.</a:t>
            </a:r>
            <a:r>
              <a:rPr lang="cs-CZ" dirty="0" smtClean="0"/>
              <a:t/>
            </a:r>
            <a:br>
              <a:rPr lang="cs-CZ" dirty="0" smtClean="0"/>
            </a:br>
            <a:r>
              <a:rPr lang="cs-CZ" sz="1200" b="0" i="0" kern="1200" dirty="0" smtClean="0">
                <a:solidFill>
                  <a:schemeClr val="tx1"/>
                </a:solidFill>
                <a:effectLst/>
                <a:latin typeface="+mn-lt"/>
                <a:ea typeface="+mn-ea"/>
                <a:cs typeface="+mn-cs"/>
              </a:rPr>
              <a:t>(2) Zákon může stanovit, ve kterých věcech a jakým způsobem se na rozhodování soudů podílejí vedle soudců i další občané.</a:t>
            </a:r>
          </a:p>
          <a:p>
            <a:r>
              <a:rPr lang="cs-CZ" b="1" dirty="0" smtClean="0">
                <a:effectLst/>
              </a:rPr>
              <a:t>Článek 95</a:t>
            </a:r>
            <a:r>
              <a:rPr lang="cs-CZ" dirty="0" smtClean="0"/>
              <a:t/>
            </a:r>
            <a:br>
              <a:rPr lang="cs-CZ" dirty="0" smtClean="0"/>
            </a:br>
            <a:r>
              <a:rPr lang="cs-CZ" sz="1200" b="0" i="0" kern="1200" dirty="0" smtClean="0">
                <a:solidFill>
                  <a:schemeClr val="tx1"/>
                </a:solidFill>
                <a:effectLst/>
                <a:latin typeface="+mn-lt"/>
                <a:ea typeface="+mn-ea"/>
                <a:cs typeface="+mn-cs"/>
              </a:rPr>
              <a:t>(1) Soudce je při rozhodování vázán zákonem a mezinárodní smlouvou, která je součástí právního řádu; je oprávněn posoudit soulad jiného právního předpisu se zákonem nebo s takovou mezinárodní smlouvou.</a:t>
            </a:r>
            <a:r>
              <a:rPr lang="cs-CZ" dirty="0" smtClean="0"/>
              <a:t/>
            </a:r>
            <a:br>
              <a:rPr lang="cs-CZ" dirty="0" smtClean="0"/>
            </a:br>
            <a:r>
              <a:rPr lang="cs-CZ" sz="1200" b="0" i="0" kern="1200" dirty="0" smtClean="0">
                <a:solidFill>
                  <a:schemeClr val="tx1"/>
                </a:solidFill>
                <a:effectLst/>
                <a:latin typeface="+mn-lt"/>
                <a:ea typeface="+mn-ea"/>
                <a:cs typeface="+mn-cs"/>
              </a:rPr>
              <a:t>(2) Dojde-li soud k závěru, že zákon, jehož má být při řešení věci použito, je v rozporu s ústavním pořádkem, předloží věc Ústavnímu soudu.</a:t>
            </a:r>
          </a:p>
          <a:p>
            <a:r>
              <a:rPr lang="cs-CZ" b="1" dirty="0" smtClean="0">
                <a:effectLst/>
              </a:rPr>
              <a:t>Článek 96</a:t>
            </a:r>
            <a:r>
              <a:rPr lang="cs-CZ" dirty="0" smtClean="0"/>
              <a:t/>
            </a:r>
            <a:br>
              <a:rPr lang="cs-CZ" dirty="0" smtClean="0"/>
            </a:br>
            <a:r>
              <a:rPr lang="cs-CZ" sz="1200" b="0" i="0" kern="1200" dirty="0" smtClean="0">
                <a:solidFill>
                  <a:schemeClr val="tx1"/>
                </a:solidFill>
                <a:effectLst/>
                <a:latin typeface="+mn-lt"/>
                <a:ea typeface="+mn-ea"/>
                <a:cs typeface="+mn-cs"/>
              </a:rPr>
              <a:t>(1) Všichni účastníci řízení mají před soudem rovná práva.</a:t>
            </a:r>
            <a:r>
              <a:rPr lang="cs-CZ" dirty="0" smtClean="0"/>
              <a:t/>
            </a:r>
            <a:br>
              <a:rPr lang="cs-CZ" dirty="0" smtClean="0"/>
            </a:br>
            <a:r>
              <a:rPr lang="cs-CZ" sz="1200" b="0" i="0" kern="1200" dirty="0" smtClean="0">
                <a:solidFill>
                  <a:schemeClr val="tx1"/>
                </a:solidFill>
                <a:effectLst/>
                <a:latin typeface="+mn-lt"/>
                <a:ea typeface="+mn-ea"/>
                <a:cs typeface="+mn-cs"/>
              </a:rPr>
              <a:t>(2) Jednání před soudem je ústní a veřejné; výjimky stanoví zákon. Rozsudek se vyhlašuje vždy veřejně.</a:t>
            </a:r>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13</a:t>
            </a:fld>
            <a:endParaRPr lang="cs-CZ" dirty="0"/>
          </a:p>
        </p:txBody>
      </p:sp>
    </p:spTree>
    <p:extLst>
      <p:ext uri="{BB962C8B-B14F-4D97-AF65-F5344CB8AC3E}">
        <p14:creationId xmlns:p14="http://schemas.microsoft.com/office/powerpoint/2010/main" val="150232741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14</a:t>
            </a:fld>
            <a:endParaRPr lang="cs-CZ" dirty="0"/>
          </a:p>
        </p:txBody>
      </p:sp>
    </p:spTree>
    <p:extLst>
      <p:ext uri="{BB962C8B-B14F-4D97-AF65-F5344CB8AC3E}">
        <p14:creationId xmlns:p14="http://schemas.microsoft.com/office/powerpoint/2010/main" val="129784546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r>
              <a:rPr lang="cs-CZ" sz="1200" b="1" i="0" kern="1200" dirty="0" smtClean="0">
                <a:solidFill>
                  <a:schemeClr val="tx1"/>
                </a:solidFill>
                <a:effectLst/>
                <a:latin typeface="+mn-lt"/>
                <a:ea typeface="+mn-ea"/>
                <a:cs typeface="+mn-cs"/>
              </a:rPr>
              <a:t>Vláda</a:t>
            </a:r>
          </a:p>
          <a:p>
            <a:r>
              <a:rPr lang="cs-CZ" sz="1200" b="1" i="0" kern="1200" dirty="0" smtClean="0">
                <a:solidFill>
                  <a:schemeClr val="tx1"/>
                </a:solidFill>
                <a:effectLst/>
                <a:latin typeface="+mn-lt"/>
                <a:ea typeface="+mn-ea"/>
                <a:cs typeface="+mn-cs"/>
              </a:rPr>
              <a:t>Čl. 67</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Vláda je vrcholným orgánem výkonné moci.</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Vláda se skládá z předsedy vlády, místopředsedů vlády a ministrů.</a:t>
            </a:r>
          </a:p>
          <a:p>
            <a:r>
              <a:rPr lang="cs-CZ" sz="1200" b="1" i="0" kern="1200" dirty="0" smtClean="0">
                <a:solidFill>
                  <a:schemeClr val="tx1"/>
                </a:solidFill>
                <a:effectLst/>
                <a:latin typeface="+mn-lt"/>
                <a:ea typeface="+mn-ea"/>
                <a:cs typeface="+mn-cs"/>
              </a:rPr>
              <a:t>Čl. 68</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Vláda je odpovědna Poslanecké sněmovně.</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Předsedu vlády jmenuje prezident republiky a na jeho návrh jmenuje ostatní členy vlády a pověřuje je řízením ministerstev nebo jiných úřadů.</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Vláda předstoupí do třiceti dnů po svém jmenování před Poslaneckou sněmovnu a požádá ji o vyslovení důvěry.</a:t>
            </a:r>
          </a:p>
          <a:p>
            <a:r>
              <a:rPr lang="cs-CZ" sz="1200" b="1" i="0" kern="1200" dirty="0" smtClean="0">
                <a:solidFill>
                  <a:schemeClr val="tx1"/>
                </a:solidFill>
                <a:effectLst/>
                <a:latin typeface="+mn-lt"/>
                <a:ea typeface="+mn-ea"/>
                <a:cs typeface="+mn-cs"/>
              </a:rPr>
              <a:t>(4)</a:t>
            </a:r>
            <a:r>
              <a:rPr lang="cs-CZ" sz="1200" b="0" i="0" kern="1200" dirty="0" smtClean="0">
                <a:solidFill>
                  <a:schemeClr val="tx1"/>
                </a:solidFill>
                <a:effectLst/>
                <a:latin typeface="+mn-lt"/>
                <a:ea typeface="+mn-ea"/>
                <a:cs typeface="+mn-cs"/>
              </a:rPr>
              <a:t> Pokud nově jmenovaná vláda nezíská v Poslanecké sněmovně důvěru, postupuje se podle odstavců 2 a 3. Jestliže ani takto jmenovaná vláda nezíská důvěru Poslanecké sněmovny, jmenuje prezident republiky předsedu vlády na návrh předsedy Poslanecké sněmovny.</a:t>
            </a:r>
          </a:p>
          <a:p>
            <a:r>
              <a:rPr lang="cs-CZ" sz="1200" b="1" i="0" kern="1200" dirty="0" smtClean="0">
                <a:solidFill>
                  <a:schemeClr val="tx1"/>
                </a:solidFill>
                <a:effectLst/>
                <a:latin typeface="+mn-lt"/>
                <a:ea typeface="+mn-ea"/>
                <a:cs typeface="+mn-cs"/>
              </a:rPr>
              <a:t>(5)</a:t>
            </a:r>
            <a:r>
              <a:rPr lang="cs-CZ" sz="1200" b="0" i="0" kern="1200" dirty="0" smtClean="0">
                <a:solidFill>
                  <a:schemeClr val="tx1"/>
                </a:solidFill>
                <a:effectLst/>
                <a:latin typeface="+mn-lt"/>
                <a:ea typeface="+mn-ea"/>
                <a:cs typeface="+mn-cs"/>
              </a:rPr>
              <a:t> V ostatních případech prezident republiky jmenuje a odvolává na návrh předsedy vlády ostatní členy vlády a pověřuje je řízením ministerstev nebo jiných úřadů.</a:t>
            </a:r>
          </a:p>
          <a:p>
            <a:r>
              <a:rPr lang="cs-CZ" sz="1200" b="1" i="0" kern="1200" dirty="0" smtClean="0">
                <a:solidFill>
                  <a:schemeClr val="tx1"/>
                </a:solidFill>
                <a:effectLst/>
                <a:latin typeface="+mn-lt"/>
                <a:ea typeface="+mn-ea"/>
                <a:cs typeface="+mn-cs"/>
              </a:rPr>
              <a:t>Čl. 69</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Člen vlády skládá slib do rukou prezidenta republiky.</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Slib člena vlády zní: "Slibuji věrnost České republice. Slibuji, že budu zachovávat její Ústavu a zákony a uvádět je v život. Slibuji na svou čest, že budu zastávat svůj úřad svědomitě a nezneužiji svého postavení.".</a:t>
            </a:r>
          </a:p>
          <a:p>
            <a:r>
              <a:rPr lang="cs-CZ" sz="1200" b="1" i="0" kern="1200" dirty="0" smtClean="0">
                <a:solidFill>
                  <a:schemeClr val="tx1"/>
                </a:solidFill>
                <a:effectLst/>
                <a:latin typeface="+mn-lt"/>
                <a:ea typeface="+mn-ea"/>
                <a:cs typeface="+mn-cs"/>
              </a:rPr>
              <a:t>Čl. 70</a:t>
            </a:r>
          </a:p>
          <a:p>
            <a:r>
              <a:rPr lang="cs-CZ" sz="1200" b="0" i="0" kern="1200" dirty="0" smtClean="0">
                <a:solidFill>
                  <a:schemeClr val="tx1"/>
                </a:solidFill>
                <a:effectLst/>
                <a:latin typeface="+mn-lt"/>
                <a:ea typeface="+mn-ea"/>
                <a:cs typeface="+mn-cs"/>
              </a:rPr>
              <a:t>Člen vlády nesmí vykonávat činnosti, jejichž povaha odporuje výkonu jeho funkce. Podrobnosti stanoví zákon.</a:t>
            </a:r>
          </a:p>
          <a:p>
            <a:r>
              <a:rPr lang="cs-CZ" sz="1200" b="1" i="0" kern="1200" dirty="0" smtClean="0">
                <a:solidFill>
                  <a:schemeClr val="tx1"/>
                </a:solidFill>
                <a:effectLst/>
                <a:latin typeface="+mn-lt"/>
                <a:ea typeface="+mn-ea"/>
                <a:cs typeface="+mn-cs"/>
              </a:rPr>
              <a:t>Čl. 71</a:t>
            </a:r>
          </a:p>
          <a:p>
            <a:r>
              <a:rPr lang="cs-CZ" sz="1200" b="0" i="0" kern="1200" dirty="0" smtClean="0">
                <a:solidFill>
                  <a:schemeClr val="tx1"/>
                </a:solidFill>
                <a:effectLst/>
                <a:latin typeface="+mn-lt"/>
                <a:ea typeface="+mn-ea"/>
                <a:cs typeface="+mn-cs"/>
              </a:rPr>
              <a:t>Vláda může předložit Poslanecké sněmovně žádost o vyslovení důvěry.</a:t>
            </a:r>
          </a:p>
          <a:p>
            <a:r>
              <a:rPr lang="cs-CZ" sz="1200" b="1" i="0" kern="1200" dirty="0" smtClean="0">
                <a:solidFill>
                  <a:schemeClr val="tx1"/>
                </a:solidFill>
                <a:effectLst/>
                <a:latin typeface="+mn-lt"/>
                <a:ea typeface="+mn-ea"/>
                <a:cs typeface="+mn-cs"/>
              </a:rPr>
              <a:t>Čl. 72</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Poslanecká sněmovna může vyslovit vládě nedůvěru.</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Návrh na vyslovení nedůvěry vládě projedná Poslanecká sněmovna, jen je-li podán písemně nejméně padesáti poslanci. K přijetí návrhu je třeba souhlasu nadpoloviční většiny všech poslanců.</a:t>
            </a:r>
          </a:p>
          <a:p>
            <a:r>
              <a:rPr lang="cs-CZ" sz="1200" b="1" i="0" kern="1200" dirty="0" smtClean="0">
                <a:solidFill>
                  <a:schemeClr val="tx1"/>
                </a:solidFill>
                <a:effectLst/>
                <a:latin typeface="+mn-lt"/>
                <a:ea typeface="+mn-ea"/>
                <a:cs typeface="+mn-cs"/>
              </a:rPr>
              <a:t>Čl. 73</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Předseda vlády podává demisi do rukou prezidenta republiky. Ostatní členové vlády podávají demisi do rukou prezidenta republiky prostřednictvím předsedy vlády.</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Vláda podá demisi, jestliže Poslanecká sněmovna zamítla její žádost o vyslovení důvěry nebo jestliže jí vyslovila nedůvěru. Vláda podá demisi vždy po ustavující schůzi nově zvolené Poslanecké sněmovny.</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Podá-li vláda demisi podle odstavce 2, prezident republiky demisi přijme.</a:t>
            </a:r>
          </a:p>
          <a:p>
            <a:r>
              <a:rPr lang="cs-CZ" sz="1200" b="1" i="0" kern="1200" dirty="0" smtClean="0">
                <a:solidFill>
                  <a:schemeClr val="tx1"/>
                </a:solidFill>
                <a:effectLst/>
                <a:latin typeface="+mn-lt"/>
                <a:ea typeface="+mn-ea"/>
                <a:cs typeface="+mn-cs"/>
              </a:rPr>
              <a:t>Čl. 74</a:t>
            </a:r>
          </a:p>
          <a:p>
            <a:r>
              <a:rPr lang="cs-CZ" sz="1200" b="0" i="0" kern="1200" dirty="0" smtClean="0">
                <a:solidFill>
                  <a:schemeClr val="tx1"/>
                </a:solidFill>
                <a:effectLst/>
                <a:latin typeface="+mn-lt"/>
                <a:ea typeface="+mn-ea"/>
                <a:cs typeface="+mn-cs"/>
              </a:rPr>
              <a:t>Prezident republiky odvolá člena vlády, jestliže to navrhne předseda vlády.</a:t>
            </a:r>
          </a:p>
          <a:p>
            <a:r>
              <a:rPr lang="cs-CZ" sz="1200" b="1" i="0" kern="1200" dirty="0" smtClean="0">
                <a:solidFill>
                  <a:schemeClr val="tx1"/>
                </a:solidFill>
                <a:effectLst/>
                <a:latin typeface="+mn-lt"/>
                <a:ea typeface="+mn-ea"/>
                <a:cs typeface="+mn-cs"/>
              </a:rPr>
              <a:t>Čl. 75</a:t>
            </a:r>
          </a:p>
          <a:p>
            <a:r>
              <a:rPr lang="cs-CZ" sz="1200" b="0" i="0" kern="1200" dirty="0" smtClean="0">
                <a:solidFill>
                  <a:schemeClr val="tx1"/>
                </a:solidFill>
                <a:effectLst/>
                <a:latin typeface="+mn-lt"/>
                <a:ea typeface="+mn-ea"/>
                <a:cs typeface="+mn-cs"/>
              </a:rPr>
              <a:t>Prezident republiky odvolá vládu, která nepodala demisi, ačkoliv ji byla povinna podat.</a:t>
            </a:r>
          </a:p>
          <a:p>
            <a:r>
              <a:rPr lang="cs-CZ" sz="1200" b="1" i="0" kern="1200" dirty="0" smtClean="0">
                <a:solidFill>
                  <a:schemeClr val="tx1"/>
                </a:solidFill>
                <a:effectLst/>
                <a:latin typeface="+mn-lt"/>
                <a:ea typeface="+mn-ea"/>
                <a:cs typeface="+mn-cs"/>
              </a:rPr>
              <a:t>Čl. 76</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Vláda rozhoduje ve sboru.</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K přijetí usnesení vlády je třeba souhlasu nadpoloviční většiny všech jejích členů.</a:t>
            </a:r>
          </a:p>
          <a:p>
            <a:r>
              <a:rPr lang="cs-CZ" sz="1200" b="1" i="0" kern="1200" dirty="0" smtClean="0">
                <a:solidFill>
                  <a:schemeClr val="tx1"/>
                </a:solidFill>
                <a:effectLst/>
                <a:latin typeface="+mn-lt"/>
                <a:ea typeface="+mn-ea"/>
                <a:cs typeface="+mn-cs"/>
              </a:rPr>
              <a:t>Čl. 77</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Předseda vlády organizuje činnost vlády, řídí její schůze, vystupuje jejím jménem a vykonává další činnosti, které jsou mu svěřeny Ústavou nebo jinými zákony.</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Předsedu vlády zastupuje místopředseda vlády nebo jiný pověřený člen vlády.</a:t>
            </a:r>
          </a:p>
          <a:p>
            <a:r>
              <a:rPr lang="cs-CZ" sz="1200" b="1" i="0" kern="1200" dirty="0" smtClean="0">
                <a:solidFill>
                  <a:schemeClr val="tx1"/>
                </a:solidFill>
                <a:effectLst/>
                <a:latin typeface="+mn-lt"/>
                <a:ea typeface="+mn-ea"/>
                <a:cs typeface="+mn-cs"/>
              </a:rPr>
              <a:t>Čl. 78</a:t>
            </a:r>
          </a:p>
          <a:p>
            <a:r>
              <a:rPr lang="cs-CZ" sz="1200" b="0" i="0" kern="1200" dirty="0" smtClean="0">
                <a:solidFill>
                  <a:schemeClr val="tx1"/>
                </a:solidFill>
                <a:effectLst/>
                <a:latin typeface="+mn-lt"/>
                <a:ea typeface="+mn-ea"/>
                <a:cs typeface="+mn-cs"/>
              </a:rPr>
              <a:t>K provedení zákona a v jeho mezích je vláda oprávněna vydávat nařízení. Nařízení podepisuje předseda vlády a příslušný člen vlády.</a:t>
            </a:r>
          </a:p>
          <a:p>
            <a:r>
              <a:rPr lang="cs-CZ" sz="1200" b="1" i="0" kern="1200" dirty="0" smtClean="0">
                <a:solidFill>
                  <a:schemeClr val="tx1"/>
                </a:solidFill>
                <a:effectLst/>
                <a:latin typeface="+mn-lt"/>
                <a:ea typeface="+mn-ea"/>
                <a:cs typeface="+mn-cs"/>
              </a:rPr>
              <a:t>Čl. 79</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Ministerstva a jiné správní úřady lze zřídit a jejich působnost stanovit pouze zákonem.</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Právní poměry státních zaměstnanců v ministerstvech a jiných správních úřadech upravuje zákon.</a:t>
            </a:r>
          </a:p>
          <a:p>
            <a:r>
              <a:rPr lang="cs-CZ" sz="1200" b="1" i="0" kern="1200" dirty="0" smtClean="0">
                <a:solidFill>
                  <a:schemeClr val="tx1"/>
                </a:solidFill>
                <a:effectLst/>
                <a:latin typeface="+mn-lt"/>
                <a:ea typeface="+mn-ea"/>
                <a:cs typeface="+mn-cs"/>
              </a:rPr>
              <a:t>(3)</a:t>
            </a:r>
            <a:r>
              <a:rPr lang="cs-CZ" sz="1200" b="0" i="0" kern="1200" dirty="0" smtClean="0">
                <a:solidFill>
                  <a:schemeClr val="tx1"/>
                </a:solidFill>
                <a:effectLst/>
                <a:latin typeface="+mn-lt"/>
                <a:ea typeface="+mn-ea"/>
                <a:cs typeface="+mn-cs"/>
              </a:rPr>
              <a:t> Ministerstva, jiné správní úřady a orgány územní samosprávy mohou na základě a v mezích zákona vydávat právní předpisy, jsou-li k tomu zákonem zmocněny.</a:t>
            </a:r>
          </a:p>
          <a:p>
            <a:r>
              <a:rPr lang="cs-CZ" sz="1200" b="1" i="0" kern="1200" dirty="0" smtClean="0">
                <a:solidFill>
                  <a:schemeClr val="tx1"/>
                </a:solidFill>
                <a:effectLst/>
                <a:latin typeface="+mn-lt"/>
                <a:ea typeface="+mn-ea"/>
                <a:cs typeface="+mn-cs"/>
              </a:rPr>
              <a:t>Čl. 80</a:t>
            </a:r>
          </a:p>
          <a:p>
            <a:r>
              <a:rPr lang="cs-CZ" sz="1200" b="1" i="0" kern="1200" dirty="0" smtClean="0">
                <a:solidFill>
                  <a:schemeClr val="tx1"/>
                </a:solidFill>
                <a:effectLst/>
                <a:latin typeface="+mn-lt"/>
                <a:ea typeface="+mn-ea"/>
                <a:cs typeface="+mn-cs"/>
              </a:rPr>
              <a:t>(1)</a:t>
            </a:r>
            <a:r>
              <a:rPr lang="cs-CZ" sz="1200" b="0" i="0" kern="1200" dirty="0" smtClean="0">
                <a:solidFill>
                  <a:schemeClr val="tx1"/>
                </a:solidFill>
                <a:effectLst/>
                <a:latin typeface="+mn-lt"/>
                <a:ea typeface="+mn-ea"/>
                <a:cs typeface="+mn-cs"/>
              </a:rPr>
              <a:t> Státní zastupitelství zastupuje veřejnou žalobu v trestním řízení; vykonává i další úkoly, stanoví-li tak zákon.</a:t>
            </a:r>
          </a:p>
          <a:p>
            <a:r>
              <a:rPr lang="cs-CZ" sz="1200" b="1" i="0" kern="1200" dirty="0" smtClean="0">
                <a:solidFill>
                  <a:schemeClr val="tx1"/>
                </a:solidFill>
                <a:effectLst/>
                <a:latin typeface="+mn-lt"/>
                <a:ea typeface="+mn-ea"/>
                <a:cs typeface="+mn-cs"/>
              </a:rPr>
              <a:t>(2)</a:t>
            </a:r>
            <a:r>
              <a:rPr lang="cs-CZ" sz="1200" b="0" i="0" kern="1200" dirty="0" smtClean="0">
                <a:solidFill>
                  <a:schemeClr val="tx1"/>
                </a:solidFill>
                <a:effectLst/>
                <a:latin typeface="+mn-lt"/>
                <a:ea typeface="+mn-ea"/>
                <a:cs typeface="+mn-cs"/>
              </a:rPr>
              <a:t> Postavení a působnost státního zastupitelství stanoví zákon.</a:t>
            </a:r>
          </a:p>
          <a:p>
            <a:endParaRPr lang="cs-CZ" dirty="0"/>
          </a:p>
        </p:txBody>
      </p:sp>
      <p:sp>
        <p:nvSpPr>
          <p:cNvPr id="4" name="Zástupný symbol pro číslo snímku 3"/>
          <p:cNvSpPr>
            <a:spLocks noGrp="1"/>
          </p:cNvSpPr>
          <p:nvPr>
            <p:ph type="sldNum" sz="quarter" idx="10"/>
          </p:nvPr>
        </p:nvSpPr>
        <p:spPr/>
        <p:txBody>
          <a:bodyPr/>
          <a:lstStyle/>
          <a:p>
            <a:fld id="{1B79E699-3F5D-486B-A97C-0BA4F06898C2}" type="slidenum">
              <a:rPr lang="cs-CZ" smtClean="0"/>
              <a:t>15</a:t>
            </a:fld>
            <a:endParaRPr lang="cs-CZ" dirty="0"/>
          </a:p>
        </p:txBody>
      </p:sp>
    </p:spTree>
    <p:extLst>
      <p:ext uri="{BB962C8B-B14F-4D97-AF65-F5344CB8AC3E}">
        <p14:creationId xmlns:p14="http://schemas.microsoft.com/office/powerpoint/2010/main" val="327633387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Úvodní snímek">
    <p:spTree>
      <p:nvGrpSpPr>
        <p:cNvPr id="1" name=""/>
        <p:cNvGrpSpPr/>
        <p:nvPr/>
      </p:nvGrpSpPr>
      <p:grpSpPr>
        <a:xfrm>
          <a:off x="0" y="0"/>
          <a:ext cx="0" cy="0"/>
          <a:chOff x="0" y="0"/>
          <a:chExt cx="0" cy="0"/>
        </a:xfrm>
      </p:grpSpPr>
      <p:sp>
        <p:nvSpPr>
          <p:cNvPr id="2" name="Nadpis 1"/>
          <p:cNvSpPr>
            <a:spLocks noGrp="1"/>
          </p:cNvSpPr>
          <p:nvPr>
            <p:ph type="ctrTitle"/>
          </p:nvPr>
        </p:nvSpPr>
        <p:spPr>
          <a:xfrm>
            <a:off x="1524000" y="1122363"/>
            <a:ext cx="9144000" cy="2387600"/>
          </a:xfrm>
        </p:spPr>
        <p:txBody>
          <a:bodyPr anchor="b"/>
          <a:lstStyle>
            <a:lvl1pPr algn="ctr">
              <a:defRPr sz="6000"/>
            </a:lvl1pPr>
          </a:lstStyle>
          <a:p>
            <a:r>
              <a:rPr lang="cs-CZ" smtClean="0"/>
              <a:t>Kliknutím lze upravit styl.</a:t>
            </a:r>
            <a:endParaRPr lang="cs-CZ"/>
          </a:p>
        </p:txBody>
      </p:sp>
      <p:sp>
        <p:nvSpPr>
          <p:cNvPr id="3" name="Podnadpis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cs-CZ" smtClean="0"/>
              <a:t>Kliknutím můžete upravit styl předlohy.</a:t>
            </a:r>
            <a:endParaRPr lang="cs-CZ"/>
          </a:p>
        </p:txBody>
      </p:sp>
      <p:sp>
        <p:nvSpPr>
          <p:cNvPr id="4" name="Zástupný symbol pro datum 3"/>
          <p:cNvSpPr>
            <a:spLocks noGrp="1"/>
          </p:cNvSpPr>
          <p:nvPr>
            <p:ph type="dt" sz="half" idx="10"/>
          </p:nvPr>
        </p:nvSpPr>
        <p:spPr/>
        <p:txBody>
          <a:bodyPr/>
          <a:lstStyle/>
          <a:p>
            <a:fld id="{21E43410-406E-4BCD-AC5F-0B03B2414987}" type="datetimeFigureOut">
              <a:rPr lang="cs-CZ" smtClean="0"/>
              <a:t>28.03.2023</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82D4A642-30E7-49C0-ABF3-C364894D0504}" type="slidenum">
              <a:rPr lang="cs-CZ" smtClean="0"/>
              <a:t>‹#›</a:t>
            </a:fld>
            <a:endParaRPr lang="cs-CZ"/>
          </a:p>
        </p:txBody>
      </p:sp>
    </p:spTree>
    <p:extLst>
      <p:ext uri="{BB962C8B-B14F-4D97-AF65-F5344CB8AC3E}">
        <p14:creationId xmlns:p14="http://schemas.microsoft.com/office/powerpoint/2010/main" val="180933354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svislý text 2"/>
          <p:cNvSpPr>
            <a:spLocks noGrp="1"/>
          </p:cNvSpPr>
          <p:nvPr>
            <p:ph type="body" orient="vert" idx="1"/>
          </p:nvPr>
        </p:nvSpPr>
        <p:spPr/>
        <p:txBody>
          <a:bodyPr vert="eaVert"/>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21E43410-406E-4BCD-AC5F-0B03B2414987}" type="datetimeFigureOut">
              <a:rPr lang="cs-CZ" smtClean="0"/>
              <a:t>28.03.2023</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82D4A642-30E7-49C0-ABF3-C364894D0504}" type="slidenum">
              <a:rPr lang="cs-CZ" smtClean="0"/>
              <a:t>‹#›</a:t>
            </a:fld>
            <a:endParaRPr lang="cs-CZ"/>
          </a:p>
        </p:txBody>
      </p:sp>
    </p:spTree>
    <p:extLst>
      <p:ext uri="{BB962C8B-B14F-4D97-AF65-F5344CB8AC3E}">
        <p14:creationId xmlns:p14="http://schemas.microsoft.com/office/powerpoint/2010/main" val="3629993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2" name="Svislý nadpis 1"/>
          <p:cNvSpPr>
            <a:spLocks noGrp="1"/>
          </p:cNvSpPr>
          <p:nvPr>
            <p:ph type="title" orient="vert"/>
          </p:nvPr>
        </p:nvSpPr>
        <p:spPr>
          <a:xfrm>
            <a:off x="8724900" y="365125"/>
            <a:ext cx="2628900" cy="5811838"/>
          </a:xfrm>
        </p:spPr>
        <p:txBody>
          <a:bodyPr vert="eaVert"/>
          <a:lstStyle/>
          <a:p>
            <a:r>
              <a:rPr lang="cs-CZ" smtClean="0"/>
              <a:t>Kliknutím lze upravit styl.</a:t>
            </a:r>
            <a:endParaRPr lang="cs-CZ"/>
          </a:p>
        </p:txBody>
      </p:sp>
      <p:sp>
        <p:nvSpPr>
          <p:cNvPr id="3" name="Zástupný symbol pro svislý text 2"/>
          <p:cNvSpPr>
            <a:spLocks noGrp="1"/>
          </p:cNvSpPr>
          <p:nvPr>
            <p:ph type="body" orient="vert" idx="1"/>
          </p:nvPr>
        </p:nvSpPr>
        <p:spPr>
          <a:xfrm>
            <a:off x="838200" y="365125"/>
            <a:ext cx="7734300" cy="5811838"/>
          </a:xfrm>
        </p:spPr>
        <p:txBody>
          <a:bodyPr vert="eaVert"/>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21E43410-406E-4BCD-AC5F-0B03B2414987}" type="datetimeFigureOut">
              <a:rPr lang="cs-CZ" smtClean="0"/>
              <a:t>28.03.2023</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82D4A642-30E7-49C0-ABF3-C364894D0504}" type="slidenum">
              <a:rPr lang="cs-CZ" smtClean="0"/>
              <a:t>‹#›</a:t>
            </a:fld>
            <a:endParaRPr lang="cs-CZ"/>
          </a:p>
        </p:txBody>
      </p:sp>
    </p:spTree>
    <p:extLst>
      <p:ext uri="{BB962C8B-B14F-4D97-AF65-F5344CB8AC3E}">
        <p14:creationId xmlns:p14="http://schemas.microsoft.com/office/powerpoint/2010/main" val="24650644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obsah 2"/>
          <p:cNvSpPr>
            <a:spLocks noGrp="1"/>
          </p:cNvSpPr>
          <p:nvPr>
            <p:ph idx="1"/>
          </p:nvPr>
        </p:nvSpPr>
        <p:spPr/>
        <p:txBody>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21E43410-406E-4BCD-AC5F-0B03B2414987}" type="datetimeFigureOut">
              <a:rPr lang="cs-CZ" smtClean="0"/>
              <a:t>28.03.2023</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82D4A642-30E7-49C0-ABF3-C364894D0504}" type="slidenum">
              <a:rPr lang="cs-CZ" smtClean="0"/>
              <a:t>‹#›</a:t>
            </a:fld>
            <a:endParaRPr lang="cs-CZ"/>
          </a:p>
        </p:txBody>
      </p:sp>
    </p:spTree>
    <p:extLst>
      <p:ext uri="{BB962C8B-B14F-4D97-AF65-F5344CB8AC3E}">
        <p14:creationId xmlns:p14="http://schemas.microsoft.com/office/powerpoint/2010/main" val="237023705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části">
    <p:spTree>
      <p:nvGrpSpPr>
        <p:cNvPr id="1" name=""/>
        <p:cNvGrpSpPr/>
        <p:nvPr/>
      </p:nvGrpSpPr>
      <p:grpSpPr>
        <a:xfrm>
          <a:off x="0" y="0"/>
          <a:ext cx="0" cy="0"/>
          <a:chOff x="0" y="0"/>
          <a:chExt cx="0" cy="0"/>
        </a:xfrm>
      </p:grpSpPr>
      <p:sp>
        <p:nvSpPr>
          <p:cNvPr id="2" name="Nadpis 1"/>
          <p:cNvSpPr>
            <a:spLocks noGrp="1"/>
          </p:cNvSpPr>
          <p:nvPr>
            <p:ph type="title"/>
          </p:nvPr>
        </p:nvSpPr>
        <p:spPr>
          <a:xfrm>
            <a:off x="831850" y="1709738"/>
            <a:ext cx="10515600" cy="2852737"/>
          </a:xfrm>
        </p:spPr>
        <p:txBody>
          <a:bodyPr anchor="b"/>
          <a:lstStyle>
            <a:lvl1pPr>
              <a:defRPr sz="6000"/>
            </a:lvl1pPr>
          </a:lstStyle>
          <a:p>
            <a:r>
              <a:rPr lang="cs-CZ" smtClean="0"/>
              <a:t>Kliknutím lze upravit styl.</a:t>
            </a:r>
            <a:endParaRPr lang="cs-CZ"/>
          </a:p>
        </p:txBody>
      </p:sp>
      <p:sp>
        <p:nvSpPr>
          <p:cNvPr id="3" name="Zástupný symbol pro tex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cs-CZ" smtClean="0"/>
              <a:t>Upravte styly předlohy textu.</a:t>
            </a:r>
          </a:p>
        </p:txBody>
      </p:sp>
      <p:sp>
        <p:nvSpPr>
          <p:cNvPr id="4" name="Zástupný symbol pro datum 3"/>
          <p:cNvSpPr>
            <a:spLocks noGrp="1"/>
          </p:cNvSpPr>
          <p:nvPr>
            <p:ph type="dt" sz="half" idx="10"/>
          </p:nvPr>
        </p:nvSpPr>
        <p:spPr/>
        <p:txBody>
          <a:bodyPr/>
          <a:lstStyle/>
          <a:p>
            <a:fld id="{21E43410-406E-4BCD-AC5F-0B03B2414987}" type="datetimeFigureOut">
              <a:rPr lang="cs-CZ" smtClean="0"/>
              <a:t>28.03.2023</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82D4A642-30E7-49C0-ABF3-C364894D0504}" type="slidenum">
              <a:rPr lang="cs-CZ" smtClean="0"/>
              <a:t>‹#›</a:t>
            </a:fld>
            <a:endParaRPr lang="cs-CZ"/>
          </a:p>
        </p:txBody>
      </p:sp>
    </p:spTree>
    <p:extLst>
      <p:ext uri="{BB962C8B-B14F-4D97-AF65-F5344CB8AC3E}">
        <p14:creationId xmlns:p14="http://schemas.microsoft.com/office/powerpoint/2010/main" val="17377673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obsah 2"/>
          <p:cNvSpPr>
            <a:spLocks noGrp="1"/>
          </p:cNvSpPr>
          <p:nvPr>
            <p:ph sz="half" idx="1"/>
          </p:nvPr>
        </p:nvSpPr>
        <p:spPr>
          <a:xfrm>
            <a:off x="838200" y="1825625"/>
            <a:ext cx="5181600" cy="4351338"/>
          </a:xfrm>
        </p:spPr>
        <p:txBody>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obsah 3"/>
          <p:cNvSpPr>
            <a:spLocks noGrp="1"/>
          </p:cNvSpPr>
          <p:nvPr>
            <p:ph sz="half" idx="2"/>
          </p:nvPr>
        </p:nvSpPr>
        <p:spPr>
          <a:xfrm>
            <a:off x="6172200" y="1825625"/>
            <a:ext cx="5181600" cy="4351338"/>
          </a:xfrm>
        </p:spPr>
        <p:txBody>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Zástupný symbol pro datum 4"/>
          <p:cNvSpPr>
            <a:spLocks noGrp="1"/>
          </p:cNvSpPr>
          <p:nvPr>
            <p:ph type="dt" sz="half" idx="10"/>
          </p:nvPr>
        </p:nvSpPr>
        <p:spPr/>
        <p:txBody>
          <a:bodyPr/>
          <a:lstStyle/>
          <a:p>
            <a:fld id="{21E43410-406E-4BCD-AC5F-0B03B2414987}" type="datetimeFigureOut">
              <a:rPr lang="cs-CZ" smtClean="0"/>
              <a:t>28.03.2023</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82D4A642-30E7-49C0-ABF3-C364894D0504}" type="slidenum">
              <a:rPr lang="cs-CZ" smtClean="0"/>
              <a:t>‹#›</a:t>
            </a:fld>
            <a:endParaRPr lang="cs-CZ"/>
          </a:p>
        </p:txBody>
      </p:sp>
    </p:spTree>
    <p:extLst>
      <p:ext uri="{BB962C8B-B14F-4D97-AF65-F5344CB8AC3E}">
        <p14:creationId xmlns:p14="http://schemas.microsoft.com/office/powerpoint/2010/main" val="39907005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2" name="Nadpis 1"/>
          <p:cNvSpPr>
            <a:spLocks noGrp="1"/>
          </p:cNvSpPr>
          <p:nvPr>
            <p:ph type="title"/>
          </p:nvPr>
        </p:nvSpPr>
        <p:spPr>
          <a:xfrm>
            <a:off x="839788" y="365125"/>
            <a:ext cx="10515600" cy="1325563"/>
          </a:xfrm>
        </p:spPr>
        <p:txBody>
          <a:bodyPr/>
          <a:lstStyle/>
          <a:p>
            <a:r>
              <a:rPr lang="cs-CZ" smtClean="0"/>
              <a:t>Kliknutím lze upravit styl.</a:t>
            </a:r>
            <a:endParaRPr lang="cs-CZ"/>
          </a:p>
        </p:txBody>
      </p:sp>
      <p:sp>
        <p:nvSpPr>
          <p:cNvPr id="3" name="Zástupný symbol pro tex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Upravte styly předlohy textu.</a:t>
            </a:r>
          </a:p>
        </p:txBody>
      </p:sp>
      <p:sp>
        <p:nvSpPr>
          <p:cNvPr id="4" name="Zástupný symbol pro obsah 3"/>
          <p:cNvSpPr>
            <a:spLocks noGrp="1"/>
          </p:cNvSpPr>
          <p:nvPr>
            <p:ph sz="half" idx="2"/>
          </p:nvPr>
        </p:nvSpPr>
        <p:spPr>
          <a:xfrm>
            <a:off x="839788" y="2505075"/>
            <a:ext cx="5157787" cy="3684588"/>
          </a:xfrm>
        </p:spPr>
        <p:txBody>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Zástupný symbol pro tex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Upravte styly předlohy textu.</a:t>
            </a:r>
          </a:p>
        </p:txBody>
      </p:sp>
      <p:sp>
        <p:nvSpPr>
          <p:cNvPr id="6" name="Zástupný symbol pro obsah 5"/>
          <p:cNvSpPr>
            <a:spLocks noGrp="1"/>
          </p:cNvSpPr>
          <p:nvPr>
            <p:ph sz="quarter" idx="4"/>
          </p:nvPr>
        </p:nvSpPr>
        <p:spPr>
          <a:xfrm>
            <a:off x="6172200" y="2505075"/>
            <a:ext cx="5183188" cy="3684588"/>
          </a:xfrm>
        </p:spPr>
        <p:txBody>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7" name="Zástupný symbol pro datum 6"/>
          <p:cNvSpPr>
            <a:spLocks noGrp="1"/>
          </p:cNvSpPr>
          <p:nvPr>
            <p:ph type="dt" sz="half" idx="10"/>
          </p:nvPr>
        </p:nvSpPr>
        <p:spPr/>
        <p:txBody>
          <a:bodyPr/>
          <a:lstStyle/>
          <a:p>
            <a:fld id="{21E43410-406E-4BCD-AC5F-0B03B2414987}" type="datetimeFigureOut">
              <a:rPr lang="cs-CZ" smtClean="0"/>
              <a:t>28.03.2023</a:t>
            </a:fld>
            <a:endParaRPr lang="cs-CZ"/>
          </a:p>
        </p:txBody>
      </p:sp>
      <p:sp>
        <p:nvSpPr>
          <p:cNvPr id="8" name="Zástupný symbol pro zápatí 7"/>
          <p:cNvSpPr>
            <a:spLocks noGrp="1"/>
          </p:cNvSpPr>
          <p:nvPr>
            <p:ph type="ftr" sz="quarter" idx="11"/>
          </p:nvPr>
        </p:nvSpPr>
        <p:spPr/>
        <p:txBody>
          <a:bodyPr/>
          <a:lstStyle/>
          <a:p>
            <a:endParaRPr lang="cs-CZ"/>
          </a:p>
        </p:txBody>
      </p:sp>
      <p:sp>
        <p:nvSpPr>
          <p:cNvPr id="9" name="Zástupný symbol pro číslo snímku 8"/>
          <p:cNvSpPr>
            <a:spLocks noGrp="1"/>
          </p:cNvSpPr>
          <p:nvPr>
            <p:ph type="sldNum" sz="quarter" idx="12"/>
          </p:nvPr>
        </p:nvSpPr>
        <p:spPr/>
        <p:txBody>
          <a:bodyPr/>
          <a:lstStyle/>
          <a:p>
            <a:fld id="{82D4A642-30E7-49C0-ABF3-C364894D0504}" type="slidenum">
              <a:rPr lang="cs-CZ" smtClean="0"/>
              <a:t>‹#›</a:t>
            </a:fld>
            <a:endParaRPr lang="cs-CZ"/>
          </a:p>
        </p:txBody>
      </p:sp>
    </p:spTree>
    <p:extLst>
      <p:ext uri="{BB962C8B-B14F-4D97-AF65-F5344CB8AC3E}">
        <p14:creationId xmlns:p14="http://schemas.microsoft.com/office/powerpoint/2010/main" val="304259880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Jenom nadpis">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datum 2"/>
          <p:cNvSpPr>
            <a:spLocks noGrp="1"/>
          </p:cNvSpPr>
          <p:nvPr>
            <p:ph type="dt" sz="half" idx="10"/>
          </p:nvPr>
        </p:nvSpPr>
        <p:spPr/>
        <p:txBody>
          <a:bodyPr/>
          <a:lstStyle/>
          <a:p>
            <a:fld id="{21E43410-406E-4BCD-AC5F-0B03B2414987}" type="datetimeFigureOut">
              <a:rPr lang="cs-CZ" smtClean="0"/>
              <a:t>28.03.2023</a:t>
            </a:fld>
            <a:endParaRPr lang="cs-CZ"/>
          </a:p>
        </p:txBody>
      </p:sp>
      <p:sp>
        <p:nvSpPr>
          <p:cNvPr id="4" name="Zástupný symbol pro zápatí 3"/>
          <p:cNvSpPr>
            <a:spLocks noGrp="1"/>
          </p:cNvSpPr>
          <p:nvPr>
            <p:ph type="ftr" sz="quarter" idx="11"/>
          </p:nvPr>
        </p:nvSpPr>
        <p:spPr/>
        <p:txBody>
          <a:bodyPr/>
          <a:lstStyle/>
          <a:p>
            <a:endParaRPr lang="cs-CZ"/>
          </a:p>
        </p:txBody>
      </p:sp>
      <p:sp>
        <p:nvSpPr>
          <p:cNvPr id="5" name="Zástupný symbol pro číslo snímku 4"/>
          <p:cNvSpPr>
            <a:spLocks noGrp="1"/>
          </p:cNvSpPr>
          <p:nvPr>
            <p:ph type="sldNum" sz="quarter" idx="12"/>
          </p:nvPr>
        </p:nvSpPr>
        <p:spPr/>
        <p:txBody>
          <a:bodyPr/>
          <a:lstStyle/>
          <a:p>
            <a:fld id="{82D4A642-30E7-49C0-ABF3-C364894D0504}" type="slidenum">
              <a:rPr lang="cs-CZ" smtClean="0"/>
              <a:t>‹#›</a:t>
            </a:fld>
            <a:endParaRPr lang="cs-CZ"/>
          </a:p>
        </p:txBody>
      </p:sp>
    </p:spTree>
    <p:extLst>
      <p:ext uri="{BB962C8B-B14F-4D97-AF65-F5344CB8AC3E}">
        <p14:creationId xmlns:p14="http://schemas.microsoft.com/office/powerpoint/2010/main" val="15907326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Zástupný symbol pro datum 1"/>
          <p:cNvSpPr>
            <a:spLocks noGrp="1"/>
          </p:cNvSpPr>
          <p:nvPr>
            <p:ph type="dt" sz="half" idx="10"/>
          </p:nvPr>
        </p:nvSpPr>
        <p:spPr/>
        <p:txBody>
          <a:bodyPr/>
          <a:lstStyle/>
          <a:p>
            <a:fld id="{21E43410-406E-4BCD-AC5F-0B03B2414987}" type="datetimeFigureOut">
              <a:rPr lang="cs-CZ" smtClean="0"/>
              <a:t>28.03.2023</a:t>
            </a:fld>
            <a:endParaRPr lang="cs-CZ"/>
          </a:p>
        </p:txBody>
      </p:sp>
      <p:sp>
        <p:nvSpPr>
          <p:cNvPr id="3" name="Zástupný symbol pro zápatí 2"/>
          <p:cNvSpPr>
            <a:spLocks noGrp="1"/>
          </p:cNvSpPr>
          <p:nvPr>
            <p:ph type="ftr" sz="quarter" idx="11"/>
          </p:nvPr>
        </p:nvSpPr>
        <p:spPr/>
        <p:txBody>
          <a:bodyPr/>
          <a:lstStyle/>
          <a:p>
            <a:endParaRPr lang="cs-CZ"/>
          </a:p>
        </p:txBody>
      </p:sp>
      <p:sp>
        <p:nvSpPr>
          <p:cNvPr id="4" name="Zástupný symbol pro číslo snímku 3"/>
          <p:cNvSpPr>
            <a:spLocks noGrp="1"/>
          </p:cNvSpPr>
          <p:nvPr>
            <p:ph type="sldNum" sz="quarter" idx="12"/>
          </p:nvPr>
        </p:nvSpPr>
        <p:spPr/>
        <p:txBody>
          <a:bodyPr/>
          <a:lstStyle/>
          <a:p>
            <a:fld id="{82D4A642-30E7-49C0-ABF3-C364894D0504}" type="slidenum">
              <a:rPr lang="cs-CZ" smtClean="0"/>
              <a:t>‹#›</a:t>
            </a:fld>
            <a:endParaRPr lang="cs-CZ"/>
          </a:p>
        </p:txBody>
      </p:sp>
    </p:spTree>
    <p:extLst>
      <p:ext uri="{BB962C8B-B14F-4D97-AF65-F5344CB8AC3E}">
        <p14:creationId xmlns:p14="http://schemas.microsoft.com/office/powerpoint/2010/main" val="19227539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Obsah s titulkem">
    <p:spTree>
      <p:nvGrpSpPr>
        <p:cNvPr id="1" name=""/>
        <p:cNvGrpSpPr/>
        <p:nvPr/>
      </p:nvGrpSpPr>
      <p:grpSpPr>
        <a:xfrm>
          <a:off x="0" y="0"/>
          <a:ext cx="0" cy="0"/>
          <a:chOff x="0" y="0"/>
          <a:chExt cx="0" cy="0"/>
        </a:xfrm>
      </p:grpSpPr>
      <p:sp>
        <p:nvSpPr>
          <p:cNvPr id="2" name="Nadpis 1"/>
          <p:cNvSpPr>
            <a:spLocks noGrp="1"/>
          </p:cNvSpPr>
          <p:nvPr>
            <p:ph type="title"/>
          </p:nvPr>
        </p:nvSpPr>
        <p:spPr>
          <a:xfrm>
            <a:off x="839788" y="457200"/>
            <a:ext cx="3932237" cy="1600200"/>
          </a:xfrm>
        </p:spPr>
        <p:txBody>
          <a:bodyPr anchor="b"/>
          <a:lstStyle>
            <a:lvl1pPr>
              <a:defRPr sz="3200"/>
            </a:lvl1pPr>
          </a:lstStyle>
          <a:p>
            <a:r>
              <a:rPr lang="cs-CZ" smtClean="0"/>
              <a:t>Kliknutím lze upravit styl.</a:t>
            </a:r>
            <a:endParaRPr lang="cs-CZ"/>
          </a:p>
        </p:txBody>
      </p:sp>
      <p:sp>
        <p:nvSpPr>
          <p:cNvPr id="3" name="Zástupný symbol pro obsah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tex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smtClean="0"/>
              <a:t>Upravte styly předlohy textu.</a:t>
            </a:r>
          </a:p>
        </p:txBody>
      </p:sp>
      <p:sp>
        <p:nvSpPr>
          <p:cNvPr id="5" name="Zástupný symbol pro datum 4"/>
          <p:cNvSpPr>
            <a:spLocks noGrp="1"/>
          </p:cNvSpPr>
          <p:nvPr>
            <p:ph type="dt" sz="half" idx="10"/>
          </p:nvPr>
        </p:nvSpPr>
        <p:spPr/>
        <p:txBody>
          <a:bodyPr/>
          <a:lstStyle/>
          <a:p>
            <a:fld id="{21E43410-406E-4BCD-AC5F-0B03B2414987}" type="datetimeFigureOut">
              <a:rPr lang="cs-CZ" smtClean="0"/>
              <a:t>28.03.2023</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82D4A642-30E7-49C0-ABF3-C364894D0504}" type="slidenum">
              <a:rPr lang="cs-CZ" smtClean="0"/>
              <a:t>‹#›</a:t>
            </a:fld>
            <a:endParaRPr lang="cs-CZ"/>
          </a:p>
        </p:txBody>
      </p:sp>
    </p:spTree>
    <p:extLst>
      <p:ext uri="{BB962C8B-B14F-4D97-AF65-F5344CB8AC3E}">
        <p14:creationId xmlns:p14="http://schemas.microsoft.com/office/powerpoint/2010/main" val="390996271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Obrázek s titulkem">
    <p:spTree>
      <p:nvGrpSpPr>
        <p:cNvPr id="1" name=""/>
        <p:cNvGrpSpPr/>
        <p:nvPr/>
      </p:nvGrpSpPr>
      <p:grpSpPr>
        <a:xfrm>
          <a:off x="0" y="0"/>
          <a:ext cx="0" cy="0"/>
          <a:chOff x="0" y="0"/>
          <a:chExt cx="0" cy="0"/>
        </a:xfrm>
      </p:grpSpPr>
      <p:sp>
        <p:nvSpPr>
          <p:cNvPr id="2" name="Nadpis 1"/>
          <p:cNvSpPr>
            <a:spLocks noGrp="1"/>
          </p:cNvSpPr>
          <p:nvPr>
            <p:ph type="title"/>
          </p:nvPr>
        </p:nvSpPr>
        <p:spPr>
          <a:xfrm>
            <a:off x="839788" y="457200"/>
            <a:ext cx="3932237" cy="1600200"/>
          </a:xfrm>
        </p:spPr>
        <p:txBody>
          <a:bodyPr anchor="b"/>
          <a:lstStyle>
            <a:lvl1pPr>
              <a:defRPr sz="3200"/>
            </a:lvl1pPr>
          </a:lstStyle>
          <a:p>
            <a:r>
              <a:rPr lang="cs-CZ" smtClean="0"/>
              <a:t>Kliknutím lze upravit styl.</a:t>
            </a:r>
            <a:endParaRPr lang="cs-CZ"/>
          </a:p>
        </p:txBody>
      </p:sp>
      <p:sp>
        <p:nvSpPr>
          <p:cNvPr id="3" name="Zástupný symbol pro obrázek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cs-CZ"/>
          </a:p>
        </p:txBody>
      </p:sp>
      <p:sp>
        <p:nvSpPr>
          <p:cNvPr id="4" name="Zástupný symbol pro tex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smtClean="0"/>
              <a:t>Upravte styly předlohy textu.</a:t>
            </a:r>
          </a:p>
        </p:txBody>
      </p:sp>
      <p:sp>
        <p:nvSpPr>
          <p:cNvPr id="5" name="Zástupný symbol pro datum 4"/>
          <p:cNvSpPr>
            <a:spLocks noGrp="1"/>
          </p:cNvSpPr>
          <p:nvPr>
            <p:ph type="dt" sz="half" idx="10"/>
          </p:nvPr>
        </p:nvSpPr>
        <p:spPr/>
        <p:txBody>
          <a:bodyPr/>
          <a:lstStyle/>
          <a:p>
            <a:fld id="{21E43410-406E-4BCD-AC5F-0B03B2414987}" type="datetimeFigureOut">
              <a:rPr lang="cs-CZ" smtClean="0"/>
              <a:t>28.03.2023</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82D4A642-30E7-49C0-ABF3-C364894D0504}" type="slidenum">
              <a:rPr lang="cs-CZ" smtClean="0"/>
              <a:t>‹#›</a:t>
            </a:fld>
            <a:endParaRPr lang="cs-CZ"/>
          </a:p>
        </p:txBody>
      </p:sp>
    </p:spTree>
    <p:extLst>
      <p:ext uri="{BB962C8B-B14F-4D97-AF65-F5344CB8AC3E}">
        <p14:creationId xmlns:p14="http://schemas.microsoft.com/office/powerpoint/2010/main" val="51541888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nadpis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cs-CZ" smtClean="0"/>
              <a:t>Kliknutím lze upravit styl.</a:t>
            </a:r>
            <a:endParaRPr lang="cs-CZ"/>
          </a:p>
        </p:txBody>
      </p:sp>
      <p:sp>
        <p:nvSpPr>
          <p:cNvPr id="3" name="Zástupný symbol pro tex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1E43410-406E-4BCD-AC5F-0B03B2414987}" type="datetimeFigureOut">
              <a:rPr lang="cs-CZ" smtClean="0"/>
              <a:t>28.03.2023</a:t>
            </a:fld>
            <a:endParaRPr lang="cs-CZ"/>
          </a:p>
        </p:txBody>
      </p:sp>
      <p:sp>
        <p:nvSpPr>
          <p:cNvPr id="5" name="Zástupný symbol pro zápatí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cs-CZ"/>
          </a:p>
        </p:txBody>
      </p:sp>
      <p:sp>
        <p:nvSpPr>
          <p:cNvPr id="6" name="Zástupný symbol pro číslo snímku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2D4A642-30E7-49C0-ABF3-C364894D0504}" type="slidenum">
              <a:rPr lang="cs-CZ" smtClean="0"/>
              <a:t>‹#›</a:t>
            </a:fld>
            <a:endParaRPr lang="cs-CZ"/>
          </a:p>
        </p:txBody>
      </p:sp>
    </p:spTree>
    <p:extLst>
      <p:ext uri="{BB962C8B-B14F-4D97-AF65-F5344CB8AC3E}">
        <p14:creationId xmlns:p14="http://schemas.microsoft.com/office/powerpoint/2010/main" val="117272938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hyperlink" Target="echr.coe.int/Documents/Handbook_rights_child_CES.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hyperlink" Target="http://www.naseprava.cz/umluva-o-pravech-ditete/"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3" Type="http://schemas.openxmlformats.org/officeDocument/2006/relationships/hyperlink" Target="https://www.zakonyprolidi.cz/cs/1993-2?text=2%2F1993" TargetMode="External"/><Relationship Id="rId2" Type="http://schemas.openxmlformats.org/officeDocument/2006/relationships/hyperlink" Target="https://www.zakonyprolidi.cz/cs/1993-1" TargetMode="External"/><Relationship Id="rId1" Type="http://schemas.openxmlformats.org/officeDocument/2006/relationships/slideLayout" Target="../slideLayouts/slideLayout2.xml"/><Relationship Id="rId6" Type="http://schemas.openxmlformats.org/officeDocument/2006/relationships/hyperlink" Target="https://www.google.cz/imghp?hl=cs" TargetMode="External"/><Relationship Id="rId5" Type="http://schemas.openxmlformats.org/officeDocument/2006/relationships/hyperlink" Target="http://www.inkluzevpraxi.cz/kategorie-verejna-sprava/2032-jake-jsou-pravni-vztahy-mezi-organy-statni-spravy-a-samospravy-jako-zrizovateli-a-skolami-a-skolskymi-zarizenimi" TargetMode="External"/><Relationship Id="rId4" Type="http://schemas.openxmlformats.org/officeDocument/2006/relationships/hyperlink" Target="https://www.zakonyprolidi.cz/cs/1991-104" TargetMode="External"/></Relationships>
</file>

<file path=ppt/slides/_rels/slide27.xml.rels><?xml version="1.0" encoding="UTF-8" standalone="yes"?>
<Relationships xmlns="http://schemas.openxmlformats.org/package/2006/relationships"><Relationship Id="rId3" Type="http://schemas.openxmlformats.org/officeDocument/2006/relationships/hyperlink" Target="http://www.vzdelavani2020.cz/" TargetMode="External"/><Relationship Id="rId2" Type="http://schemas.openxmlformats.org/officeDocument/2006/relationships/hyperlink" Target="http://www.msmt.cz/vzdelavani/skolstvi-v-cr/strategie-2030" TargetMode="External"/><Relationship Id="rId1" Type="http://schemas.openxmlformats.org/officeDocument/2006/relationships/slideLayout" Target="../slideLayouts/slideLayout2.xml"/><Relationship Id="rId4" Type="http://schemas.openxmlformats.org/officeDocument/2006/relationships/hyperlink" Target="http://www.csicr.cz/html/vyhled_vzdelavaci_politikycr/html5/index.html?&amp;locale=CSY&amp;pn=24" TargetMode="Externa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normAutofit/>
          </a:bodyPr>
          <a:lstStyle/>
          <a:p>
            <a:r>
              <a:rPr lang="cs-CZ" sz="4400" b="1" dirty="0" smtClean="0"/>
              <a:t>PRÁVNÍ ŘÁD ČR</a:t>
            </a:r>
            <a:r>
              <a:rPr lang="cs-CZ" sz="4400" b="1" dirty="0" smtClean="0"/>
              <a:t/>
            </a:r>
            <a:br>
              <a:rPr lang="cs-CZ" sz="4400" b="1" dirty="0" smtClean="0"/>
            </a:br>
            <a:r>
              <a:rPr lang="cs-CZ" sz="4400" b="1" dirty="0" smtClean="0"/>
              <a:t/>
            </a:r>
            <a:br>
              <a:rPr lang="cs-CZ" sz="4400" b="1" dirty="0" smtClean="0"/>
            </a:br>
            <a:r>
              <a:rPr lang="cs-CZ" sz="4000" dirty="0" smtClean="0"/>
              <a:t>ŘÍZENÍ A SPRÁVA MATEŘSKÝCH ŠKOL</a:t>
            </a:r>
            <a:endParaRPr lang="cs-CZ" sz="4000" dirty="0"/>
          </a:p>
        </p:txBody>
      </p:sp>
      <p:sp>
        <p:nvSpPr>
          <p:cNvPr id="3" name="Podnadpis 2"/>
          <p:cNvSpPr>
            <a:spLocks noGrp="1"/>
          </p:cNvSpPr>
          <p:nvPr>
            <p:ph type="subTitle" idx="1"/>
          </p:nvPr>
        </p:nvSpPr>
        <p:spPr/>
        <p:txBody>
          <a:bodyPr/>
          <a:lstStyle/>
          <a:p>
            <a:r>
              <a:rPr lang="cs-CZ" dirty="0" smtClean="0"/>
              <a:t>PhDr. Barbora Petrů Puhrová, Ph.D.</a:t>
            </a:r>
            <a:endParaRPr lang="cs-CZ" dirty="0"/>
          </a:p>
        </p:txBody>
      </p:sp>
    </p:spTree>
    <p:extLst>
      <p:ext uri="{BB962C8B-B14F-4D97-AF65-F5344CB8AC3E}">
        <p14:creationId xmlns:p14="http://schemas.microsoft.com/office/powerpoint/2010/main" val="161405189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518615" y="188640"/>
            <a:ext cx="11013743" cy="6498763"/>
          </a:xfrm>
        </p:spPr>
        <p:txBody>
          <a:bodyPr>
            <a:noAutofit/>
          </a:bodyPr>
          <a:lstStyle/>
          <a:p>
            <a:pPr marL="0" indent="0">
              <a:buNone/>
            </a:pPr>
            <a:r>
              <a:rPr lang="cs-CZ" sz="1600" b="1" dirty="0"/>
              <a:t>Čl. 5</a:t>
            </a:r>
          </a:p>
          <a:p>
            <a:pPr marL="0" indent="0">
              <a:buNone/>
            </a:pPr>
            <a:r>
              <a:rPr lang="cs-CZ" sz="1600" dirty="0"/>
              <a:t>Politický systém je založen na </a:t>
            </a:r>
            <a:r>
              <a:rPr lang="cs-CZ" sz="1600" b="1" dirty="0"/>
              <a:t>svobodném a dobrovolném vzniku a volné soutěži politických stran </a:t>
            </a:r>
            <a:r>
              <a:rPr lang="cs-CZ" sz="1600" dirty="0"/>
              <a:t>respektujících základní demokratické principy a odmítajících násilí jako prostředek k prosazování svých zájmů.</a:t>
            </a:r>
          </a:p>
          <a:p>
            <a:pPr marL="0" indent="0">
              <a:buNone/>
            </a:pPr>
            <a:r>
              <a:rPr lang="cs-CZ" sz="1000" b="1" dirty="0"/>
              <a:t>Čl. 6</a:t>
            </a:r>
          </a:p>
          <a:p>
            <a:pPr marL="0" indent="0">
              <a:buNone/>
            </a:pPr>
            <a:r>
              <a:rPr lang="cs-CZ" sz="1000" dirty="0"/>
              <a:t>Politická rozhodnutí vycházejí z vůle většiny vyjádřené svobodným hlasováním. Rozhodování většiny dbá ochrany menšin.</a:t>
            </a:r>
          </a:p>
          <a:p>
            <a:pPr marL="0" indent="0">
              <a:buNone/>
            </a:pPr>
            <a:r>
              <a:rPr lang="cs-CZ" sz="1600" b="1" dirty="0"/>
              <a:t>Čl. 7</a:t>
            </a:r>
          </a:p>
          <a:p>
            <a:pPr marL="0" indent="0">
              <a:buNone/>
            </a:pPr>
            <a:r>
              <a:rPr lang="cs-CZ" sz="1000" dirty="0"/>
              <a:t>Stát dbá o šetrné využívání přírodních zdrojů a ochranu přírodního bohatství.</a:t>
            </a:r>
          </a:p>
          <a:p>
            <a:pPr marL="0" indent="0">
              <a:buNone/>
            </a:pPr>
            <a:r>
              <a:rPr lang="cs-CZ" sz="1600" b="1" dirty="0"/>
              <a:t>Čl. 8</a:t>
            </a:r>
          </a:p>
          <a:p>
            <a:pPr marL="0" indent="0">
              <a:buNone/>
            </a:pPr>
            <a:r>
              <a:rPr lang="cs-CZ" sz="1600" b="1" dirty="0"/>
              <a:t>Zaručuje se samospráva územních samosprávných celků.</a:t>
            </a:r>
          </a:p>
          <a:p>
            <a:pPr marL="0" indent="0">
              <a:buNone/>
            </a:pPr>
            <a:r>
              <a:rPr lang="cs-CZ" sz="1600" dirty="0"/>
              <a:t>Území České republiky tvoří nedílný celek, jehož státní hranice mohou být měněny jen ústavním zákonem.</a:t>
            </a:r>
          </a:p>
          <a:p>
            <a:pPr marL="0" indent="0">
              <a:buNone/>
            </a:pPr>
            <a:r>
              <a:rPr lang="cs-CZ" sz="1600" b="1" dirty="0"/>
              <a:t>Čl. 12</a:t>
            </a:r>
          </a:p>
          <a:p>
            <a:pPr marL="0" indent="0">
              <a:buNone/>
            </a:pPr>
            <a:r>
              <a:rPr lang="cs-CZ" sz="1600" b="1" dirty="0"/>
              <a:t>(1) Nabývání a pozbývání státního občanství České republiky stanoví zákon.</a:t>
            </a:r>
          </a:p>
          <a:p>
            <a:pPr marL="0" indent="0">
              <a:buNone/>
            </a:pPr>
            <a:r>
              <a:rPr lang="cs-CZ" sz="1600" dirty="0"/>
              <a:t>(2) Nikdo nemůže být proti své vůli zbaven státního občanství.</a:t>
            </a:r>
          </a:p>
          <a:p>
            <a:pPr marL="0" indent="0">
              <a:buNone/>
            </a:pPr>
            <a:r>
              <a:rPr lang="cs-CZ" sz="1600" b="1" dirty="0"/>
              <a:t>Čl. 13</a:t>
            </a:r>
          </a:p>
          <a:p>
            <a:pPr marL="0" indent="0">
              <a:buNone/>
            </a:pPr>
            <a:r>
              <a:rPr lang="cs-CZ" sz="1600" dirty="0"/>
              <a:t>Hlavním městem České republiky je Praha.</a:t>
            </a:r>
          </a:p>
          <a:p>
            <a:pPr marL="0" indent="0">
              <a:buNone/>
            </a:pPr>
            <a:r>
              <a:rPr lang="cs-CZ" sz="1600" b="1" dirty="0"/>
              <a:t>Čl. 14</a:t>
            </a:r>
          </a:p>
          <a:p>
            <a:pPr marL="0" indent="0">
              <a:buNone/>
            </a:pPr>
            <a:r>
              <a:rPr lang="cs-CZ" sz="1600" b="1" dirty="0"/>
              <a:t>(1)</a:t>
            </a:r>
            <a:r>
              <a:rPr lang="cs-CZ" sz="1600" dirty="0"/>
              <a:t> Státními symboly České republiky jsou velký a malý státní znak, státní barvy, státní vlajka, vlajka prezidenta republiky, státní pečeť a státní hymna.</a:t>
            </a:r>
          </a:p>
          <a:p>
            <a:pPr marL="0" indent="0">
              <a:buNone/>
            </a:pPr>
            <a:r>
              <a:rPr lang="cs-CZ" sz="1600" b="1" dirty="0"/>
              <a:t>(2)</a:t>
            </a:r>
            <a:r>
              <a:rPr lang="cs-CZ" sz="1600" dirty="0"/>
              <a:t> Státní symboly a jejich používání upraví zákon.</a:t>
            </a:r>
          </a:p>
          <a:p>
            <a:pPr marL="0" indent="0">
              <a:buNone/>
            </a:pPr>
            <a:endParaRPr lang="cs-CZ" sz="1600" dirty="0"/>
          </a:p>
          <a:p>
            <a:endParaRPr lang="cs-CZ" sz="1600" dirty="0"/>
          </a:p>
        </p:txBody>
      </p:sp>
    </p:spTree>
    <p:extLst>
      <p:ext uri="{BB962C8B-B14F-4D97-AF65-F5344CB8AC3E}">
        <p14:creationId xmlns:p14="http://schemas.microsoft.com/office/powerpoint/2010/main" val="24713809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MOC ZÁKONODÁRNÁ</a:t>
            </a:r>
            <a:br>
              <a:rPr lang="cs-CZ" b="1" dirty="0"/>
            </a:br>
            <a:endParaRPr lang="cs-CZ" dirty="0"/>
          </a:p>
        </p:txBody>
      </p:sp>
      <p:sp>
        <p:nvSpPr>
          <p:cNvPr id="3" name="Zástupný symbol pro obsah 2"/>
          <p:cNvSpPr>
            <a:spLocks noGrp="1"/>
          </p:cNvSpPr>
          <p:nvPr>
            <p:ph idx="1"/>
          </p:nvPr>
        </p:nvSpPr>
        <p:spPr>
          <a:xfrm>
            <a:off x="838200" y="1825625"/>
            <a:ext cx="10515600" cy="4351338"/>
          </a:xfrm>
        </p:spPr>
        <p:txBody>
          <a:bodyPr>
            <a:normAutofit fontScale="92500" lnSpcReduction="10000"/>
          </a:bodyPr>
          <a:lstStyle/>
          <a:p>
            <a:pPr marL="0" indent="0">
              <a:buNone/>
            </a:pPr>
            <a:r>
              <a:rPr lang="cs-CZ" b="1" dirty="0" smtClean="0"/>
              <a:t>Čl</a:t>
            </a:r>
            <a:r>
              <a:rPr lang="cs-CZ" b="1" dirty="0"/>
              <a:t>. 15</a:t>
            </a:r>
          </a:p>
          <a:p>
            <a:r>
              <a:rPr lang="cs-CZ" b="1" dirty="0"/>
              <a:t>(1)</a:t>
            </a:r>
            <a:r>
              <a:rPr lang="cs-CZ" dirty="0"/>
              <a:t> Zákonodárná moc v České republice náleží Parlamentu.</a:t>
            </a:r>
          </a:p>
          <a:p>
            <a:r>
              <a:rPr lang="cs-CZ" b="1" dirty="0"/>
              <a:t>(2)</a:t>
            </a:r>
            <a:r>
              <a:rPr lang="cs-CZ" dirty="0"/>
              <a:t> Parlament je tvořen dvěma komorami, a to Poslaneckou sněmovnou a Senátem.</a:t>
            </a:r>
          </a:p>
          <a:p>
            <a:pPr marL="0" indent="0">
              <a:buNone/>
            </a:pPr>
            <a:r>
              <a:rPr lang="cs-CZ" b="1" dirty="0"/>
              <a:t>Čl. 16</a:t>
            </a:r>
          </a:p>
          <a:p>
            <a:r>
              <a:rPr lang="cs-CZ" b="1" dirty="0"/>
              <a:t>(1)</a:t>
            </a:r>
            <a:r>
              <a:rPr lang="cs-CZ" dirty="0"/>
              <a:t> Poslanecká sněmovna má 200 poslanců, kteří jsou voleni na dobu čtyř let.</a:t>
            </a:r>
          </a:p>
          <a:p>
            <a:r>
              <a:rPr lang="cs-CZ" b="1" dirty="0"/>
              <a:t>(2)</a:t>
            </a:r>
            <a:r>
              <a:rPr lang="cs-CZ" dirty="0"/>
              <a:t> Senát má 81 senátorů, kteří jsou voleni na dobu šesti let. Každé dva roky se volí třetina senátorů.</a:t>
            </a:r>
          </a:p>
          <a:p>
            <a:pPr marL="0" indent="0">
              <a:buNone/>
            </a:pPr>
            <a:r>
              <a:rPr lang="cs-CZ" b="1" dirty="0"/>
              <a:t>Čl. 17</a:t>
            </a:r>
          </a:p>
          <a:p>
            <a:endParaRPr lang="cs-CZ" dirty="0"/>
          </a:p>
        </p:txBody>
      </p:sp>
    </p:spTree>
    <p:extLst>
      <p:ext uri="{BB962C8B-B14F-4D97-AF65-F5344CB8AC3E}">
        <p14:creationId xmlns:p14="http://schemas.microsoft.com/office/powerpoint/2010/main" val="87985151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b="1" dirty="0"/>
              <a:t>MOC VÝKONNÁ</a:t>
            </a:r>
          </a:p>
        </p:txBody>
      </p:sp>
      <p:sp>
        <p:nvSpPr>
          <p:cNvPr id="3" name="Zástupný symbol pro obsah 2"/>
          <p:cNvSpPr>
            <a:spLocks noGrp="1"/>
          </p:cNvSpPr>
          <p:nvPr>
            <p:ph idx="1"/>
          </p:nvPr>
        </p:nvSpPr>
        <p:spPr/>
        <p:txBody>
          <a:bodyPr>
            <a:normAutofit/>
          </a:bodyPr>
          <a:lstStyle/>
          <a:p>
            <a:r>
              <a:rPr lang="cs-CZ" b="1" dirty="0" smtClean="0"/>
              <a:t>Prezident </a:t>
            </a:r>
            <a:r>
              <a:rPr lang="cs-CZ" b="1" dirty="0"/>
              <a:t>republiky</a:t>
            </a:r>
          </a:p>
          <a:p>
            <a:r>
              <a:rPr lang="cs-CZ" b="1" dirty="0"/>
              <a:t>Čl. 54</a:t>
            </a:r>
          </a:p>
          <a:p>
            <a:r>
              <a:rPr lang="cs-CZ" b="1" dirty="0"/>
              <a:t>(1)</a:t>
            </a:r>
            <a:r>
              <a:rPr lang="cs-CZ" dirty="0"/>
              <a:t> Prezident republiky je hlavou státu.</a:t>
            </a:r>
          </a:p>
          <a:p>
            <a:r>
              <a:rPr lang="cs-CZ" b="1" dirty="0"/>
              <a:t>(2)</a:t>
            </a:r>
            <a:r>
              <a:rPr lang="cs-CZ" dirty="0"/>
              <a:t> Prezident republiky je volen v přímých volbách.</a:t>
            </a:r>
          </a:p>
          <a:p>
            <a:r>
              <a:rPr lang="cs-CZ" b="1" dirty="0"/>
              <a:t>(3)</a:t>
            </a:r>
            <a:r>
              <a:rPr lang="cs-CZ" dirty="0"/>
              <a:t> Prezident republiky není z výkonu své funkce odpovědný.</a:t>
            </a:r>
          </a:p>
          <a:p>
            <a:r>
              <a:rPr lang="cs-CZ" b="1" dirty="0"/>
              <a:t>Čl. 55</a:t>
            </a:r>
          </a:p>
          <a:p>
            <a:r>
              <a:rPr lang="cs-CZ" dirty="0"/>
              <a:t>Prezident republiky se ujímá úřadu složením slibu. Volební období prezidenta republiky trvá pět let a začíná dnem složení slibu.</a:t>
            </a:r>
          </a:p>
          <a:p>
            <a:endParaRPr lang="cs-CZ" dirty="0"/>
          </a:p>
        </p:txBody>
      </p:sp>
    </p:spTree>
    <p:extLst>
      <p:ext uri="{BB962C8B-B14F-4D97-AF65-F5344CB8AC3E}">
        <p14:creationId xmlns:p14="http://schemas.microsoft.com/office/powerpoint/2010/main" val="340707279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smtClean="0"/>
              <a:t>MOC SOUDNÍ</a:t>
            </a:r>
            <a:r>
              <a:rPr lang="cs-CZ" dirty="0"/>
              <a:t/>
            </a:r>
            <a:br>
              <a:rPr lang="cs-CZ" dirty="0"/>
            </a:br>
            <a:endParaRPr lang="cs-CZ" dirty="0"/>
          </a:p>
        </p:txBody>
      </p:sp>
      <p:sp>
        <p:nvSpPr>
          <p:cNvPr id="3" name="Zástupný symbol pro obsah 2"/>
          <p:cNvSpPr>
            <a:spLocks noGrp="1"/>
          </p:cNvSpPr>
          <p:nvPr>
            <p:ph idx="1"/>
          </p:nvPr>
        </p:nvSpPr>
        <p:spPr/>
        <p:txBody>
          <a:bodyPr/>
          <a:lstStyle/>
          <a:p>
            <a:r>
              <a:rPr lang="cs-CZ" dirty="0" smtClean="0"/>
              <a:t>vykonávají </a:t>
            </a:r>
            <a:r>
              <a:rPr lang="cs-CZ" b="1" dirty="0" smtClean="0"/>
              <a:t>nezávislé soudy </a:t>
            </a:r>
          </a:p>
          <a:p>
            <a:r>
              <a:rPr lang="cs-CZ" b="1" dirty="0"/>
              <a:t>Článek 91</a:t>
            </a:r>
            <a:r>
              <a:rPr lang="cs-CZ" dirty="0"/>
              <a:t/>
            </a:r>
            <a:br>
              <a:rPr lang="cs-CZ" dirty="0"/>
            </a:br>
            <a:r>
              <a:rPr lang="cs-CZ" dirty="0"/>
              <a:t>(1) Soustavu soudů tvoří Nejvyšší soud, Nejvyšší správní soud, vrchní, krajské a okresní soudy.</a:t>
            </a:r>
            <a:endParaRPr lang="cs-CZ" b="1" dirty="0" smtClean="0"/>
          </a:p>
          <a:p>
            <a:r>
              <a:rPr lang="cs-CZ" b="1" dirty="0"/>
              <a:t>Ú</a:t>
            </a:r>
            <a:r>
              <a:rPr lang="cs-CZ" b="1" dirty="0" smtClean="0"/>
              <a:t>stavní soud </a:t>
            </a:r>
            <a:r>
              <a:rPr lang="cs-CZ" dirty="0" smtClean="0"/>
              <a:t>(15 soudců na dobu 10 let, jmenuje prezident se souhlasem senátu)</a:t>
            </a:r>
          </a:p>
          <a:p>
            <a:r>
              <a:rPr lang="cs-CZ" b="1" dirty="0" smtClean="0"/>
              <a:t>Nejvyšší soud</a:t>
            </a:r>
            <a:r>
              <a:rPr lang="cs-CZ" dirty="0" smtClean="0"/>
              <a:t> -  vrcholný soudní orgán </a:t>
            </a:r>
            <a:endParaRPr lang="cs-CZ" dirty="0"/>
          </a:p>
        </p:txBody>
      </p:sp>
    </p:spTree>
    <p:extLst>
      <p:ext uri="{BB962C8B-B14F-4D97-AF65-F5344CB8AC3E}">
        <p14:creationId xmlns:p14="http://schemas.microsoft.com/office/powerpoint/2010/main" val="642987763"/>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1981200" y="620688"/>
            <a:ext cx="8229600" cy="346050"/>
          </a:xfrm>
        </p:spPr>
        <p:txBody>
          <a:bodyPr>
            <a:normAutofit fontScale="90000"/>
          </a:bodyPr>
          <a:lstStyle/>
          <a:p>
            <a:r>
              <a:rPr lang="cs-CZ" dirty="0"/>
              <a:t>Prezident republiky</a:t>
            </a:r>
            <a:br>
              <a:rPr lang="cs-CZ" dirty="0"/>
            </a:br>
            <a:endParaRPr lang="cs-CZ" dirty="0"/>
          </a:p>
        </p:txBody>
      </p:sp>
      <p:sp>
        <p:nvSpPr>
          <p:cNvPr id="3" name="Zástupný symbol pro obsah 2"/>
          <p:cNvSpPr>
            <a:spLocks noGrp="1"/>
          </p:cNvSpPr>
          <p:nvPr>
            <p:ph idx="1"/>
          </p:nvPr>
        </p:nvSpPr>
        <p:spPr>
          <a:xfrm>
            <a:off x="518615" y="836712"/>
            <a:ext cx="11259403" cy="6480720"/>
          </a:xfrm>
        </p:spPr>
        <p:txBody>
          <a:bodyPr numCol="2">
            <a:normAutofit fontScale="62500" lnSpcReduction="20000"/>
          </a:bodyPr>
          <a:lstStyle/>
          <a:p>
            <a:pPr marL="0" indent="0">
              <a:buNone/>
            </a:pPr>
            <a:r>
              <a:rPr lang="cs-CZ" b="1" dirty="0" smtClean="0"/>
              <a:t>Čl. 62</a:t>
            </a:r>
          </a:p>
          <a:p>
            <a:pPr marL="0" indent="0">
              <a:buNone/>
            </a:pPr>
            <a:r>
              <a:rPr lang="cs-CZ" b="1" dirty="0" smtClean="0"/>
              <a:t>a</a:t>
            </a:r>
            <a:r>
              <a:rPr lang="cs-CZ" b="1" dirty="0"/>
              <a:t>)</a:t>
            </a:r>
            <a:r>
              <a:rPr lang="cs-CZ" dirty="0"/>
              <a:t> jmenuje a odvolává předsedu a další členy vlády a přijímá jejich demisi, odvolává vládu a přijímá její demisi,</a:t>
            </a:r>
          </a:p>
          <a:p>
            <a:pPr marL="0" indent="0">
              <a:buNone/>
            </a:pPr>
            <a:r>
              <a:rPr lang="cs-CZ" b="1" dirty="0"/>
              <a:t>b)</a:t>
            </a:r>
            <a:r>
              <a:rPr lang="cs-CZ" dirty="0"/>
              <a:t> svolává zasedání Poslanecké sněmovny,</a:t>
            </a:r>
          </a:p>
          <a:p>
            <a:pPr marL="0" indent="0">
              <a:buNone/>
            </a:pPr>
            <a:r>
              <a:rPr lang="cs-CZ" b="1" dirty="0"/>
              <a:t>c)</a:t>
            </a:r>
            <a:r>
              <a:rPr lang="cs-CZ" dirty="0"/>
              <a:t> rozpouští Poslaneckou sněmovnu,</a:t>
            </a:r>
          </a:p>
          <a:p>
            <a:pPr marL="0" indent="0">
              <a:buNone/>
            </a:pPr>
            <a:r>
              <a:rPr lang="cs-CZ" b="1" dirty="0"/>
              <a:t>d)</a:t>
            </a:r>
            <a:r>
              <a:rPr lang="cs-CZ" dirty="0"/>
              <a:t> pověřuje vládu, jejíž demisi přijal nebo kterou odvolal, vykonáváním jejích funkcí prozatímně až do jmenování nové vlády,</a:t>
            </a:r>
          </a:p>
          <a:p>
            <a:pPr marL="0" indent="0">
              <a:buNone/>
            </a:pPr>
            <a:r>
              <a:rPr lang="cs-CZ" b="1" dirty="0"/>
              <a:t>e)</a:t>
            </a:r>
            <a:r>
              <a:rPr lang="cs-CZ" dirty="0"/>
              <a:t> jmenuje soudce Ústavního soudu, jeho předsedu a místopředsedy,</a:t>
            </a:r>
          </a:p>
          <a:p>
            <a:pPr marL="0" indent="0">
              <a:buNone/>
            </a:pPr>
            <a:r>
              <a:rPr lang="cs-CZ" b="1" dirty="0"/>
              <a:t>f)</a:t>
            </a:r>
            <a:r>
              <a:rPr lang="cs-CZ" dirty="0"/>
              <a:t> jmenuje ze soudců předsedu a místopředsedy Nejvyššího soudu,</a:t>
            </a:r>
          </a:p>
          <a:p>
            <a:pPr marL="0" indent="0">
              <a:buNone/>
            </a:pPr>
            <a:r>
              <a:rPr lang="cs-CZ" b="1" dirty="0"/>
              <a:t>g)</a:t>
            </a:r>
            <a:r>
              <a:rPr lang="cs-CZ" dirty="0"/>
              <a:t> odpouští a zmírňuje tresty uložené soudem a zahlazuje odsouzení,</a:t>
            </a:r>
          </a:p>
          <a:p>
            <a:pPr marL="0" indent="0">
              <a:buNone/>
            </a:pPr>
            <a:r>
              <a:rPr lang="cs-CZ" b="1" dirty="0"/>
              <a:t>h)</a:t>
            </a:r>
            <a:r>
              <a:rPr lang="cs-CZ" dirty="0"/>
              <a:t> má právo vrátit Parlamentu přijatý zákon s výjimkou zákona ústavního,</a:t>
            </a:r>
          </a:p>
          <a:p>
            <a:pPr marL="0" indent="0">
              <a:buNone/>
            </a:pPr>
            <a:r>
              <a:rPr lang="cs-CZ" b="1" dirty="0"/>
              <a:t>i)</a:t>
            </a:r>
            <a:r>
              <a:rPr lang="cs-CZ" dirty="0"/>
              <a:t> podepisuje zákony,</a:t>
            </a:r>
          </a:p>
          <a:p>
            <a:pPr marL="0" indent="0">
              <a:buNone/>
            </a:pPr>
            <a:r>
              <a:rPr lang="cs-CZ" b="1" dirty="0"/>
              <a:t>j)</a:t>
            </a:r>
            <a:r>
              <a:rPr lang="cs-CZ" dirty="0"/>
              <a:t> jmenuje prezidenta a viceprezidenta Nejvyššího kontrolního úřadu,</a:t>
            </a:r>
          </a:p>
          <a:p>
            <a:pPr marL="0" indent="0">
              <a:buNone/>
            </a:pPr>
            <a:r>
              <a:rPr lang="cs-CZ" b="1" dirty="0"/>
              <a:t>k)</a:t>
            </a:r>
            <a:r>
              <a:rPr lang="cs-CZ" dirty="0"/>
              <a:t> jmenuje členy Bankovní rady České národní banky</a:t>
            </a:r>
            <a:r>
              <a:rPr lang="cs-CZ" dirty="0" smtClean="0"/>
              <a:t>.</a:t>
            </a:r>
          </a:p>
          <a:p>
            <a:pPr marL="0" indent="0">
              <a:buNone/>
            </a:pPr>
            <a:endParaRPr lang="cs-CZ" dirty="0" smtClean="0"/>
          </a:p>
          <a:p>
            <a:pPr marL="0" indent="0">
              <a:buNone/>
            </a:pPr>
            <a:endParaRPr lang="cs-CZ" dirty="0"/>
          </a:p>
          <a:p>
            <a:pPr marL="0" indent="0">
              <a:buNone/>
            </a:pPr>
            <a:endParaRPr lang="cs-CZ" dirty="0"/>
          </a:p>
          <a:p>
            <a:pPr marL="0" indent="0">
              <a:buNone/>
            </a:pPr>
            <a:r>
              <a:rPr lang="cs-CZ" b="1" dirty="0"/>
              <a:t>Čl. 63</a:t>
            </a:r>
          </a:p>
          <a:p>
            <a:pPr marL="0" indent="0">
              <a:buNone/>
            </a:pPr>
            <a:r>
              <a:rPr lang="cs-CZ" b="1" dirty="0"/>
              <a:t>(1)</a:t>
            </a:r>
            <a:r>
              <a:rPr lang="cs-CZ" dirty="0"/>
              <a:t> Prezident republiky dále</a:t>
            </a:r>
          </a:p>
          <a:p>
            <a:pPr marL="0" indent="0">
              <a:buNone/>
            </a:pPr>
            <a:r>
              <a:rPr lang="cs-CZ" b="1" dirty="0"/>
              <a:t>a)</a:t>
            </a:r>
            <a:r>
              <a:rPr lang="cs-CZ" dirty="0"/>
              <a:t> zastupuje stát navenek,</a:t>
            </a:r>
          </a:p>
          <a:p>
            <a:pPr marL="0" indent="0">
              <a:buNone/>
            </a:pPr>
            <a:r>
              <a:rPr lang="cs-CZ" b="1" dirty="0"/>
              <a:t>b)</a:t>
            </a:r>
            <a:r>
              <a:rPr lang="cs-CZ" dirty="0"/>
              <a:t> sjednává a ratifikuje mezinárodní smlouvy; sjednávání mezinárodních smluv může přenést na vládu nebo s jejím souhlasem na její jednotlivé členy,</a:t>
            </a:r>
          </a:p>
          <a:p>
            <a:pPr marL="0" indent="0">
              <a:buNone/>
            </a:pPr>
            <a:r>
              <a:rPr lang="cs-CZ" b="1" dirty="0"/>
              <a:t>c)</a:t>
            </a:r>
            <a:r>
              <a:rPr lang="cs-CZ" dirty="0"/>
              <a:t> je vrchním velitelem ozbrojených sil,</a:t>
            </a:r>
          </a:p>
          <a:p>
            <a:pPr marL="0" indent="0">
              <a:buNone/>
            </a:pPr>
            <a:r>
              <a:rPr lang="cs-CZ" b="1" dirty="0"/>
              <a:t>d)</a:t>
            </a:r>
            <a:r>
              <a:rPr lang="cs-CZ" dirty="0"/>
              <a:t> přijímá vedoucí zastupitelských misí,</a:t>
            </a:r>
          </a:p>
          <a:p>
            <a:pPr marL="0" indent="0">
              <a:buNone/>
            </a:pPr>
            <a:r>
              <a:rPr lang="cs-CZ" b="1" dirty="0"/>
              <a:t>e)</a:t>
            </a:r>
            <a:r>
              <a:rPr lang="cs-CZ" dirty="0"/>
              <a:t> pověřuje a odvolává vedoucí zastupitelských misí,</a:t>
            </a:r>
          </a:p>
          <a:p>
            <a:pPr marL="0" indent="0">
              <a:buNone/>
            </a:pPr>
            <a:r>
              <a:rPr lang="cs-CZ" b="1" dirty="0"/>
              <a:t>f)</a:t>
            </a:r>
            <a:r>
              <a:rPr lang="cs-CZ" dirty="0"/>
              <a:t> vyhlašuje volby do Poslanecké sněmovny a do Senátu,</a:t>
            </a:r>
          </a:p>
          <a:p>
            <a:pPr marL="0" indent="0">
              <a:buNone/>
            </a:pPr>
            <a:r>
              <a:rPr lang="cs-CZ" b="1" dirty="0"/>
              <a:t>g)</a:t>
            </a:r>
            <a:r>
              <a:rPr lang="cs-CZ" dirty="0"/>
              <a:t> jmenuje a povyšuje generály,</a:t>
            </a:r>
          </a:p>
          <a:p>
            <a:pPr marL="0" indent="0">
              <a:buNone/>
            </a:pPr>
            <a:r>
              <a:rPr lang="cs-CZ" b="1" dirty="0"/>
              <a:t>h)</a:t>
            </a:r>
            <a:r>
              <a:rPr lang="cs-CZ" dirty="0"/>
              <a:t> propůjčuje a uděluje státní vyznamenání, nezmocní-li k tomu jiný orgán,</a:t>
            </a:r>
          </a:p>
          <a:p>
            <a:pPr marL="0" indent="0">
              <a:buNone/>
            </a:pPr>
            <a:r>
              <a:rPr lang="cs-CZ" b="1" dirty="0"/>
              <a:t>i)</a:t>
            </a:r>
            <a:r>
              <a:rPr lang="cs-CZ" dirty="0"/>
              <a:t> jmenuje soudce,</a:t>
            </a:r>
          </a:p>
          <a:p>
            <a:pPr marL="0" indent="0">
              <a:buNone/>
            </a:pPr>
            <a:r>
              <a:rPr lang="cs-CZ" b="1" dirty="0"/>
              <a:t>j)</a:t>
            </a:r>
            <a:r>
              <a:rPr lang="cs-CZ" dirty="0"/>
              <a:t> nařizuje, aby se trestní řízení nezahajovalo, a bylo-li zahájeno, aby se v něm nepokračovalo,</a:t>
            </a:r>
          </a:p>
          <a:p>
            <a:pPr marL="0" indent="0">
              <a:buNone/>
            </a:pPr>
            <a:r>
              <a:rPr lang="cs-CZ" b="1" dirty="0"/>
              <a:t>k)</a:t>
            </a:r>
            <a:r>
              <a:rPr lang="cs-CZ" dirty="0"/>
              <a:t> má právo udělovat amnestii</a:t>
            </a:r>
            <a:r>
              <a:rPr lang="cs-CZ" dirty="0" smtClean="0"/>
              <a:t>.</a:t>
            </a:r>
            <a:endParaRPr lang="cs-CZ" dirty="0"/>
          </a:p>
          <a:p>
            <a:pPr marL="0" indent="0">
              <a:buNone/>
            </a:pPr>
            <a:endParaRPr lang="cs-CZ" dirty="0"/>
          </a:p>
          <a:p>
            <a:pPr marL="0" indent="0">
              <a:buNone/>
            </a:pPr>
            <a:r>
              <a:rPr lang="cs-CZ" b="1" dirty="0"/>
              <a:t>(2)</a:t>
            </a:r>
            <a:r>
              <a:rPr lang="cs-CZ" dirty="0"/>
              <a:t> Prezidentovi republiky přísluší vykonávat i pravomoci, které nejsou výslovně v ústavním zákoně uvedeny, stanoví-li tak zákon.</a:t>
            </a:r>
          </a:p>
          <a:p>
            <a:endParaRPr lang="cs-CZ" dirty="0"/>
          </a:p>
        </p:txBody>
      </p:sp>
    </p:spTree>
    <p:extLst>
      <p:ext uri="{BB962C8B-B14F-4D97-AF65-F5344CB8AC3E}">
        <p14:creationId xmlns:p14="http://schemas.microsoft.com/office/powerpoint/2010/main" val="2120051010"/>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Vláda </a:t>
            </a:r>
            <a:endParaRPr lang="cs-CZ" dirty="0"/>
          </a:p>
        </p:txBody>
      </p:sp>
      <p:sp>
        <p:nvSpPr>
          <p:cNvPr id="3" name="Zástupný symbol pro obsah 2"/>
          <p:cNvSpPr>
            <a:spLocks noGrp="1"/>
          </p:cNvSpPr>
          <p:nvPr>
            <p:ph idx="1"/>
          </p:nvPr>
        </p:nvSpPr>
        <p:spPr>
          <a:xfrm>
            <a:off x="838200" y="1422145"/>
            <a:ext cx="10515600" cy="4525963"/>
          </a:xfrm>
        </p:spPr>
        <p:txBody>
          <a:bodyPr/>
          <a:lstStyle/>
          <a:p>
            <a:r>
              <a:rPr lang="cs-CZ" dirty="0" smtClean="0"/>
              <a:t>vrcholný orgán výkonné moci </a:t>
            </a:r>
          </a:p>
          <a:p>
            <a:r>
              <a:rPr lang="cs-CZ" dirty="0" smtClean="0"/>
              <a:t>vláda = předseda vlády, místopředsedové vlády a ministři</a:t>
            </a:r>
          </a:p>
          <a:p>
            <a:r>
              <a:rPr lang="cs-CZ" dirty="0" smtClean="0"/>
              <a:t>odpovědna Poslanecké sněmovně </a:t>
            </a:r>
          </a:p>
          <a:p>
            <a:r>
              <a:rPr lang="cs-CZ" dirty="0" smtClean="0"/>
              <a:t>předsedu vlády </a:t>
            </a:r>
            <a:r>
              <a:rPr lang="cs-CZ" dirty="0"/>
              <a:t>jmenuje prezident republiky </a:t>
            </a:r>
            <a:endParaRPr lang="cs-CZ" dirty="0" smtClean="0"/>
          </a:p>
          <a:p>
            <a:r>
              <a:rPr lang="cs-CZ" dirty="0" smtClean="0"/>
              <a:t>Poslanecká sněmovna </a:t>
            </a:r>
            <a:r>
              <a:rPr lang="cs-CZ" dirty="0" smtClean="0"/>
              <a:t>- vyslovení nedůvěry vládě </a:t>
            </a:r>
            <a:endParaRPr lang="cs-CZ" dirty="0"/>
          </a:p>
        </p:txBody>
      </p:sp>
    </p:spTree>
    <p:extLst>
      <p:ext uri="{BB962C8B-B14F-4D97-AF65-F5344CB8AC3E}">
        <p14:creationId xmlns:p14="http://schemas.microsoft.com/office/powerpoint/2010/main" val="1709855925"/>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ÚZEMNÍ SAMOSPRÁVA</a:t>
            </a:r>
            <a:br>
              <a:rPr lang="cs-CZ" b="1" dirty="0"/>
            </a:br>
            <a:endParaRPr lang="cs-CZ" dirty="0"/>
          </a:p>
        </p:txBody>
      </p:sp>
      <p:sp>
        <p:nvSpPr>
          <p:cNvPr id="3" name="Zástupný symbol pro obsah 2"/>
          <p:cNvSpPr>
            <a:spLocks noGrp="1"/>
          </p:cNvSpPr>
          <p:nvPr>
            <p:ph idx="1"/>
          </p:nvPr>
        </p:nvSpPr>
        <p:spPr>
          <a:xfrm>
            <a:off x="838200" y="980728"/>
            <a:ext cx="10515600" cy="5760640"/>
          </a:xfrm>
        </p:spPr>
        <p:txBody>
          <a:bodyPr>
            <a:normAutofit fontScale="62500" lnSpcReduction="20000"/>
          </a:bodyPr>
          <a:lstStyle/>
          <a:p>
            <a:pPr marL="0" indent="0">
              <a:buNone/>
            </a:pPr>
            <a:r>
              <a:rPr lang="cs-CZ" b="1" dirty="0" smtClean="0"/>
              <a:t>Čl</a:t>
            </a:r>
            <a:r>
              <a:rPr lang="cs-CZ" b="1" dirty="0"/>
              <a:t>. 99</a:t>
            </a:r>
          </a:p>
          <a:p>
            <a:pPr marL="0" indent="0">
              <a:buNone/>
            </a:pPr>
            <a:r>
              <a:rPr lang="cs-CZ" b="1" dirty="0"/>
              <a:t>Česká republika se člení na obce, které jsou základními územními samosprávnými celky, a kraje, které jsou vyššími územními samosprávnými celky</a:t>
            </a:r>
            <a:r>
              <a:rPr lang="cs-CZ" b="1" dirty="0" smtClean="0"/>
              <a:t>.</a:t>
            </a:r>
          </a:p>
          <a:p>
            <a:pPr marL="0" indent="0">
              <a:buNone/>
            </a:pPr>
            <a:endParaRPr lang="cs-CZ" b="1" dirty="0"/>
          </a:p>
          <a:p>
            <a:pPr marL="0" indent="0">
              <a:buNone/>
            </a:pPr>
            <a:r>
              <a:rPr lang="cs-CZ" b="1" dirty="0" smtClean="0"/>
              <a:t>(</a:t>
            </a:r>
            <a:r>
              <a:rPr lang="cs-CZ" b="1" dirty="0"/>
              <a:t>2)</a:t>
            </a:r>
            <a:r>
              <a:rPr lang="cs-CZ" dirty="0"/>
              <a:t> </a:t>
            </a:r>
            <a:r>
              <a:rPr lang="cs-CZ" b="1" dirty="0"/>
              <a:t>Obec je vždy součástí vyššího územního samosprávného celku</a:t>
            </a:r>
            <a:r>
              <a:rPr lang="cs-CZ" dirty="0"/>
              <a:t>.</a:t>
            </a:r>
          </a:p>
          <a:p>
            <a:pPr marL="0" indent="0">
              <a:buNone/>
            </a:pPr>
            <a:r>
              <a:rPr lang="cs-CZ" b="1" dirty="0" smtClean="0"/>
              <a:t>Čl</a:t>
            </a:r>
            <a:r>
              <a:rPr lang="cs-CZ" b="1" dirty="0"/>
              <a:t>. 101</a:t>
            </a:r>
          </a:p>
          <a:p>
            <a:pPr marL="0" indent="0">
              <a:buNone/>
            </a:pPr>
            <a:r>
              <a:rPr lang="cs-CZ" b="1" dirty="0"/>
              <a:t>(1)</a:t>
            </a:r>
            <a:r>
              <a:rPr lang="cs-CZ" dirty="0"/>
              <a:t> Obec je samostatně spravována zastupitelstvem.</a:t>
            </a:r>
          </a:p>
          <a:p>
            <a:pPr marL="0" indent="0">
              <a:buNone/>
            </a:pPr>
            <a:r>
              <a:rPr lang="cs-CZ" b="1" dirty="0"/>
              <a:t>(2)</a:t>
            </a:r>
            <a:r>
              <a:rPr lang="cs-CZ" dirty="0"/>
              <a:t> Vyšší územní samosprávný celek je samostatně spravován zastupitelstvem.</a:t>
            </a:r>
          </a:p>
          <a:p>
            <a:pPr marL="0" indent="0">
              <a:buNone/>
            </a:pPr>
            <a:r>
              <a:rPr lang="cs-CZ" b="1" dirty="0"/>
              <a:t>(3)</a:t>
            </a:r>
            <a:r>
              <a:rPr lang="cs-CZ" dirty="0"/>
              <a:t> Územní samosprávné celky jsou veřejnoprávními korporacemi, které mohou mít vlastní majetek a hospodaří podle vlastního rozpočtu.</a:t>
            </a:r>
          </a:p>
          <a:p>
            <a:pPr marL="0" indent="0">
              <a:buNone/>
            </a:pPr>
            <a:r>
              <a:rPr lang="cs-CZ" b="1" dirty="0"/>
              <a:t>(4)</a:t>
            </a:r>
            <a:r>
              <a:rPr lang="cs-CZ" dirty="0"/>
              <a:t> Stát může zasahovat do činnosti územních samosprávných celků, jen vyžaduje-li to ochrana zákona, a jen způsobem stanoveným zákonem.</a:t>
            </a:r>
          </a:p>
          <a:p>
            <a:pPr marL="0" indent="0">
              <a:buNone/>
            </a:pPr>
            <a:r>
              <a:rPr lang="cs-CZ" b="1" dirty="0"/>
              <a:t>Čl. 102</a:t>
            </a:r>
          </a:p>
          <a:p>
            <a:pPr marL="0" indent="0">
              <a:buNone/>
            </a:pPr>
            <a:r>
              <a:rPr lang="cs-CZ" b="1" dirty="0"/>
              <a:t>(1)</a:t>
            </a:r>
            <a:r>
              <a:rPr lang="cs-CZ" dirty="0"/>
              <a:t> Členové zastupitelstev jsou voleni tajným hlasováním na základě všeobecného, rovného a přímého volebního práva.</a:t>
            </a:r>
          </a:p>
          <a:p>
            <a:pPr marL="0" indent="0">
              <a:buNone/>
            </a:pPr>
            <a:r>
              <a:rPr lang="cs-CZ" b="1" dirty="0"/>
              <a:t>(2)</a:t>
            </a:r>
            <a:r>
              <a:rPr lang="cs-CZ" dirty="0"/>
              <a:t> Funkční období zastupitelstva je čtyřleté. Zákon stanoví, za jakých podmínek se vyhlásí nové volby zastupitelstva před uplynutím jeho funkčního období.</a:t>
            </a:r>
          </a:p>
          <a:p>
            <a:pPr marL="0" indent="0">
              <a:buNone/>
            </a:pPr>
            <a:r>
              <a:rPr lang="cs-CZ" b="1" dirty="0" smtClean="0"/>
              <a:t>(</a:t>
            </a:r>
            <a:r>
              <a:rPr lang="cs-CZ" b="1" dirty="0"/>
              <a:t>2)</a:t>
            </a:r>
            <a:r>
              <a:rPr lang="cs-CZ" dirty="0"/>
              <a:t> Zastupitelstvo obce rozhoduje ve věcech samosprávy, pokud nejsou zákonem svěřeny zastupitelstvu vyššího územního samosprávného celku.</a:t>
            </a:r>
          </a:p>
          <a:p>
            <a:pPr marL="0" indent="0">
              <a:buNone/>
            </a:pPr>
            <a:r>
              <a:rPr lang="cs-CZ" b="1" dirty="0"/>
              <a:t>(3)</a:t>
            </a:r>
            <a:r>
              <a:rPr lang="cs-CZ" dirty="0"/>
              <a:t> Zastupitelstva mohou v mezích své působnosti vydávat obecně závazné vyhlášky.</a:t>
            </a:r>
          </a:p>
          <a:p>
            <a:endParaRPr lang="cs-CZ" dirty="0"/>
          </a:p>
        </p:txBody>
      </p:sp>
    </p:spTree>
    <p:extLst>
      <p:ext uri="{BB962C8B-B14F-4D97-AF65-F5344CB8AC3E}">
        <p14:creationId xmlns:p14="http://schemas.microsoft.com/office/powerpoint/2010/main" val="192917455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endParaRPr lang="cs-CZ"/>
          </a:p>
        </p:txBody>
      </p:sp>
      <p:pic>
        <p:nvPicPr>
          <p:cNvPr id="2050" name="Picture 2" descr="Výsledek obrázku pro státní správa a samospráva"/>
          <p:cNvPicPr>
            <a:picLocks noGrp="1" noChangeAspect="1" noChangeArrowheads="1"/>
          </p:cNvPicPr>
          <p:nvPr>
            <p:ph idx="1"/>
          </p:nvPr>
        </p:nvPicPr>
        <p:blipFill>
          <a:blip r:embed="rId3">
            <a:extLst>
              <a:ext uri="{28A0092B-C50C-407E-A947-70E740481C1C}">
                <a14:useLocalDpi xmlns:a14="http://schemas.microsoft.com/office/drawing/2010/main" val="0"/>
              </a:ext>
            </a:extLst>
          </a:blip>
          <a:srcRect/>
          <a:stretch>
            <a:fillRect/>
          </a:stretch>
        </p:blipFill>
        <p:spPr bwMode="auto">
          <a:xfrm>
            <a:off x="232012" y="0"/>
            <a:ext cx="11395881" cy="690238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92952837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272955" y="218365"/>
            <a:ext cx="11300345" cy="6469039"/>
          </a:xfrm>
        </p:spPr>
        <p:txBody>
          <a:bodyPr>
            <a:normAutofit fontScale="55000" lnSpcReduction="20000"/>
          </a:bodyPr>
          <a:lstStyle/>
          <a:p>
            <a:pPr marL="0" indent="0">
              <a:buNone/>
            </a:pPr>
            <a:r>
              <a:rPr lang="cs-CZ" b="1" dirty="0"/>
              <a:t>školská správa </a:t>
            </a:r>
            <a:r>
              <a:rPr lang="cs-CZ" dirty="0"/>
              <a:t>– 2 formy organizace a řízení školství - státní správa a samospráva </a:t>
            </a:r>
          </a:p>
          <a:p>
            <a:pPr lvl="0"/>
            <a:r>
              <a:rPr lang="cs-CZ" dirty="0"/>
              <a:t>účel: </a:t>
            </a:r>
          </a:p>
          <a:p>
            <a:pPr lvl="0">
              <a:buFontTx/>
              <a:buChar char="-"/>
            </a:pPr>
            <a:r>
              <a:rPr lang="cs-CZ" dirty="0"/>
              <a:t>určuje strategické linie, koncepce a priority </a:t>
            </a:r>
            <a:r>
              <a:rPr lang="cs-CZ" b="1" dirty="0"/>
              <a:t>školské politiky státu</a:t>
            </a:r>
          </a:p>
          <a:p>
            <a:pPr lvl="0">
              <a:buFontTx/>
              <a:buChar char="-"/>
            </a:pPr>
            <a:r>
              <a:rPr lang="cs-CZ" dirty="0"/>
              <a:t>monitoruje rozvoj a výsledky školního vzdělávání</a:t>
            </a:r>
          </a:p>
          <a:p>
            <a:pPr lvl="0">
              <a:buFontTx/>
              <a:buChar char="-"/>
            </a:pPr>
            <a:r>
              <a:rPr lang="cs-CZ" dirty="0"/>
              <a:t>zaznamenává a vyhodnocuje údaje o stavu sítě škol</a:t>
            </a:r>
          </a:p>
          <a:p>
            <a:pPr lvl="0">
              <a:buFontTx/>
              <a:buChar char="-"/>
            </a:pPr>
            <a:r>
              <a:rPr lang="cs-CZ" dirty="0"/>
              <a:t>stanovuje pravidla pro financování a veřejné prostředky</a:t>
            </a:r>
          </a:p>
          <a:p>
            <a:pPr lvl="0">
              <a:buFontTx/>
              <a:buChar char="-"/>
            </a:pPr>
            <a:r>
              <a:rPr lang="cs-CZ" dirty="0"/>
              <a:t>schvaluje rámcové vzdělávací programy </a:t>
            </a:r>
          </a:p>
          <a:p>
            <a:pPr lvl="0">
              <a:buFontTx/>
              <a:buChar char="-"/>
            </a:pPr>
            <a:r>
              <a:rPr lang="cs-CZ" dirty="0"/>
              <a:t>na nižší úrovni je správa delegována krajům, obcím</a:t>
            </a:r>
          </a:p>
          <a:p>
            <a:pPr lvl="0">
              <a:buFontTx/>
              <a:buChar char="-"/>
            </a:pPr>
            <a:endParaRPr lang="cs-CZ" dirty="0"/>
          </a:p>
          <a:p>
            <a:pPr marL="0" indent="0">
              <a:buNone/>
            </a:pPr>
            <a:r>
              <a:rPr lang="cs-CZ" b="1" dirty="0"/>
              <a:t>vzdělávací politika </a:t>
            </a:r>
          </a:p>
          <a:p>
            <a:pPr marL="0" indent="0">
              <a:buNone/>
            </a:pPr>
            <a:r>
              <a:rPr lang="cs-CZ" b="1" dirty="0"/>
              <a:t>-  </a:t>
            </a:r>
            <a:r>
              <a:rPr lang="cs-CZ" dirty="0"/>
              <a:t>reálné procesy rozhodování o záležitostech vzdělávání, jeho rozvoj a priority</a:t>
            </a:r>
          </a:p>
          <a:p>
            <a:pPr lvl="0">
              <a:buFontTx/>
              <a:buChar char="-"/>
            </a:pPr>
            <a:r>
              <a:rPr lang="cs-CZ" dirty="0"/>
              <a:t>vztahuje se k problémům řízení, správy, financování, kurikula a evaluace vzdělávání</a:t>
            </a:r>
          </a:p>
          <a:p>
            <a:pPr lvl="0">
              <a:buFontTx/>
              <a:buChar char="-"/>
            </a:pPr>
            <a:r>
              <a:rPr lang="cs-CZ" dirty="0"/>
              <a:t>vstupuje stát i mezinárodní organizace (UNESCO, OECD, EU)</a:t>
            </a:r>
          </a:p>
          <a:p>
            <a:pPr lvl="0">
              <a:buFontTx/>
              <a:buChar char="-"/>
            </a:pPr>
            <a:r>
              <a:rPr lang="cs-CZ" dirty="0"/>
              <a:t>reflektuje sociální, ekonomický, kulturní a politický kontext vzdělávání </a:t>
            </a:r>
          </a:p>
          <a:p>
            <a:pPr lvl="0">
              <a:buFontTx/>
              <a:buChar char="-"/>
            </a:pPr>
            <a:r>
              <a:rPr lang="cs-CZ" b="1" i="1" dirty="0"/>
              <a:t>Kdo jsou aktéři vzdělávací politiky? </a:t>
            </a:r>
          </a:p>
          <a:p>
            <a:pPr lvl="0">
              <a:buFontTx/>
              <a:buChar char="-"/>
            </a:pPr>
            <a:r>
              <a:rPr lang="cs-CZ" dirty="0"/>
              <a:t>education </a:t>
            </a:r>
            <a:r>
              <a:rPr lang="cs-CZ" dirty="0" err="1"/>
              <a:t>policy</a:t>
            </a:r>
            <a:r>
              <a:rPr lang="cs-CZ" dirty="0"/>
              <a:t> – vědní obor – zabývá se vlivy společenskými na vzdělání, interdisciplinární obor (ekonomie, sociologie, politologie, pedagogika)</a:t>
            </a:r>
          </a:p>
          <a:p>
            <a:pPr lvl="0">
              <a:buFontTx/>
              <a:buChar char="-"/>
            </a:pPr>
            <a:r>
              <a:rPr lang="cs-CZ" b="1" i="1" dirty="0"/>
              <a:t>Jaké znáte dokumenty vztahující se k vzdělávací politice? </a:t>
            </a:r>
          </a:p>
          <a:p>
            <a:pPr lvl="0">
              <a:buFontTx/>
              <a:buChar char="-"/>
            </a:pPr>
            <a:endParaRPr lang="cs-CZ" b="1" i="1" dirty="0"/>
          </a:p>
          <a:p>
            <a:pPr marL="0" indent="0">
              <a:buNone/>
            </a:pPr>
            <a:r>
              <a:rPr lang="cs-CZ" b="1" dirty="0"/>
              <a:t>školská politika </a:t>
            </a:r>
          </a:p>
          <a:p>
            <a:pPr marL="0" indent="0">
              <a:buNone/>
            </a:pPr>
            <a:r>
              <a:rPr lang="cs-CZ" b="1" dirty="0"/>
              <a:t>- </a:t>
            </a:r>
            <a:r>
              <a:rPr lang="cs-CZ" dirty="0"/>
              <a:t>hlavní část vzdělávací politiky se zaměřením na školskou soustavu</a:t>
            </a:r>
          </a:p>
          <a:p>
            <a:pPr marL="0" indent="0">
              <a:buNone/>
            </a:pPr>
            <a:r>
              <a:rPr lang="cs-CZ" b="1" dirty="0"/>
              <a:t>školská soustava – vzdělávací systém je tvořen vzdělávacími institucemi různých zřizovatelů</a:t>
            </a:r>
          </a:p>
          <a:p>
            <a:endParaRPr lang="cs-CZ" dirty="0"/>
          </a:p>
        </p:txBody>
      </p:sp>
    </p:spTree>
    <p:extLst>
      <p:ext uri="{BB962C8B-B14F-4D97-AF65-F5344CB8AC3E}">
        <p14:creationId xmlns:p14="http://schemas.microsoft.com/office/powerpoint/2010/main" val="4254152812"/>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Autofit/>
          </a:bodyPr>
          <a:lstStyle/>
          <a:p>
            <a:r>
              <a:rPr lang="cs-CZ" sz="2000" dirty="0"/>
              <a:t/>
            </a:r>
            <a:br>
              <a:rPr lang="cs-CZ" sz="2000" dirty="0"/>
            </a:br>
            <a:endParaRPr lang="cs-CZ" sz="2000" dirty="0"/>
          </a:p>
        </p:txBody>
      </p:sp>
      <p:sp>
        <p:nvSpPr>
          <p:cNvPr id="3" name="Zástupný symbol pro obsah 2"/>
          <p:cNvSpPr>
            <a:spLocks noGrp="1"/>
          </p:cNvSpPr>
          <p:nvPr>
            <p:ph idx="1"/>
          </p:nvPr>
        </p:nvSpPr>
        <p:spPr>
          <a:xfrm>
            <a:off x="838200" y="668740"/>
            <a:ext cx="10680510" cy="5508223"/>
          </a:xfrm>
        </p:spPr>
        <p:txBody>
          <a:bodyPr>
            <a:normAutofit/>
          </a:bodyPr>
          <a:lstStyle/>
          <a:p>
            <a:r>
              <a:rPr lang="cs-CZ" b="1" dirty="0"/>
              <a:t>Usnesení č. 2/1993 Sb</a:t>
            </a:r>
            <a:r>
              <a:rPr lang="cs-CZ" b="1" dirty="0" smtClean="0"/>
              <a:t>., </a:t>
            </a:r>
            <a:r>
              <a:rPr lang="cs-CZ" i="1" dirty="0" smtClean="0"/>
              <a:t>Usnesení </a:t>
            </a:r>
            <a:r>
              <a:rPr lang="cs-CZ" i="1" dirty="0"/>
              <a:t>předsednictva České národní rady o vyhlášení </a:t>
            </a:r>
            <a:r>
              <a:rPr lang="cs-CZ" b="1" i="1" dirty="0" smtClean="0"/>
              <a:t>LISTINY </a:t>
            </a:r>
            <a:r>
              <a:rPr lang="cs-CZ" b="1" i="1" dirty="0"/>
              <a:t>ZÁKLADNÍCH PRÁV A </a:t>
            </a:r>
            <a:r>
              <a:rPr lang="cs-CZ" b="1" i="1" dirty="0" smtClean="0"/>
              <a:t>SVOBOD </a:t>
            </a:r>
            <a:r>
              <a:rPr lang="cs-CZ" i="1" dirty="0" smtClean="0"/>
              <a:t>jako součásti </a:t>
            </a:r>
            <a:r>
              <a:rPr lang="cs-CZ" i="1" dirty="0"/>
              <a:t>ústavního pořádku České republiky</a:t>
            </a:r>
            <a:endParaRPr lang="cs-CZ" dirty="0" smtClean="0"/>
          </a:p>
          <a:p>
            <a:endParaRPr lang="cs-CZ" dirty="0"/>
          </a:p>
          <a:p>
            <a:endParaRPr lang="cs-CZ" dirty="0" smtClean="0"/>
          </a:p>
          <a:p>
            <a:endParaRPr lang="cs-CZ" dirty="0"/>
          </a:p>
          <a:p>
            <a:r>
              <a:rPr lang="cs-CZ" dirty="0" smtClean="0"/>
              <a:t>politická </a:t>
            </a:r>
            <a:r>
              <a:rPr lang="cs-CZ" dirty="0" smtClean="0"/>
              <a:t>práva</a:t>
            </a:r>
          </a:p>
          <a:p>
            <a:r>
              <a:rPr lang="cs-CZ" dirty="0" smtClean="0"/>
              <a:t>práva národnostních menšin a etnických menšin</a:t>
            </a:r>
          </a:p>
          <a:p>
            <a:r>
              <a:rPr lang="cs-CZ" dirty="0" smtClean="0"/>
              <a:t>hospodářská, sociální a kulturní práva</a:t>
            </a:r>
          </a:p>
          <a:p>
            <a:r>
              <a:rPr lang="cs-CZ" dirty="0" smtClean="0"/>
              <a:t>právo na soudní a jinou právní ochranu </a:t>
            </a:r>
          </a:p>
          <a:p>
            <a:endParaRPr lang="cs-CZ" dirty="0" smtClean="0"/>
          </a:p>
          <a:p>
            <a:endParaRPr lang="cs-CZ" dirty="0"/>
          </a:p>
        </p:txBody>
      </p:sp>
    </p:spTree>
    <p:extLst>
      <p:ext uri="{BB962C8B-B14F-4D97-AF65-F5344CB8AC3E}">
        <p14:creationId xmlns:p14="http://schemas.microsoft.com/office/powerpoint/2010/main" val="158216256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vzdělávací </a:t>
            </a:r>
            <a:r>
              <a:rPr lang="cs-CZ" dirty="0" smtClean="0"/>
              <a:t>politika a právo</a:t>
            </a:r>
            <a:endParaRPr lang="cs-CZ" dirty="0"/>
          </a:p>
        </p:txBody>
      </p:sp>
      <p:sp>
        <p:nvSpPr>
          <p:cNvPr id="3" name="Zástupný symbol pro obsah 2"/>
          <p:cNvSpPr>
            <a:spLocks noGrp="1"/>
          </p:cNvSpPr>
          <p:nvPr>
            <p:ph idx="1"/>
          </p:nvPr>
        </p:nvSpPr>
        <p:spPr>
          <a:xfrm>
            <a:off x="838200" y="1825625"/>
            <a:ext cx="10515600" cy="4351338"/>
          </a:xfrm>
        </p:spPr>
        <p:txBody>
          <a:bodyPr>
            <a:normAutofit fontScale="92500"/>
          </a:bodyPr>
          <a:lstStyle/>
          <a:p>
            <a:pPr>
              <a:buFont typeface="Wingdings" panose="05000000000000000000" pitchFamily="2" charset="2"/>
              <a:buChar char="§"/>
            </a:pPr>
            <a:r>
              <a:rPr lang="cs-CZ" dirty="0" smtClean="0"/>
              <a:t>vzdělávací politika - ne jen právní normy, ale i </a:t>
            </a:r>
            <a:br>
              <a:rPr lang="cs-CZ" dirty="0" smtClean="0"/>
            </a:br>
            <a:r>
              <a:rPr lang="cs-CZ" dirty="0" err="1" smtClean="0"/>
              <a:t>veřejnopolitické</a:t>
            </a:r>
            <a:r>
              <a:rPr lang="cs-CZ" dirty="0" smtClean="0"/>
              <a:t> dokumenty, které vymezují chod vzdělávacích institucí </a:t>
            </a:r>
          </a:p>
          <a:p>
            <a:pPr>
              <a:buFont typeface="Wingdings" panose="05000000000000000000" pitchFamily="2" charset="2"/>
              <a:buChar char="§"/>
            </a:pPr>
            <a:r>
              <a:rPr lang="cs-CZ" dirty="0"/>
              <a:t>principy, priority a metody vztahující se k uplatňování společenského vlivu na vzdělávání (Veselý)</a:t>
            </a:r>
            <a:endParaRPr lang="cs-CZ" dirty="0" smtClean="0"/>
          </a:p>
          <a:p>
            <a:pPr>
              <a:buFont typeface="Wingdings" panose="05000000000000000000" pitchFamily="2" charset="2"/>
              <a:buChar char="§"/>
            </a:pPr>
            <a:r>
              <a:rPr lang="cs-CZ" dirty="0" smtClean="0"/>
              <a:t>reálné procesy, jejich vyhodnocování a nástroje a mechanismy, kterými lze tyto procesy ovlivňovat</a:t>
            </a:r>
          </a:p>
          <a:p>
            <a:pPr>
              <a:buFont typeface="Wingdings" panose="05000000000000000000" pitchFamily="2" charset="2"/>
              <a:buChar char="§"/>
            </a:pPr>
            <a:r>
              <a:rPr lang="cs-CZ" dirty="0"/>
              <a:t> </a:t>
            </a:r>
            <a:r>
              <a:rPr lang="cs-CZ" dirty="0" smtClean="0"/>
              <a:t>politika - proces řízení a ovlivňování, prosazování a uskutečňování záměrů </a:t>
            </a:r>
          </a:p>
          <a:p>
            <a:pPr>
              <a:buFont typeface="Wingdings" panose="05000000000000000000" pitchFamily="2" charset="2"/>
              <a:buChar char="§"/>
            </a:pPr>
            <a:r>
              <a:rPr lang="cs-CZ" dirty="0" smtClean="0"/>
              <a:t>využití práva (vytváří, navrhují, schvalují a používají  --- přidělení rolí, pravomocí  (souvislost např. se školským zákonem)</a:t>
            </a:r>
          </a:p>
          <a:p>
            <a:pPr>
              <a:buFont typeface="Wingdings" panose="05000000000000000000" pitchFamily="2" charset="2"/>
              <a:buChar char="§"/>
            </a:pPr>
            <a:r>
              <a:rPr lang="cs-CZ" dirty="0"/>
              <a:t> </a:t>
            </a:r>
            <a:r>
              <a:rPr lang="cs-CZ" dirty="0" smtClean="0"/>
              <a:t>týká se školy i územně správních celků, orgánů státní správy</a:t>
            </a:r>
          </a:p>
          <a:p>
            <a:pPr>
              <a:buFont typeface="Wingdings" panose="05000000000000000000" pitchFamily="2" charset="2"/>
              <a:buChar char="§"/>
            </a:pPr>
            <a:endParaRPr lang="cs-CZ" dirty="0" smtClean="0"/>
          </a:p>
          <a:p>
            <a:endParaRPr lang="cs-CZ" dirty="0"/>
          </a:p>
        </p:txBody>
      </p:sp>
    </p:spTree>
    <p:extLst>
      <p:ext uri="{BB962C8B-B14F-4D97-AF65-F5344CB8AC3E}">
        <p14:creationId xmlns:p14="http://schemas.microsoft.com/office/powerpoint/2010/main" val="1612403176"/>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sz="2000" dirty="0"/>
              <a:t/>
            </a:r>
            <a:br>
              <a:rPr lang="cs-CZ" sz="2000" dirty="0"/>
            </a:br>
            <a:endParaRPr lang="cs-CZ" sz="2000" dirty="0"/>
          </a:p>
        </p:txBody>
      </p:sp>
      <p:sp>
        <p:nvSpPr>
          <p:cNvPr id="3" name="Zástupný symbol pro obsah 2"/>
          <p:cNvSpPr>
            <a:spLocks noGrp="1"/>
          </p:cNvSpPr>
          <p:nvPr>
            <p:ph idx="1"/>
          </p:nvPr>
        </p:nvSpPr>
        <p:spPr>
          <a:xfrm>
            <a:off x="838200" y="491319"/>
            <a:ext cx="10515600" cy="5685644"/>
          </a:xfrm>
        </p:spPr>
        <p:txBody>
          <a:bodyPr>
            <a:normAutofit/>
          </a:bodyPr>
          <a:lstStyle/>
          <a:p>
            <a:r>
              <a:rPr lang="cs-CZ" dirty="0"/>
              <a:t>Sdělení č. 104/1991 Sb</a:t>
            </a:r>
            <a:r>
              <a:rPr lang="cs-CZ" dirty="0" smtClean="0"/>
              <a:t>., </a:t>
            </a:r>
            <a:r>
              <a:rPr lang="cs-CZ" i="1" dirty="0" smtClean="0"/>
              <a:t>Sdělení </a:t>
            </a:r>
            <a:r>
              <a:rPr lang="cs-CZ" i="1" dirty="0"/>
              <a:t>federálního ministerstva zahraničních věcí o sjednání </a:t>
            </a:r>
            <a:r>
              <a:rPr lang="cs-CZ" b="1" i="1" dirty="0" smtClean="0"/>
              <a:t>ÚMLUVY </a:t>
            </a:r>
            <a:r>
              <a:rPr lang="cs-CZ" b="1" i="1" dirty="0"/>
              <a:t>O PRÁVECH DÍTĚTE</a:t>
            </a:r>
            <a:endParaRPr lang="cs-CZ" dirty="0" smtClean="0"/>
          </a:p>
          <a:p>
            <a:endParaRPr lang="cs-CZ" dirty="0"/>
          </a:p>
          <a:p>
            <a:r>
              <a:rPr lang="cs-CZ" dirty="0" smtClean="0"/>
              <a:t>20</a:t>
            </a:r>
            <a:r>
              <a:rPr lang="cs-CZ" dirty="0"/>
              <a:t>. listopadu 1989 </a:t>
            </a:r>
            <a:r>
              <a:rPr lang="cs-CZ" dirty="0" smtClean="0"/>
              <a:t>New York - přijata </a:t>
            </a:r>
            <a:r>
              <a:rPr lang="cs-CZ" dirty="0"/>
              <a:t>Úmluva o právech dítěte. </a:t>
            </a:r>
            <a:r>
              <a:rPr lang="cs-CZ" dirty="0" smtClean="0"/>
              <a:t>ČSFR - podepsána </a:t>
            </a:r>
            <a:r>
              <a:rPr lang="cs-CZ" dirty="0"/>
              <a:t>v New Yorku dne 30. září </a:t>
            </a:r>
            <a:r>
              <a:rPr lang="cs-CZ" dirty="0" smtClean="0"/>
              <a:t>1990, v </a:t>
            </a:r>
            <a:r>
              <a:rPr lang="cs-CZ" dirty="0"/>
              <a:t>platnost </a:t>
            </a:r>
            <a:r>
              <a:rPr lang="cs-CZ" dirty="0" smtClean="0"/>
              <a:t>2</a:t>
            </a:r>
            <a:r>
              <a:rPr lang="cs-CZ" dirty="0"/>
              <a:t>. září </a:t>
            </a:r>
            <a:r>
              <a:rPr lang="cs-CZ" dirty="0" smtClean="0"/>
              <a:t>1990, ČSFR - platnost 6. </a:t>
            </a:r>
            <a:r>
              <a:rPr lang="cs-CZ" dirty="0"/>
              <a:t>února </a:t>
            </a:r>
            <a:r>
              <a:rPr lang="cs-CZ" dirty="0" smtClean="0"/>
              <a:t>1991</a:t>
            </a:r>
            <a:endParaRPr lang="cs-CZ" dirty="0"/>
          </a:p>
          <a:p>
            <a:endParaRPr lang="cs-CZ" dirty="0"/>
          </a:p>
          <a:p>
            <a:r>
              <a:rPr lang="cs-CZ" dirty="0">
                <a:hlinkClick r:id="rId2" action="ppaction://hlinkfile"/>
              </a:rPr>
              <a:t>echr.coe.int/</a:t>
            </a:r>
            <a:r>
              <a:rPr lang="cs-CZ" dirty="0" err="1">
                <a:hlinkClick r:id="rId2" action="ppaction://hlinkfile"/>
              </a:rPr>
              <a:t>Documents</a:t>
            </a:r>
            <a:r>
              <a:rPr lang="cs-CZ" dirty="0">
                <a:hlinkClick r:id="rId2" action="ppaction://hlinkfile"/>
              </a:rPr>
              <a:t>/Handbook_rights_child_CES.pdf</a:t>
            </a:r>
            <a:endParaRPr lang="cs-CZ" dirty="0"/>
          </a:p>
          <a:p>
            <a:endParaRPr lang="cs-CZ" dirty="0"/>
          </a:p>
        </p:txBody>
      </p:sp>
    </p:spTree>
    <p:extLst>
      <p:ext uri="{BB962C8B-B14F-4D97-AF65-F5344CB8AC3E}">
        <p14:creationId xmlns:p14="http://schemas.microsoft.com/office/powerpoint/2010/main" val="172716626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endParaRPr lang="cs-CZ" dirty="0"/>
          </a:p>
        </p:txBody>
      </p:sp>
      <p:sp>
        <p:nvSpPr>
          <p:cNvPr id="3" name="Zástupný symbol pro obsah 2"/>
          <p:cNvSpPr>
            <a:spLocks noGrp="1"/>
          </p:cNvSpPr>
          <p:nvPr>
            <p:ph idx="1"/>
          </p:nvPr>
        </p:nvSpPr>
        <p:spPr/>
        <p:txBody>
          <a:bodyPr>
            <a:normAutofit/>
          </a:bodyPr>
          <a:lstStyle/>
          <a:p>
            <a:r>
              <a:rPr lang="cs-CZ" dirty="0"/>
              <a:t>Pro účely této úmluvy se dítětem rozumí každá lidská bytost mladší osmnácti let, pokud podle právního řádu, jenž se na dítě vztahuje, není zletilosti dosaženo dříve</a:t>
            </a:r>
            <a:r>
              <a:rPr lang="cs-CZ" dirty="0" smtClean="0"/>
              <a:t>.</a:t>
            </a:r>
          </a:p>
          <a:p>
            <a:r>
              <a:rPr lang="cs-CZ" dirty="0" smtClean="0"/>
              <a:t>Každé </a:t>
            </a:r>
            <a:r>
              <a:rPr lang="cs-CZ" dirty="0"/>
              <a:t>dítě je registrováno ihned po narození a má od narození právo na jméno, právo na státní příslušnost, a pokud to je možné, právo znát své rodiče a právo na jejich péči.</a:t>
            </a:r>
          </a:p>
        </p:txBody>
      </p:sp>
    </p:spTree>
    <p:extLst>
      <p:ext uri="{BB962C8B-B14F-4D97-AF65-F5344CB8AC3E}">
        <p14:creationId xmlns:p14="http://schemas.microsoft.com/office/powerpoint/2010/main" val="408753790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Každé dítě má právo:</a:t>
            </a:r>
            <a:r>
              <a:rPr lang="cs-CZ" dirty="0"/>
              <a:t/>
            </a:r>
            <a:br>
              <a:rPr lang="cs-CZ" dirty="0"/>
            </a:br>
            <a:endParaRPr lang="cs-CZ" dirty="0"/>
          </a:p>
        </p:txBody>
      </p:sp>
      <p:sp>
        <p:nvSpPr>
          <p:cNvPr id="3" name="Zástupný symbol pro obsah 2"/>
          <p:cNvSpPr>
            <a:spLocks noGrp="1"/>
          </p:cNvSpPr>
          <p:nvPr>
            <p:ph idx="1"/>
          </p:nvPr>
        </p:nvSpPr>
        <p:spPr>
          <a:xfrm>
            <a:off x="838200" y="908720"/>
            <a:ext cx="10515600" cy="6192688"/>
          </a:xfrm>
        </p:spPr>
        <p:txBody>
          <a:bodyPr>
            <a:normAutofit fontScale="77500" lnSpcReduction="20000"/>
          </a:bodyPr>
          <a:lstStyle/>
          <a:p>
            <a:r>
              <a:rPr lang="cs-CZ" dirty="0" smtClean="0"/>
              <a:t>na </a:t>
            </a:r>
            <a:r>
              <a:rPr lang="cs-CZ" b="1" dirty="0"/>
              <a:t>život, jméno a národnost</a:t>
            </a:r>
            <a:r>
              <a:rPr lang="cs-CZ" dirty="0"/>
              <a:t>, na ochranu totožnosti</a:t>
            </a:r>
          </a:p>
          <a:p>
            <a:r>
              <a:rPr lang="cs-CZ" b="1" dirty="0"/>
              <a:t>znát své rodiče a žít s nimi </a:t>
            </a:r>
            <a:r>
              <a:rPr lang="cs-CZ" dirty="0"/>
              <a:t>(je-li to možné a je-li to v zájmu dítěte)</a:t>
            </a:r>
          </a:p>
          <a:p>
            <a:r>
              <a:rPr lang="cs-CZ" dirty="0"/>
              <a:t>udržovat pravidelné osobní kontakty o </a:t>
            </a:r>
            <a:r>
              <a:rPr lang="cs-CZ" b="1" dirty="0"/>
              <a:t>oběma rodiči</a:t>
            </a:r>
            <a:r>
              <a:rPr lang="cs-CZ" dirty="0"/>
              <a:t>, pokud je od jednoho nebo obou odděleno</a:t>
            </a:r>
          </a:p>
          <a:p>
            <a:r>
              <a:rPr lang="cs-CZ" dirty="0"/>
              <a:t>opustit nebo znovu vstoupit na </a:t>
            </a:r>
            <a:r>
              <a:rPr lang="cs-CZ" b="1" dirty="0"/>
              <a:t>území vlastního státu </a:t>
            </a:r>
            <a:r>
              <a:rPr lang="cs-CZ" dirty="0"/>
              <a:t>a na území jiných států za účelem spojení rodiny a udržování vztahu s rodiči</a:t>
            </a:r>
          </a:p>
          <a:p>
            <a:r>
              <a:rPr lang="cs-CZ" dirty="0"/>
              <a:t>na </a:t>
            </a:r>
            <a:r>
              <a:rPr lang="cs-CZ" b="1" dirty="0"/>
              <a:t>ochranu ze strany státu </a:t>
            </a:r>
            <a:r>
              <a:rPr lang="cs-CZ" dirty="0"/>
              <a:t>v případě, že je dítě nezákonně uneseno nebo drženo v zahraničí jedním z rodičů</a:t>
            </a:r>
          </a:p>
          <a:p>
            <a:r>
              <a:rPr lang="cs-CZ" b="1" dirty="0"/>
              <a:t>svobodně se vyjadřovat </a:t>
            </a:r>
            <a:r>
              <a:rPr lang="cs-CZ" dirty="0"/>
              <a:t>ke všem záležitostem, které se ho dotýkají, přičemž názorům dítěte se musí věnovat patřičná pozornost</a:t>
            </a:r>
          </a:p>
          <a:p>
            <a:r>
              <a:rPr lang="cs-CZ" b="1" dirty="0"/>
              <a:t>na svobodu projevu</a:t>
            </a:r>
            <a:r>
              <a:rPr lang="cs-CZ" dirty="0"/>
              <a:t>, včetně možnosti svobodně vyhledávat, přijímat a rozšiřovat informace, svobodu myšlení, svědomí, náboženství, sdružování a pokojného shromažďování, svobodné používání mateřského jazyka a vlastní kultury</a:t>
            </a:r>
          </a:p>
          <a:p>
            <a:r>
              <a:rPr lang="cs-CZ" dirty="0"/>
              <a:t>na ochranu proti svévolnému zasahování do soukromého života, rodiny, domova nebo korespondence, ochranu proti nezákonným útokům na </a:t>
            </a:r>
            <a:r>
              <a:rPr lang="cs-CZ" b="1" dirty="0"/>
              <a:t>čest a pověst</a:t>
            </a:r>
          </a:p>
          <a:p>
            <a:r>
              <a:rPr lang="cs-CZ" dirty="0"/>
              <a:t>ochranu před </a:t>
            </a:r>
            <a:r>
              <a:rPr lang="cs-CZ" b="1" dirty="0"/>
              <a:t>zneužíváním ze strany osob</a:t>
            </a:r>
            <a:r>
              <a:rPr lang="cs-CZ" dirty="0"/>
              <a:t>, které o dítě pečují (v rodině, veřejných službách, institucích)</a:t>
            </a:r>
          </a:p>
          <a:p>
            <a:r>
              <a:rPr lang="cs-CZ" dirty="0"/>
              <a:t>na </a:t>
            </a:r>
            <a:r>
              <a:rPr lang="cs-CZ" b="1" dirty="0"/>
              <a:t>zvláštní ochranu a pomoc poskytovanou státem</a:t>
            </a:r>
            <a:r>
              <a:rPr lang="cs-CZ" dirty="0"/>
              <a:t>, je-li dítě dočasně či trvale zbavené rodinného prostředí, umístění do náhradního prostředí (včetně osvojení) musí být vedeno především zájmem dítěte a musí být pravidelně hodnoceno zacházení s dítětem a všech dalších okolností spojených s jeho umístěním</a:t>
            </a:r>
          </a:p>
          <a:p>
            <a:endParaRPr lang="cs-CZ" dirty="0"/>
          </a:p>
        </p:txBody>
      </p:sp>
    </p:spTree>
    <p:extLst>
      <p:ext uri="{BB962C8B-B14F-4D97-AF65-F5344CB8AC3E}">
        <p14:creationId xmlns:p14="http://schemas.microsoft.com/office/powerpoint/2010/main" val="58332128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709683" y="116632"/>
            <a:ext cx="10549719" cy="6741368"/>
          </a:xfrm>
        </p:spPr>
        <p:txBody>
          <a:bodyPr>
            <a:normAutofit fontScale="55000" lnSpcReduction="20000"/>
          </a:bodyPr>
          <a:lstStyle/>
          <a:p>
            <a:r>
              <a:rPr lang="cs-CZ" dirty="0"/>
              <a:t>na zvláštní ochranu v případě žádosti o status azylanta</a:t>
            </a:r>
          </a:p>
          <a:p>
            <a:r>
              <a:rPr lang="cs-CZ" b="1" dirty="0"/>
              <a:t>na plný, řádný a důstojný život a aktivní účast ve společnosti</a:t>
            </a:r>
            <a:r>
              <a:rPr lang="cs-CZ" dirty="0"/>
              <a:t>, i v případě dítěte s </a:t>
            </a:r>
            <a:r>
              <a:rPr lang="cs-CZ" b="1" dirty="0"/>
              <a:t>duševním či tělesným postižením</a:t>
            </a:r>
          </a:p>
          <a:p>
            <a:r>
              <a:rPr lang="cs-CZ" dirty="0"/>
              <a:t>na dostupnost nejvýše dosažitelné úrovně </a:t>
            </a:r>
            <a:r>
              <a:rPr lang="cs-CZ" b="1" dirty="0"/>
              <a:t>zdravotního stavu </a:t>
            </a:r>
            <a:r>
              <a:rPr lang="cs-CZ" dirty="0"/>
              <a:t>a využívání léčebných zařízení, na poskytování sociálního zabezpečení zajišťující životní úroveň nezbytnou pro tělesný, duševní, duchovní, mravní a sociální rozvoj</a:t>
            </a:r>
          </a:p>
          <a:p>
            <a:r>
              <a:rPr lang="cs-CZ" b="1" dirty="0"/>
              <a:t>na vzdělání</a:t>
            </a:r>
            <a:r>
              <a:rPr lang="cs-CZ" dirty="0"/>
              <a:t>, včetně bezplatného a povinného základního vzdělání, výchovu směřující k přípravě na aktivní život dospělého a odpovědného člověka ve svobodné společnosti, který respektuje druhé</a:t>
            </a:r>
          </a:p>
          <a:p>
            <a:r>
              <a:rPr lang="cs-CZ" b="1" dirty="0"/>
              <a:t>na odpočinek a volný čas</a:t>
            </a:r>
          </a:p>
          <a:p>
            <a:r>
              <a:rPr lang="cs-CZ" dirty="0"/>
              <a:t>na ochranu před hospodářským vykořisťováním a před </a:t>
            </a:r>
            <a:r>
              <a:rPr lang="cs-CZ" b="1" dirty="0"/>
              <a:t>prací, která je nebezpečná</a:t>
            </a:r>
            <a:r>
              <a:rPr lang="cs-CZ" dirty="0"/>
              <a:t>, brání jeho vzdělávání, poškozuje zdraví, tělesný, duševní, duchovní, mravní nebo sociální rozvoj</a:t>
            </a:r>
          </a:p>
          <a:p>
            <a:r>
              <a:rPr lang="cs-CZ" b="1" dirty="0"/>
              <a:t>na ochranu před drogami </a:t>
            </a:r>
            <a:r>
              <a:rPr lang="cs-CZ" dirty="0"/>
              <a:t>a využívání dětí při jejich nezákonné výrobě nebo obchodování</a:t>
            </a:r>
          </a:p>
          <a:p>
            <a:r>
              <a:rPr lang="cs-CZ" dirty="0"/>
              <a:t>na ochranu před pohlavním vykořisťováním a zneužíváním, ochranu před </a:t>
            </a:r>
            <a:r>
              <a:rPr lang="cs-CZ" b="1" dirty="0"/>
              <a:t>únosy a obchodování </a:t>
            </a:r>
            <a:r>
              <a:rPr lang="cs-CZ" dirty="0"/>
              <a:t>s dětmi</a:t>
            </a:r>
          </a:p>
          <a:p>
            <a:r>
              <a:rPr lang="cs-CZ" dirty="0"/>
              <a:t>na dostupnost nezbytných opatření k podpoře tělesného a duševního </a:t>
            </a:r>
            <a:r>
              <a:rPr lang="cs-CZ" b="1" dirty="0"/>
              <a:t>zotavení</a:t>
            </a:r>
            <a:r>
              <a:rPr lang="cs-CZ" dirty="0"/>
              <a:t>, včetně sociální reintegrace dětí, které se staly obětí jakékoliv formy zanedbávání, využívány za účelem finančního obohacování nebo zneužívání, mučení nebo jiné formy krutého a nelidského zacházení nebo trestání, či účasti v ozbrojeném konfliktu</a:t>
            </a:r>
          </a:p>
          <a:p>
            <a:r>
              <a:rPr lang="cs-CZ" b="1" dirty="0"/>
              <a:t>na ochranu před mučením</a:t>
            </a:r>
            <a:r>
              <a:rPr lang="cs-CZ" dirty="0"/>
              <a:t>, nebo jiným krutý a nelidským zacházením</a:t>
            </a:r>
          </a:p>
          <a:p>
            <a:r>
              <a:rPr lang="cs-CZ" dirty="0"/>
              <a:t>na právní pomoc a kontakt s rodiči v případě, že je dítě vyšetřováno v rámci trestního řízení. Dále na takové zacházení, které rozvíjí smysl dítěte pro důstojnost, čest a podporuje </a:t>
            </a:r>
            <a:r>
              <a:rPr lang="cs-CZ" dirty="0" err="1"/>
              <a:t>znovuzačlenění</a:t>
            </a:r>
            <a:r>
              <a:rPr lang="cs-CZ" dirty="0"/>
              <a:t> dítěte do společnosti. V případě trestního řízení musí být děti odděleny od dospělých pachatelů, v případě dětí je v trestním řízení </a:t>
            </a:r>
            <a:r>
              <a:rPr lang="cs-CZ" b="1" dirty="0"/>
              <a:t>zakázán doživotní trest, či trest smrti</a:t>
            </a:r>
          </a:p>
          <a:p>
            <a:r>
              <a:rPr lang="cs-CZ" dirty="0"/>
              <a:t>na ochranu před zapojování do bojových akcí nebo účasti v armádě (platí pro děti do 15 let)</a:t>
            </a:r>
          </a:p>
          <a:p>
            <a:r>
              <a:rPr lang="cs-CZ" dirty="0"/>
              <a:t>na usměrňování dítěte k výkonu jeho práv způsobem, který odpovídá jeho věku a schopnostem a na informace o úmluvě ve státě, kde žije.</a:t>
            </a:r>
          </a:p>
          <a:p>
            <a:r>
              <a:rPr lang="cs-CZ" dirty="0"/>
              <a:t>Všechny činnosti týkající se dětí musí být v jejich nejlepším zájmu.</a:t>
            </a:r>
            <a:br>
              <a:rPr lang="cs-CZ" dirty="0"/>
            </a:br>
            <a:r>
              <a:rPr lang="cs-CZ" b="1" dirty="0"/>
              <a:t>Státy mají povinnost činit vše proto, aby práva uznaná touto Úmluvou byla v naplňována v běžném životě.</a:t>
            </a:r>
          </a:p>
          <a:p>
            <a:endParaRPr lang="cs-CZ" dirty="0"/>
          </a:p>
          <a:p>
            <a:r>
              <a:rPr lang="cs-CZ" dirty="0" smtClean="0">
                <a:hlinkClick r:id="rId2"/>
              </a:rPr>
              <a:t>http</a:t>
            </a:r>
            <a:r>
              <a:rPr lang="cs-CZ" dirty="0">
                <a:hlinkClick r:id="rId2"/>
              </a:rPr>
              <a:t>://www.naseprava.cz/umluva-o-pravech-ditete/</a:t>
            </a:r>
            <a:endParaRPr lang="cs-CZ" dirty="0"/>
          </a:p>
          <a:p>
            <a:endParaRPr lang="cs-CZ" dirty="0"/>
          </a:p>
        </p:txBody>
      </p:sp>
    </p:spTree>
    <p:extLst>
      <p:ext uri="{BB962C8B-B14F-4D97-AF65-F5344CB8AC3E}">
        <p14:creationId xmlns:p14="http://schemas.microsoft.com/office/powerpoint/2010/main" val="25833549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ÚZEMNÍ SAMOSPRÁVA</a:t>
            </a:r>
            <a:br>
              <a:rPr lang="cs-CZ" b="1" dirty="0"/>
            </a:br>
            <a:endParaRPr lang="cs-CZ" dirty="0"/>
          </a:p>
        </p:txBody>
      </p:sp>
      <p:sp>
        <p:nvSpPr>
          <p:cNvPr id="3" name="Zástupný symbol pro obsah 2"/>
          <p:cNvSpPr>
            <a:spLocks noGrp="1"/>
          </p:cNvSpPr>
          <p:nvPr>
            <p:ph idx="1"/>
          </p:nvPr>
        </p:nvSpPr>
        <p:spPr>
          <a:xfrm>
            <a:off x="1981200" y="980728"/>
            <a:ext cx="8229600" cy="5760640"/>
          </a:xfrm>
        </p:spPr>
        <p:txBody>
          <a:bodyPr>
            <a:normAutofit fontScale="62500" lnSpcReduction="20000"/>
          </a:bodyPr>
          <a:lstStyle/>
          <a:p>
            <a:pPr marL="0" indent="0">
              <a:buNone/>
            </a:pPr>
            <a:r>
              <a:rPr lang="cs-CZ" b="1" dirty="0" smtClean="0"/>
              <a:t>Čl</a:t>
            </a:r>
            <a:r>
              <a:rPr lang="cs-CZ" b="1" dirty="0"/>
              <a:t>. 99</a:t>
            </a:r>
          </a:p>
          <a:p>
            <a:pPr marL="0" indent="0">
              <a:buNone/>
            </a:pPr>
            <a:r>
              <a:rPr lang="cs-CZ" b="1" dirty="0"/>
              <a:t>Česká republika se člení na obce, které jsou základními územními samosprávnými celky, a kraje, které jsou vyššími územními samosprávnými celky</a:t>
            </a:r>
            <a:r>
              <a:rPr lang="cs-CZ" b="1" dirty="0" smtClean="0"/>
              <a:t>.</a:t>
            </a:r>
          </a:p>
          <a:p>
            <a:pPr marL="0" indent="0">
              <a:buNone/>
            </a:pPr>
            <a:endParaRPr lang="cs-CZ" b="1" dirty="0"/>
          </a:p>
          <a:p>
            <a:pPr marL="0" indent="0">
              <a:buNone/>
            </a:pPr>
            <a:r>
              <a:rPr lang="cs-CZ" b="1" dirty="0" smtClean="0"/>
              <a:t>(</a:t>
            </a:r>
            <a:r>
              <a:rPr lang="cs-CZ" b="1" dirty="0"/>
              <a:t>2)</a:t>
            </a:r>
            <a:r>
              <a:rPr lang="cs-CZ" dirty="0"/>
              <a:t> </a:t>
            </a:r>
            <a:r>
              <a:rPr lang="cs-CZ" b="1" dirty="0"/>
              <a:t>Obec je vždy součástí vyššího územního samosprávného celku</a:t>
            </a:r>
            <a:r>
              <a:rPr lang="cs-CZ" dirty="0"/>
              <a:t>.</a:t>
            </a:r>
          </a:p>
          <a:p>
            <a:pPr marL="0" indent="0">
              <a:buNone/>
            </a:pPr>
            <a:r>
              <a:rPr lang="cs-CZ" b="1" dirty="0" smtClean="0"/>
              <a:t>Čl</a:t>
            </a:r>
            <a:r>
              <a:rPr lang="cs-CZ" b="1" dirty="0"/>
              <a:t>. 101</a:t>
            </a:r>
          </a:p>
          <a:p>
            <a:pPr marL="0" indent="0">
              <a:buNone/>
            </a:pPr>
            <a:r>
              <a:rPr lang="cs-CZ" b="1" dirty="0"/>
              <a:t>(1)</a:t>
            </a:r>
            <a:r>
              <a:rPr lang="cs-CZ" dirty="0"/>
              <a:t> Obec je samostatně spravována zastupitelstvem.</a:t>
            </a:r>
          </a:p>
          <a:p>
            <a:pPr marL="0" indent="0">
              <a:buNone/>
            </a:pPr>
            <a:r>
              <a:rPr lang="cs-CZ" b="1" dirty="0"/>
              <a:t>(2)</a:t>
            </a:r>
            <a:r>
              <a:rPr lang="cs-CZ" dirty="0"/>
              <a:t> Vyšší územní samosprávný celek je samostatně spravován zastupitelstvem.</a:t>
            </a:r>
          </a:p>
          <a:p>
            <a:pPr marL="0" indent="0">
              <a:buNone/>
            </a:pPr>
            <a:r>
              <a:rPr lang="cs-CZ" b="1" dirty="0"/>
              <a:t>(3)</a:t>
            </a:r>
            <a:r>
              <a:rPr lang="cs-CZ" dirty="0"/>
              <a:t> Územní samosprávné celky jsou veřejnoprávními korporacemi, které mohou mít vlastní majetek a hospodaří podle vlastního rozpočtu.</a:t>
            </a:r>
          </a:p>
          <a:p>
            <a:pPr marL="0" indent="0">
              <a:buNone/>
            </a:pPr>
            <a:r>
              <a:rPr lang="cs-CZ" b="1" dirty="0"/>
              <a:t>(4)</a:t>
            </a:r>
            <a:r>
              <a:rPr lang="cs-CZ" dirty="0"/>
              <a:t> Stát může zasahovat do činnosti územních samosprávných celků, jen vyžaduje-li to ochrana zákona, a jen způsobem stanoveným zákonem.</a:t>
            </a:r>
          </a:p>
          <a:p>
            <a:pPr marL="0" indent="0">
              <a:buNone/>
            </a:pPr>
            <a:r>
              <a:rPr lang="cs-CZ" b="1" dirty="0"/>
              <a:t>Čl. 102</a:t>
            </a:r>
          </a:p>
          <a:p>
            <a:pPr marL="0" indent="0">
              <a:buNone/>
            </a:pPr>
            <a:r>
              <a:rPr lang="cs-CZ" b="1" dirty="0"/>
              <a:t>(1)</a:t>
            </a:r>
            <a:r>
              <a:rPr lang="cs-CZ" dirty="0"/>
              <a:t> Členové zastupitelstev jsou voleni tajným hlasováním na základě všeobecného, rovného a přímého volebního práva.</a:t>
            </a:r>
          </a:p>
          <a:p>
            <a:pPr marL="0" indent="0">
              <a:buNone/>
            </a:pPr>
            <a:r>
              <a:rPr lang="cs-CZ" b="1" dirty="0"/>
              <a:t>(2)</a:t>
            </a:r>
            <a:r>
              <a:rPr lang="cs-CZ" dirty="0"/>
              <a:t> Funkční období zastupitelstva je čtyřleté. Zákon stanoví, za jakých podmínek se vyhlásí nové volby zastupitelstva před uplynutím jeho funkčního období.</a:t>
            </a:r>
          </a:p>
          <a:p>
            <a:pPr marL="0" indent="0">
              <a:buNone/>
            </a:pPr>
            <a:r>
              <a:rPr lang="cs-CZ" b="1" dirty="0" smtClean="0"/>
              <a:t>(</a:t>
            </a:r>
            <a:r>
              <a:rPr lang="cs-CZ" b="1" dirty="0"/>
              <a:t>2)</a:t>
            </a:r>
            <a:r>
              <a:rPr lang="cs-CZ" dirty="0"/>
              <a:t> Zastupitelstvo obce rozhoduje ve věcech samosprávy, pokud nejsou zákonem svěřeny zastupitelstvu vyššího územního samosprávného celku.</a:t>
            </a:r>
          </a:p>
          <a:p>
            <a:pPr marL="0" indent="0">
              <a:buNone/>
            </a:pPr>
            <a:r>
              <a:rPr lang="cs-CZ" b="1" dirty="0"/>
              <a:t>(3)</a:t>
            </a:r>
            <a:r>
              <a:rPr lang="cs-CZ" dirty="0"/>
              <a:t> Zastupitelstva mohou v mezích své působnosti vydávat obecně závazné vyhlášky.</a:t>
            </a:r>
          </a:p>
          <a:p>
            <a:endParaRPr lang="cs-CZ" dirty="0"/>
          </a:p>
        </p:txBody>
      </p:sp>
    </p:spTree>
    <p:extLst>
      <p:ext uri="{BB962C8B-B14F-4D97-AF65-F5344CB8AC3E}">
        <p14:creationId xmlns:p14="http://schemas.microsoft.com/office/powerpoint/2010/main" val="1113449282"/>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endParaRPr lang="cs-CZ"/>
          </a:p>
        </p:txBody>
      </p:sp>
      <p:pic>
        <p:nvPicPr>
          <p:cNvPr id="2050" name="Picture 2" descr="Výsledek obrázku pro státní správa a samospráva"/>
          <p:cNvPicPr>
            <a:picLocks noGrp="1" noChangeAspect="1" noChangeArrowheads="1"/>
          </p:cNvPicPr>
          <p:nvPr>
            <p:ph idx="1"/>
          </p:nvPr>
        </p:nvPicPr>
        <p:blipFill>
          <a:blip r:embed="rId3">
            <a:extLst>
              <a:ext uri="{28A0092B-C50C-407E-A947-70E740481C1C}">
                <a14:useLocalDpi xmlns:a14="http://schemas.microsoft.com/office/drawing/2010/main" val="0"/>
              </a:ext>
            </a:extLst>
          </a:blip>
          <a:srcRect/>
          <a:stretch>
            <a:fillRect/>
          </a:stretch>
        </p:blipFill>
        <p:spPr bwMode="auto">
          <a:xfrm>
            <a:off x="1795686" y="1"/>
            <a:ext cx="8600628" cy="5373216"/>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794188741"/>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Seznam použité literatury</a:t>
            </a:r>
            <a:endParaRPr lang="cs-CZ" dirty="0"/>
          </a:p>
        </p:txBody>
      </p:sp>
      <p:sp>
        <p:nvSpPr>
          <p:cNvPr id="3" name="Zástupný symbol pro obsah 2"/>
          <p:cNvSpPr>
            <a:spLocks noGrp="1"/>
          </p:cNvSpPr>
          <p:nvPr>
            <p:ph idx="1"/>
          </p:nvPr>
        </p:nvSpPr>
        <p:spPr/>
        <p:txBody>
          <a:bodyPr>
            <a:normAutofit fontScale="77500" lnSpcReduction="20000"/>
          </a:bodyPr>
          <a:lstStyle/>
          <a:p>
            <a:r>
              <a:rPr lang="cs-CZ" dirty="0"/>
              <a:t>Trojan, v. et al. (2016). </a:t>
            </a:r>
            <a:r>
              <a:rPr lang="cs-CZ" i="1" dirty="0"/>
              <a:t>Přístupy k efektivitě z pohledu managementu vzdělávání. </a:t>
            </a:r>
            <a:r>
              <a:rPr lang="cs-CZ" dirty="0"/>
              <a:t>Praha: UK. </a:t>
            </a:r>
            <a:endParaRPr lang="cs-CZ" dirty="0" smtClean="0"/>
          </a:p>
          <a:p>
            <a:r>
              <a:rPr lang="cs-CZ" dirty="0"/>
              <a:t>Ústavní zákon č. 1/1993 Sb</a:t>
            </a:r>
            <a:r>
              <a:rPr lang="cs-CZ" dirty="0" smtClean="0"/>
              <a:t>., </a:t>
            </a:r>
            <a:r>
              <a:rPr lang="cs-CZ" i="1" dirty="0" smtClean="0"/>
              <a:t>Ústava </a:t>
            </a:r>
            <a:r>
              <a:rPr lang="cs-CZ" i="1" dirty="0"/>
              <a:t>České </a:t>
            </a:r>
            <a:r>
              <a:rPr lang="cs-CZ" i="1" dirty="0"/>
              <a:t>republiky. </a:t>
            </a:r>
            <a:r>
              <a:rPr lang="cs-CZ" dirty="0">
                <a:hlinkClick r:id="rId2"/>
              </a:rPr>
              <a:t>https://</a:t>
            </a:r>
            <a:r>
              <a:rPr lang="cs-CZ" dirty="0" smtClean="0">
                <a:hlinkClick r:id="rId2"/>
              </a:rPr>
              <a:t>www.zakonyprolidi.cz/cs/1993-1</a:t>
            </a:r>
            <a:r>
              <a:rPr lang="cs-CZ" dirty="0" smtClean="0"/>
              <a:t> </a:t>
            </a:r>
            <a:endParaRPr lang="cs-CZ" dirty="0"/>
          </a:p>
          <a:p>
            <a:r>
              <a:rPr lang="cs-CZ" dirty="0"/>
              <a:t>Usnesení č. 2/1993 Sb</a:t>
            </a:r>
            <a:r>
              <a:rPr lang="cs-CZ" dirty="0" smtClean="0"/>
              <a:t>., </a:t>
            </a:r>
            <a:r>
              <a:rPr lang="cs-CZ" i="1" dirty="0" smtClean="0"/>
              <a:t>Usnesení </a:t>
            </a:r>
            <a:r>
              <a:rPr lang="cs-CZ" i="1" dirty="0"/>
              <a:t>předsednictva České národní rady o vyhlášení LISTINY ZÁKLADNÍCH PRÁV A SVOBOD jako součástí ústavního pořádku České </a:t>
            </a:r>
            <a:r>
              <a:rPr lang="cs-CZ" i="1" dirty="0"/>
              <a:t>republiky. </a:t>
            </a:r>
            <a:r>
              <a:rPr lang="cs-CZ" dirty="0">
                <a:hlinkClick r:id="rId3"/>
              </a:rPr>
              <a:t>https://</a:t>
            </a:r>
            <a:r>
              <a:rPr lang="cs-CZ" dirty="0" smtClean="0">
                <a:hlinkClick r:id="rId3"/>
              </a:rPr>
              <a:t>www.zakonyprolidi.cz/cs/1993-2?text=2%2F1993</a:t>
            </a:r>
            <a:r>
              <a:rPr lang="cs-CZ" dirty="0" smtClean="0"/>
              <a:t> </a:t>
            </a:r>
            <a:endParaRPr lang="cs-CZ" dirty="0"/>
          </a:p>
          <a:p>
            <a:r>
              <a:rPr lang="cs-CZ" dirty="0"/>
              <a:t>Sdělení č. 104/1991 Sb</a:t>
            </a:r>
            <a:r>
              <a:rPr lang="cs-CZ" dirty="0" smtClean="0"/>
              <a:t>., </a:t>
            </a:r>
            <a:r>
              <a:rPr lang="cs-CZ" i="1" dirty="0" smtClean="0"/>
              <a:t>Sdělení </a:t>
            </a:r>
            <a:r>
              <a:rPr lang="cs-CZ" i="1" dirty="0"/>
              <a:t>federálního ministerstva zahraničních věcí o sjednání Úmluvy o právech </a:t>
            </a:r>
            <a:r>
              <a:rPr lang="cs-CZ" i="1" dirty="0"/>
              <a:t>dítěte. </a:t>
            </a:r>
            <a:r>
              <a:rPr lang="cs-CZ" dirty="0">
                <a:hlinkClick r:id="rId4"/>
              </a:rPr>
              <a:t>https://</a:t>
            </a:r>
            <a:r>
              <a:rPr lang="cs-CZ" dirty="0" smtClean="0">
                <a:hlinkClick r:id="rId4"/>
              </a:rPr>
              <a:t>www.zakonyprolidi.cz/cs/1991-104</a:t>
            </a:r>
            <a:r>
              <a:rPr lang="cs-CZ" dirty="0" smtClean="0"/>
              <a:t> </a:t>
            </a:r>
            <a:endParaRPr lang="cs-CZ" dirty="0"/>
          </a:p>
          <a:p>
            <a:endParaRPr lang="cs-CZ" dirty="0"/>
          </a:p>
          <a:p>
            <a:r>
              <a:rPr lang="cs-CZ" dirty="0">
                <a:hlinkClick r:id="rId5"/>
              </a:rPr>
              <a:t>http://www.inkluzevpraxi.cz/kategorie-verejna-sprava/2032-jake-jsou-pravni-vztahy-mezi-organy-statni-spravy-a-samospravy-jako-zrizovateli-a-skolami-a-skolskymi-zarizenimi</a:t>
            </a:r>
            <a:endParaRPr lang="cs-CZ" dirty="0"/>
          </a:p>
          <a:p>
            <a:r>
              <a:rPr lang="cs-CZ" dirty="0">
                <a:hlinkClick r:id="rId6"/>
              </a:rPr>
              <a:t>https://www.google.cz/imghp?hl=cs</a:t>
            </a:r>
            <a:endParaRPr lang="cs-CZ" dirty="0"/>
          </a:p>
          <a:p>
            <a:endParaRPr lang="cs-CZ" dirty="0"/>
          </a:p>
        </p:txBody>
      </p:sp>
    </p:spTree>
    <p:extLst>
      <p:ext uri="{BB962C8B-B14F-4D97-AF65-F5344CB8AC3E}">
        <p14:creationId xmlns:p14="http://schemas.microsoft.com/office/powerpoint/2010/main" val="159737840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Nadpis 5"/>
          <p:cNvSpPr>
            <a:spLocks noGrp="1"/>
          </p:cNvSpPr>
          <p:nvPr>
            <p:ph type="title"/>
          </p:nvPr>
        </p:nvSpPr>
        <p:spPr/>
        <p:txBody>
          <a:bodyPr/>
          <a:lstStyle/>
          <a:p>
            <a:r>
              <a:rPr lang="cs-CZ" dirty="0" smtClean="0"/>
              <a:t>Kontrolní otázky/úkoly/náměty a odkazy </a:t>
            </a:r>
            <a:endParaRPr lang="cs-CZ" dirty="0"/>
          </a:p>
        </p:txBody>
      </p:sp>
      <p:sp>
        <p:nvSpPr>
          <p:cNvPr id="7" name="Zástupný symbol pro obsah 6"/>
          <p:cNvSpPr>
            <a:spLocks noGrp="1"/>
          </p:cNvSpPr>
          <p:nvPr>
            <p:ph idx="1"/>
          </p:nvPr>
        </p:nvSpPr>
        <p:spPr>
          <a:xfrm>
            <a:off x="838200" y="1514901"/>
            <a:ext cx="10515600" cy="5186150"/>
          </a:xfrm>
        </p:spPr>
        <p:txBody>
          <a:bodyPr>
            <a:normAutofit fontScale="77500" lnSpcReduction="20000"/>
          </a:bodyPr>
          <a:lstStyle/>
          <a:p>
            <a:r>
              <a:rPr lang="cs-CZ" i="1" dirty="0" smtClean="0"/>
              <a:t>Pojednejte o právním řádu české republiky. </a:t>
            </a:r>
          </a:p>
          <a:p>
            <a:r>
              <a:rPr lang="cs-CZ" i="1" dirty="0" smtClean="0"/>
              <a:t>Jakou úlohu ve vzdělávací politice vykonává státní správa a samospráva</a:t>
            </a:r>
            <a:r>
              <a:rPr lang="cs-CZ" i="1" smtClean="0"/>
              <a:t>? </a:t>
            </a:r>
          </a:p>
          <a:p>
            <a:pPr marL="0" indent="0">
              <a:buNone/>
            </a:pPr>
            <a:endParaRPr lang="cs-CZ" i="1" dirty="0" smtClean="0"/>
          </a:p>
          <a:p>
            <a:r>
              <a:rPr lang="cs-CZ" i="1" dirty="0" smtClean="0"/>
              <a:t>Další dokumenty k samostudiu: </a:t>
            </a:r>
          </a:p>
          <a:p>
            <a:pPr marL="0" indent="0">
              <a:buNone/>
            </a:pPr>
            <a:r>
              <a:rPr lang="cs-CZ" dirty="0"/>
              <a:t>Ústava České republiky </a:t>
            </a:r>
          </a:p>
          <a:p>
            <a:pPr marL="0" indent="0">
              <a:buNone/>
            </a:pPr>
            <a:r>
              <a:rPr lang="cs-CZ" dirty="0"/>
              <a:t>Listina základních práv a svobod </a:t>
            </a:r>
          </a:p>
          <a:p>
            <a:pPr marL="0" indent="0">
              <a:buNone/>
            </a:pPr>
            <a:r>
              <a:rPr lang="cs-CZ" dirty="0"/>
              <a:t>Úmluva o právech dítěte</a:t>
            </a:r>
          </a:p>
          <a:p>
            <a:pPr marL="0" indent="0">
              <a:buNone/>
            </a:pPr>
            <a:endParaRPr lang="cs-CZ" dirty="0"/>
          </a:p>
          <a:p>
            <a:pPr marL="0" indent="0">
              <a:buNone/>
            </a:pPr>
            <a:r>
              <a:rPr lang="cs-CZ" dirty="0"/>
              <a:t>Sbírka zákonů České </a:t>
            </a:r>
            <a:r>
              <a:rPr lang="cs-CZ" dirty="0" smtClean="0"/>
              <a:t>republiky, Věstník </a:t>
            </a:r>
            <a:r>
              <a:rPr lang="cs-CZ" dirty="0"/>
              <a:t>MŠMT</a:t>
            </a:r>
          </a:p>
          <a:p>
            <a:pPr marL="0" indent="0">
              <a:buNone/>
            </a:pPr>
            <a:r>
              <a:rPr lang="cs-CZ" dirty="0" smtClean="0"/>
              <a:t>Strategické </a:t>
            </a:r>
            <a:r>
              <a:rPr lang="cs-CZ" dirty="0"/>
              <a:t>dokumenty krajů- rozvoj vzdělávání v daném vybraném kraji ČR </a:t>
            </a:r>
            <a:endParaRPr lang="cs-CZ" dirty="0" smtClean="0"/>
          </a:p>
          <a:p>
            <a:pPr marL="0" indent="0">
              <a:buNone/>
            </a:pPr>
            <a:endParaRPr lang="cs-CZ" dirty="0"/>
          </a:p>
          <a:p>
            <a:pPr marL="0" indent="0">
              <a:buNone/>
            </a:pPr>
            <a:r>
              <a:rPr lang="cs-CZ" dirty="0" smtClean="0">
                <a:hlinkClick r:id="rId2"/>
              </a:rPr>
              <a:t>http://www.msmt.cz/vzdelavani/skolstvi-v-cr/strategie-2030</a:t>
            </a:r>
            <a:r>
              <a:rPr lang="cs-CZ" dirty="0" smtClean="0"/>
              <a:t> </a:t>
            </a:r>
            <a:endParaRPr lang="cs-CZ" dirty="0" smtClean="0">
              <a:hlinkClick r:id="rId3"/>
            </a:endParaRPr>
          </a:p>
          <a:p>
            <a:pPr marL="0" indent="0">
              <a:buNone/>
            </a:pPr>
            <a:r>
              <a:rPr lang="cs-CZ" dirty="0" smtClean="0">
                <a:hlinkClick r:id="rId4"/>
              </a:rPr>
              <a:t>http</a:t>
            </a:r>
            <a:r>
              <a:rPr lang="cs-CZ" dirty="0">
                <a:hlinkClick r:id="rId4"/>
              </a:rPr>
              <a:t>://www.csicr.cz/html/vyhled_vzdelavaci_politikycr/html5/index.html?&amp;locale=CSY&amp;pn=24</a:t>
            </a:r>
            <a:endParaRPr lang="cs-CZ" dirty="0"/>
          </a:p>
          <a:p>
            <a:endParaRPr lang="cs-CZ" i="1" dirty="0" smtClean="0"/>
          </a:p>
          <a:p>
            <a:endParaRPr lang="cs-CZ" i="1" dirty="0" smtClean="0"/>
          </a:p>
        </p:txBody>
      </p:sp>
    </p:spTree>
    <p:extLst>
      <p:ext uri="{BB962C8B-B14F-4D97-AF65-F5344CB8AC3E}">
        <p14:creationId xmlns:p14="http://schemas.microsoft.com/office/powerpoint/2010/main" val="2332652040"/>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normAutofit/>
          </a:bodyPr>
          <a:lstStyle/>
          <a:p>
            <a:r>
              <a:rPr lang="cs-CZ" sz="4400" b="1" dirty="0" smtClean="0"/>
              <a:t>PRÁVNÍ ŘÁD ČR</a:t>
            </a:r>
            <a:r>
              <a:rPr lang="cs-CZ" sz="4400" b="1" dirty="0" smtClean="0"/>
              <a:t/>
            </a:r>
            <a:br>
              <a:rPr lang="cs-CZ" sz="4400" b="1" dirty="0" smtClean="0"/>
            </a:br>
            <a:r>
              <a:rPr lang="cs-CZ" sz="4400" b="1" dirty="0" smtClean="0"/>
              <a:t/>
            </a:r>
            <a:br>
              <a:rPr lang="cs-CZ" sz="4400" b="1" dirty="0" smtClean="0"/>
            </a:br>
            <a:r>
              <a:rPr lang="cs-CZ" sz="4000" dirty="0" smtClean="0"/>
              <a:t>ŘÍZENÍ A SPRÁVA MATEŘSKÝCH ŠKOL</a:t>
            </a:r>
            <a:endParaRPr lang="cs-CZ" sz="4000" dirty="0"/>
          </a:p>
        </p:txBody>
      </p:sp>
      <p:sp>
        <p:nvSpPr>
          <p:cNvPr id="3" name="Podnadpis 2"/>
          <p:cNvSpPr>
            <a:spLocks noGrp="1"/>
          </p:cNvSpPr>
          <p:nvPr>
            <p:ph type="subTitle" idx="1"/>
          </p:nvPr>
        </p:nvSpPr>
        <p:spPr/>
        <p:txBody>
          <a:bodyPr/>
          <a:lstStyle/>
          <a:p>
            <a:r>
              <a:rPr lang="cs-CZ" dirty="0" smtClean="0"/>
              <a:t>PhDr. Barbora Petrů Puhrová, Ph.D.</a:t>
            </a:r>
            <a:endParaRPr lang="cs-CZ" dirty="0"/>
          </a:p>
        </p:txBody>
      </p:sp>
    </p:spTree>
    <p:extLst>
      <p:ext uri="{BB962C8B-B14F-4D97-AF65-F5344CB8AC3E}">
        <p14:creationId xmlns:p14="http://schemas.microsoft.com/office/powerpoint/2010/main" val="19191266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právo a vzdělávací politika</a:t>
            </a:r>
            <a:endParaRPr lang="cs-CZ" dirty="0"/>
          </a:p>
        </p:txBody>
      </p:sp>
      <p:sp>
        <p:nvSpPr>
          <p:cNvPr id="3" name="Zástupný symbol pro obsah 2"/>
          <p:cNvSpPr>
            <a:spLocks noGrp="1"/>
          </p:cNvSpPr>
          <p:nvPr>
            <p:ph idx="1"/>
          </p:nvPr>
        </p:nvSpPr>
        <p:spPr>
          <a:xfrm>
            <a:off x="838200" y="1825625"/>
            <a:ext cx="10515600" cy="4351338"/>
          </a:xfrm>
        </p:spPr>
        <p:txBody>
          <a:bodyPr>
            <a:normAutofit fontScale="92500" lnSpcReduction="10000"/>
          </a:bodyPr>
          <a:lstStyle/>
          <a:p>
            <a:r>
              <a:rPr lang="cs-CZ" dirty="0" smtClean="0"/>
              <a:t>obecná závaznost pro určitý okruh lidí/institucí</a:t>
            </a:r>
          </a:p>
          <a:p>
            <a:r>
              <a:rPr lang="cs-CZ" dirty="0" smtClean="0"/>
              <a:t>vymahatelnost</a:t>
            </a:r>
          </a:p>
          <a:p>
            <a:r>
              <a:rPr lang="cs-CZ" dirty="0" smtClean="0"/>
              <a:t>pravidla (mohou vést ke změnám)</a:t>
            </a:r>
          </a:p>
          <a:p>
            <a:r>
              <a:rPr lang="cs-CZ" dirty="0" smtClean="0"/>
              <a:t>ale také faktická neúčinnost, negativní efekty, nepromyšlenost, formální dodržování …</a:t>
            </a:r>
          </a:p>
          <a:p>
            <a:r>
              <a:rPr lang="cs-CZ" i="1" dirty="0" smtClean="0"/>
              <a:t>Příklad právní normy vedoucí ke změně (zavedení)? </a:t>
            </a:r>
          </a:p>
          <a:p>
            <a:r>
              <a:rPr lang="cs-CZ" i="1" dirty="0" smtClean="0"/>
              <a:t>dříve a nyní? </a:t>
            </a:r>
          </a:p>
          <a:p>
            <a:endParaRPr lang="cs-CZ" i="1" dirty="0" smtClean="0"/>
          </a:p>
          <a:p>
            <a:r>
              <a:rPr lang="cs-CZ" dirty="0" smtClean="0"/>
              <a:t>nutnost znalosti a akceptace práva</a:t>
            </a:r>
          </a:p>
          <a:p>
            <a:r>
              <a:rPr lang="cs-CZ" dirty="0" smtClean="0"/>
              <a:t>kvalita - např. výklady zákona (množství, nejednotnost</a:t>
            </a:r>
            <a:r>
              <a:rPr lang="cs-CZ" dirty="0" smtClean="0"/>
              <a:t>) (Trojan, 2019)</a:t>
            </a:r>
            <a:endParaRPr lang="cs-CZ" dirty="0" smtClean="0"/>
          </a:p>
          <a:p>
            <a:endParaRPr lang="cs-CZ" dirty="0"/>
          </a:p>
        </p:txBody>
      </p:sp>
    </p:spTree>
    <p:extLst>
      <p:ext uri="{BB962C8B-B14F-4D97-AF65-F5344CB8AC3E}">
        <p14:creationId xmlns:p14="http://schemas.microsoft.com/office/powerpoint/2010/main" val="137613029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573206" y="521296"/>
            <a:ext cx="11436824" cy="6336704"/>
          </a:xfrm>
        </p:spPr>
        <p:txBody>
          <a:bodyPr>
            <a:normAutofit/>
          </a:bodyPr>
          <a:lstStyle/>
          <a:p>
            <a:r>
              <a:rPr lang="cs-CZ" b="1" dirty="0">
                <a:solidFill>
                  <a:srgbClr val="FF0000"/>
                </a:solidFill>
              </a:rPr>
              <a:t>Právní řád</a:t>
            </a:r>
            <a:r>
              <a:rPr lang="cs-CZ" dirty="0"/>
              <a:t> České republiky je tvořen všemi </a:t>
            </a:r>
            <a:r>
              <a:rPr lang="cs-CZ" dirty="0" smtClean="0"/>
              <a:t> právními </a:t>
            </a:r>
            <a:r>
              <a:rPr lang="cs-CZ" dirty="0"/>
              <a:t>předpisy ČR a v nich obsaženými právními normami</a:t>
            </a:r>
            <a:r>
              <a:rPr lang="cs-CZ" dirty="0" smtClean="0"/>
              <a:t>.</a:t>
            </a:r>
          </a:p>
          <a:p>
            <a:endParaRPr lang="cs-CZ" dirty="0" smtClean="0"/>
          </a:p>
          <a:p>
            <a:r>
              <a:rPr lang="cs-CZ" dirty="0" smtClean="0"/>
              <a:t>nejdůležitější jsou </a:t>
            </a:r>
            <a:r>
              <a:rPr lang="cs-CZ" b="1" dirty="0" smtClean="0"/>
              <a:t>zákony - </a:t>
            </a:r>
            <a:r>
              <a:rPr lang="cs-CZ" dirty="0" smtClean="0"/>
              <a:t>soubory </a:t>
            </a:r>
            <a:r>
              <a:rPr lang="cs-CZ" dirty="0"/>
              <a:t>pravidel chování upravující základní oblasti života člověka a </a:t>
            </a:r>
            <a:r>
              <a:rPr lang="cs-CZ" dirty="0" smtClean="0"/>
              <a:t>společnosti (obsáhlejší zákony jsou zákoníky)</a:t>
            </a:r>
          </a:p>
          <a:p>
            <a:r>
              <a:rPr lang="cs-CZ" b="1" dirty="0" smtClean="0"/>
              <a:t>ústavní zákony </a:t>
            </a:r>
            <a:r>
              <a:rPr lang="cs-CZ" dirty="0" smtClean="0"/>
              <a:t>(Ústava a Listina základních práv a svobod)</a:t>
            </a:r>
          </a:p>
          <a:p>
            <a:r>
              <a:rPr lang="cs-CZ" dirty="0" smtClean="0"/>
              <a:t>podzákonné prováděcí předpisy </a:t>
            </a:r>
            <a:r>
              <a:rPr lang="cs-CZ" b="1" dirty="0"/>
              <a:t>nařízení vlády, vyhlášky ministerstev a ústředních orgánů státní správy a vyhlášky územních samosprávných </a:t>
            </a:r>
            <a:r>
              <a:rPr lang="cs-CZ" b="1" dirty="0" smtClean="0"/>
              <a:t>celků</a:t>
            </a:r>
          </a:p>
          <a:p>
            <a:r>
              <a:rPr lang="cs-CZ" b="1" dirty="0" smtClean="0"/>
              <a:t>mezinárodní smlouvy </a:t>
            </a:r>
            <a:endParaRPr lang="cs-CZ" dirty="0" smtClean="0"/>
          </a:p>
          <a:p>
            <a:endParaRPr lang="cs-CZ" dirty="0"/>
          </a:p>
        </p:txBody>
      </p:sp>
    </p:spTree>
    <p:extLst>
      <p:ext uri="{BB962C8B-B14F-4D97-AF65-F5344CB8AC3E}">
        <p14:creationId xmlns:p14="http://schemas.microsoft.com/office/powerpoint/2010/main" val="197348610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Výsledek obrázku pro právní řád č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4268" y="1"/>
            <a:ext cx="8934220" cy="685800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5811987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Institucionální rámec</a:t>
            </a:r>
            <a:br>
              <a:rPr lang="cs-CZ" b="1" dirty="0"/>
            </a:br>
            <a:endParaRPr lang="cs-CZ" dirty="0"/>
          </a:p>
        </p:txBody>
      </p:sp>
      <p:sp>
        <p:nvSpPr>
          <p:cNvPr id="3" name="Zástupný symbol pro obsah 2"/>
          <p:cNvSpPr>
            <a:spLocks noGrp="1"/>
          </p:cNvSpPr>
          <p:nvPr>
            <p:ph idx="1"/>
          </p:nvPr>
        </p:nvSpPr>
        <p:spPr/>
        <p:txBody>
          <a:bodyPr>
            <a:normAutofit/>
          </a:bodyPr>
          <a:lstStyle/>
          <a:p>
            <a:r>
              <a:rPr lang="cs-CZ" b="1" dirty="0" smtClean="0"/>
              <a:t>Instituce</a:t>
            </a:r>
            <a:r>
              <a:rPr lang="cs-CZ" b="1" dirty="0"/>
              <a:t>, které přijímají právní normy</a:t>
            </a:r>
          </a:p>
          <a:p>
            <a:r>
              <a:rPr lang="cs-CZ" dirty="0"/>
              <a:t>Nositelem </a:t>
            </a:r>
            <a:r>
              <a:rPr lang="cs-CZ" b="1" dirty="0">
                <a:solidFill>
                  <a:srgbClr val="FF0000"/>
                </a:solidFill>
              </a:rPr>
              <a:t>zákonodárné moci </a:t>
            </a:r>
            <a:r>
              <a:rPr lang="cs-CZ" dirty="0"/>
              <a:t>v České republice je </a:t>
            </a:r>
            <a:r>
              <a:rPr lang="cs-CZ" b="1" dirty="0"/>
              <a:t>Parlament</a:t>
            </a:r>
            <a:r>
              <a:rPr lang="cs-CZ" dirty="0"/>
              <a:t>, který je tvořen dvěma komorami:</a:t>
            </a:r>
          </a:p>
          <a:p>
            <a:r>
              <a:rPr lang="cs-CZ" dirty="0"/>
              <a:t>Poslaneckou sněmovnou (200 poslanců) a</a:t>
            </a:r>
          </a:p>
          <a:p>
            <a:r>
              <a:rPr lang="cs-CZ" dirty="0"/>
              <a:t>Senátem (81 senátorů</a:t>
            </a:r>
            <a:r>
              <a:rPr lang="cs-CZ" dirty="0" smtClean="0"/>
              <a:t>)</a:t>
            </a:r>
          </a:p>
          <a:p>
            <a:endParaRPr lang="cs-CZ" dirty="0"/>
          </a:p>
          <a:p>
            <a:r>
              <a:rPr lang="cs-CZ" dirty="0" smtClean="0"/>
              <a:t>navrhuje PS, schvaluje Senát, podepisuje prezident (právo veta) </a:t>
            </a:r>
            <a:endParaRPr lang="cs-CZ" dirty="0"/>
          </a:p>
          <a:p>
            <a:endParaRPr lang="cs-CZ" dirty="0"/>
          </a:p>
        </p:txBody>
      </p:sp>
    </p:spTree>
    <p:extLst>
      <p:ext uri="{BB962C8B-B14F-4D97-AF65-F5344CB8AC3E}">
        <p14:creationId xmlns:p14="http://schemas.microsoft.com/office/powerpoint/2010/main" val="76475499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1445" y="260648"/>
            <a:ext cx="11300346" cy="6408712"/>
          </a:xfrm>
        </p:spPr>
        <p:txBody>
          <a:bodyPr/>
          <a:lstStyle/>
          <a:p>
            <a:r>
              <a:rPr lang="cs-CZ" dirty="0"/>
              <a:t>K platnosti právního předpisu je nezbytné jeho </a:t>
            </a:r>
            <a:r>
              <a:rPr lang="cs-CZ" dirty="0" smtClean="0"/>
              <a:t>vyhlášení</a:t>
            </a:r>
          </a:p>
          <a:p>
            <a:r>
              <a:rPr lang="cs-CZ" dirty="0"/>
              <a:t>Ústavní zákony, zákony a další právní předpisy (nařízení vlády, vyhlášky ministerstev aj.) se vyhlašují ve Sbírce zákonů, kterou vydává Ministerstvo </a:t>
            </a:r>
            <a:r>
              <a:rPr lang="cs-CZ" dirty="0" smtClean="0"/>
              <a:t>vnitra</a:t>
            </a:r>
          </a:p>
          <a:p>
            <a:r>
              <a:rPr lang="cs-CZ" dirty="0" smtClean="0"/>
              <a:t>platnost ode dne vyhlášení ve SZ  + den účinnosti </a:t>
            </a:r>
          </a:p>
          <a:p>
            <a:r>
              <a:rPr lang="cs-CZ" dirty="0" smtClean="0"/>
              <a:t>předpisy krajů – ve věstnících </a:t>
            </a:r>
          </a:p>
          <a:p>
            <a:r>
              <a:rPr lang="cs-CZ" dirty="0" smtClean="0"/>
              <a:t>předpisy obcí – na úřední desce (15 dnů) </a:t>
            </a:r>
            <a:endParaRPr lang="cs-CZ" dirty="0"/>
          </a:p>
        </p:txBody>
      </p:sp>
    </p:spTree>
    <p:extLst>
      <p:ext uri="{BB962C8B-B14F-4D97-AF65-F5344CB8AC3E}">
        <p14:creationId xmlns:p14="http://schemas.microsoft.com/office/powerpoint/2010/main" val="352707902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838200" y="474008"/>
            <a:ext cx="10926170" cy="1143000"/>
          </a:xfrm>
        </p:spPr>
        <p:txBody>
          <a:bodyPr>
            <a:normAutofit fontScale="90000"/>
          </a:bodyPr>
          <a:lstStyle/>
          <a:p>
            <a:r>
              <a:rPr lang="cs-CZ" sz="3300" dirty="0"/>
              <a:t>Ústavní zákon č. 1/1993 Sb</a:t>
            </a:r>
            <a:r>
              <a:rPr lang="cs-CZ" sz="3300" dirty="0" smtClean="0"/>
              <a:t>., </a:t>
            </a:r>
            <a:r>
              <a:rPr lang="cs-CZ" sz="3300" i="1" dirty="0" smtClean="0"/>
              <a:t>Ústava </a:t>
            </a:r>
            <a:r>
              <a:rPr lang="cs-CZ" sz="3300" i="1" dirty="0"/>
              <a:t>České republiky</a:t>
            </a:r>
            <a:r>
              <a:rPr lang="cs-CZ" dirty="0"/>
              <a:t/>
            </a:r>
            <a:br>
              <a:rPr lang="cs-CZ" dirty="0"/>
            </a:br>
            <a:endParaRPr lang="cs-CZ" dirty="0"/>
          </a:p>
        </p:txBody>
      </p:sp>
      <p:sp>
        <p:nvSpPr>
          <p:cNvPr id="3" name="Zástupný symbol pro obsah 2"/>
          <p:cNvSpPr>
            <a:spLocks noGrp="1"/>
          </p:cNvSpPr>
          <p:nvPr>
            <p:ph idx="1"/>
          </p:nvPr>
        </p:nvSpPr>
        <p:spPr>
          <a:xfrm>
            <a:off x="838200" y="1825624"/>
            <a:ext cx="10515600" cy="4684357"/>
          </a:xfrm>
        </p:spPr>
        <p:txBody>
          <a:bodyPr>
            <a:normAutofit fontScale="70000" lnSpcReduction="20000"/>
          </a:bodyPr>
          <a:lstStyle/>
          <a:p>
            <a:r>
              <a:rPr lang="cs-CZ" dirty="0"/>
              <a:t>ÚSTAVNÍ </a:t>
            </a:r>
            <a:r>
              <a:rPr lang="cs-CZ" dirty="0" smtClean="0"/>
              <a:t>ZÁKON České </a:t>
            </a:r>
            <a:r>
              <a:rPr lang="cs-CZ" dirty="0"/>
              <a:t>národní </a:t>
            </a:r>
            <a:r>
              <a:rPr lang="cs-CZ" dirty="0" smtClean="0"/>
              <a:t>rady ze </a:t>
            </a:r>
            <a:r>
              <a:rPr lang="cs-CZ" dirty="0"/>
              <a:t>dne 16. prosince 1992</a:t>
            </a:r>
          </a:p>
          <a:p>
            <a:r>
              <a:rPr lang="cs-CZ" dirty="0"/>
              <a:t>ÚSTAVA ČESKÉ </a:t>
            </a:r>
            <a:r>
              <a:rPr lang="cs-CZ" dirty="0" smtClean="0"/>
              <a:t>REPUBLIKY ze </a:t>
            </a:r>
            <a:r>
              <a:rPr lang="cs-CZ" dirty="0"/>
              <a:t>dne 16. prosince 1992</a:t>
            </a:r>
          </a:p>
          <a:p>
            <a:pPr marL="0" indent="0">
              <a:buNone/>
            </a:pPr>
            <a:endParaRPr lang="cs-CZ" dirty="0" smtClean="0"/>
          </a:p>
          <a:p>
            <a:pPr marL="0" indent="0">
              <a:buNone/>
            </a:pPr>
            <a:r>
              <a:rPr lang="cs-CZ" dirty="0" smtClean="0"/>
              <a:t>Česká </a:t>
            </a:r>
            <a:r>
              <a:rPr lang="cs-CZ" dirty="0"/>
              <a:t>národní rada se usnesla na tomto ústavním zákoně</a:t>
            </a:r>
            <a:r>
              <a:rPr lang="cs-CZ" dirty="0" smtClean="0"/>
              <a:t>:</a:t>
            </a:r>
          </a:p>
          <a:p>
            <a:pPr marL="0" indent="0">
              <a:buNone/>
            </a:pPr>
            <a:endParaRPr lang="cs-CZ" dirty="0"/>
          </a:p>
          <a:p>
            <a:pPr marL="0" indent="0" algn="ctr">
              <a:buNone/>
            </a:pPr>
            <a:r>
              <a:rPr lang="cs-CZ" b="1" dirty="0" smtClean="0"/>
              <a:t>PREAMBULE</a:t>
            </a:r>
          </a:p>
          <a:p>
            <a:pPr marL="0" indent="0" algn="ctr">
              <a:buNone/>
            </a:pPr>
            <a:r>
              <a:rPr lang="cs-CZ" i="1" dirty="0" smtClean="0"/>
              <a:t>My</a:t>
            </a:r>
            <a:r>
              <a:rPr lang="cs-CZ" i="1" dirty="0"/>
              <a:t>, občané České republiky v Čechách, na Moravě a ve Slezsku</a:t>
            </a:r>
            <a:r>
              <a:rPr lang="cs-CZ" i="1" dirty="0" smtClean="0"/>
              <a:t>, v </a:t>
            </a:r>
            <a:r>
              <a:rPr lang="cs-CZ" i="1" dirty="0"/>
              <a:t>čase obnovy samostatného českého státu</a:t>
            </a:r>
            <a:r>
              <a:rPr lang="cs-CZ" i="1" dirty="0" smtClean="0"/>
              <a:t>, věrni </a:t>
            </a:r>
            <a:r>
              <a:rPr lang="cs-CZ" i="1" dirty="0"/>
              <a:t>všem dobrým tradicím dávné státnosti zemí Koruny české i státnosti československé</a:t>
            </a:r>
            <a:r>
              <a:rPr lang="cs-CZ" i="1" dirty="0" smtClean="0"/>
              <a:t>, odhodláni </a:t>
            </a:r>
            <a:r>
              <a:rPr lang="cs-CZ" i="1" dirty="0"/>
              <a:t>budovat, chránit a rozvíjet Českou republiku v duchu nedotknutelných hodnot lidské důstojnosti a svobody jako vlast rovnoprávných, svobodných občanů, kteří jsou si vědomi svých povinností vůči druhým a zodpovědnosti vůči celku, jako svobodný a demokratický stát, založený na úctě k lidským právům a na zásadách občanské společnosti, jako součást rodiny evropských a světových demokracií</a:t>
            </a:r>
            <a:r>
              <a:rPr lang="cs-CZ" i="1" dirty="0" smtClean="0"/>
              <a:t>, odhodláni </a:t>
            </a:r>
            <a:r>
              <a:rPr lang="cs-CZ" i="1" dirty="0"/>
              <a:t>společně střežit a rozvíjet zděděné přírodní a kulturní, hmotné a duchovní bohatství</a:t>
            </a:r>
            <a:r>
              <a:rPr lang="cs-CZ" i="1" dirty="0" smtClean="0"/>
              <a:t>, odhodláni </a:t>
            </a:r>
            <a:r>
              <a:rPr lang="cs-CZ" i="1" dirty="0"/>
              <a:t>řídit se všemi osvědčenými principy právního státu</a:t>
            </a:r>
            <a:r>
              <a:rPr lang="cs-CZ" i="1" dirty="0" smtClean="0"/>
              <a:t>, prostřednictvím </a:t>
            </a:r>
            <a:r>
              <a:rPr lang="cs-CZ" i="1" dirty="0"/>
              <a:t>svých svobodně zvolených zástupců přijímáme tuto Ústavu České </a:t>
            </a:r>
            <a:r>
              <a:rPr lang="cs-CZ" i="1" dirty="0" smtClean="0"/>
              <a:t>republiky. </a:t>
            </a:r>
            <a:endParaRPr lang="cs-CZ" i="1" dirty="0"/>
          </a:p>
          <a:p>
            <a:pPr marL="0" indent="0">
              <a:buNone/>
            </a:pPr>
            <a:r>
              <a:rPr lang="cs-CZ" dirty="0"/>
              <a:t/>
            </a:r>
            <a:br>
              <a:rPr lang="cs-CZ" dirty="0"/>
            </a:br>
            <a:endParaRPr lang="cs-CZ" dirty="0"/>
          </a:p>
        </p:txBody>
      </p:sp>
    </p:spTree>
    <p:extLst>
      <p:ext uri="{BB962C8B-B14F-4D97-AF65-F5344CB8AC3E}">
        <p14:creationId xmlns:p14="http://schemas.microsoft.com/office/powerpoint/2010/main" val="382603486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423081" y="260648"/>
            <a:ext cx="11232107" cy="5976379"/>
          </a:xfrm>
        </p:spPr>
        <p:txBody>
          <a:bodyPr>
            <a:noAutofit/>
          </a:bodyPr>
          <a:lstStyle/>
          <a:p>
            <a:pPr marL="0" indent="0">
              <a:buNone/>
            </a:pPr>
            <a:r>
              <a:rPr lang="cs-CZ" sz="1600" b="1" dirty="0"/>
              <a:t>Vybraná základní ustanovení </a:t>
            </a:r>
          </a:p>
          <a:p>
            <a:pPr marL="0" indent="0">
              <a:buNone/>
            </a:pPr>
            <a:r>
              <a:rPr lang="cs-CZ" sz="1600" b="1" dirty="0"/>
              <a:t>Čl. 1</a:t>
            </a:r>
          </a:p>
          <a:p>
            <a:pPr marL="0" indent="0">
              <a:buNone/>
            </a:pPr>
            <a:r>
              <a:rPr lang="cs-CZ" sz="1600" b="1" dirty="0"/>
              <a:t>(1)</a:t>
            </a:r>
            <a:r>
              <a:rPr lang="cs-CZ" sz="1600" dirty="0"/>
              <a:t> Česká republika je </a:t>
            </a:r>
            <a:r>
              <a:rPr lang="cs-CZ" sz="1600" b="1" dirty="0"/>
              <a:t>svrchovaný, jednotný a demokratický právní stát založený na úctě k právům a svobodám člověka a občana</a:t>
            </a:r>
            <a:r>
              <a:rPr lang="cs-CZ" sz="1600" dirty="0"/>
              <a:t>.</a:t>
            </a:r>
          </a:p>
          <a:p>
            <a:pPr marL="0" indent="0">
              <a:buNone/>
            </a:pPr>
            <a:r>
              <a:rPr lang="cs-CZ" sz="1000" b="1" dirty="0"/>
              <a:t>(2)</a:t>
            </a:r>
            <a:r>
              <a:rPr lang="cs-CZ" sz="1000" dirty="0"/>
              <a:t> Česká republika dodržuje závazky, které pro ni vyplývají z mezinárodního práva.</a:t>
            </a:r>
          </a:p>
          <a:p>
            <a:pPr marL="0" indent="0">
              <a:buNone/>
            </a:pPr>
            <a:r>
              <a:rPr lang="cs-CZ" sz="1000" b="1" dirty="0"/>
              <a:t>Čl. 2</a:t>
            </a:r>
          </a:p>
          <a:p>
            <a:pPr marL="0" indent="0">
              <a:buNone/>
            </a:pPr>
            <a:r>
              <a:rPr lang="cs-CZ" sz="1600" b="1" dirty="0"/>
              <a:t>(1)</a:t>
            </a:r>
            <a:r>
              <a:rPr lang="cs-CZ" sz="1600" dirty="0"/>
              <a:t> </a:t>
            </a:r>
            <a:r>
              <a:rPr lang="cs-CZ" sz="1600" b="1" dirty="0"/>
              <a:t>Lid je zdrojem veškeré státní moci; vykonává ji prostřednictvím orgánů moci zákonodárné, výkonné a soudní.</a:t>
            </a:r>
          </a:p>
          <a:p>
            <a:pPr marL="0" indent="0">
              <a:buNone/>
            </a:pPr>
            <a:r>
              <a:rPr lang="cs-CZ" sz="1000" b="1" dirty="0"/>
              <a:t>(2)</a:t>
            </a:r>
            <a:r>
              <a:rPr lang="cs-CZ" sz="1000" dirty="0"/>
              <a:t> Ústavní zákon může stanovit, kdy lid vykonává státní moc přímo.</a:t>
            </a:r>
          </a:p>
          <a:p>
            <a:pPr marL="0" indent="0">
              <a:buNone/>
            </a:pPr>
            <a:r>
              <a:rPr lang="cs-CZ" sz="1600" b="1" dirty="0"/>
              <a:t>(3)</a:t>
            </a:r>
            <a:r>
              <a:rPr lang="cs-CZ" sz="1600" dirty="0"/>
              <a:t> Státní moc slouží všem občanům a lze ji uplatňovat jen v případech, v mezích a způsoby, které stanoví zákon.</a:t>
            </a:r>
          </a:p>
          <a:p>
            <a:pPr marL="0" indent="0">
              <a:buNone/>
            </a:pPr>
            <a:r>
              <a:rPr lang="cs-CZ" sz="1600" b="1" dirty="0"/>
              <a:t>(4) Každý občan může činit, co není zákonem zakázáno, a nikdo nesmí být nucen činit, co zákon neukládá.</a:t>
            </a:r>
          </a:p>
          <a:p>
            <a:pPr marL="0" indent="0">
              <a:buNone/>
            </a:pPr>
            <a:r>
              <a:rPr lang="cs-CZ" sz="1600" b="1" dirty="0"/>
              <a:t>Čl. 3</a:t>
            </a:r>
          </a:p>
          <a:p>
            <a:pPr marL="0" indent="0">
              <a:buNone/>
            </a:pPr>
            <a:r>
              <a:rPr lang="cs-CZ" sz="1600" dirty="0"/>
              <a:t>Součástí ústavního pořádku České republiky je </a:t>
            </a:r>
            <a:r>
              <a:rPr lang="cs-CZ" sz="1600" b="1" dirty="0"/>
              <a:t>Listina základních práv a svobod.</a:t>
            </a:r>
          </a:p>
          <a:p>
            <a:pPr marL="0" indent="0">
              <a:buNone/>
            </a:pPr>
            <a:r>
              <a:rPr lang="cs-CZ" sz="1600" b="1" dirty="0"/>
              <a:t>Čl. 4</a:t>
            </a:r>
          </a:p>
          <a:p>
            <a:pPr marL="0" indent="0">
              <a:buNone/>
            </a:pPr>
            <a:r>
              <a:rPr lang="cs-CZ" sz="1600" dirty="0"/>
              <a:t>Základní práva a svobody jsou pod ochranou </a:t>
            </a:r>
            <a:r>
              <a:rPr lang="cs-CZ" sz="1600" b="1" dirty="0"/>
              <a:t>soudní moci.</a:t>
            </a:r>
          </a:p>
        </p:txBody>
      </p:sp>
    </p:spTree>
    <p:extLst>
      <p:ext uri="{BB962C8B-B14F-4D97-AF65-F5344CB8AC3E}">
        <p14:creationId xmlns:p14="http://schemas.microsoft.com/office/powerpoint/2010/main" val="4102859085"/>
      </p:ext>
    </p:extLst>
  </p:cSld>
  <p:clrMapOvr>
    <a:masterClrMapping/>
  </p:clrMapOvr>
</p:sld>
</file>

<file path=ppt/theme/theme1.xml><?xml version="1.0" encoding="utf-8"?>
<a:theme xmlns:a="http://schemas.openxmlformats.org/drawingml/2006/main" name="Motiv Office">
  <a:themeElements>
    <a:clrScheme name="Kancelář">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celář">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celář">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Motiv Office">
  <a:themeElements>
    <a:clrScheme name="Kancelář">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celář">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celář">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47</TotalTime>
  <Words>2347</Words>
  <Application>Microsoft Office PowerPoint</Application>
  <PresentationFormat>Širokoúhlá obrazovka</PresentationFormat>
  <Paragraphs>449</Paragraphs>
  <Slides>28</Slides>
  <Notes>16</Notes>
  <HiddenSlides>0</HiddenSlides>
  <MMClips>0</MMClips>
  <ScaleCrop>false</ScaleCrop>
  <HeadingPairs>
    <vt:vector size="6" baseType="variant">
      <vt:variant>
        <vt:lpstr>Použitá písma</vt:lpstr>
      </vt:variant>
      <vt:variant>
        <vt:i4>4</vt:i4>
      </vt:variant>
      <vt:variant>
        <vt:lpstr>Motiv</vt:lpstr>
      </vt:variant>
      <vt:variant>
        <vt:i4>1</vt:i4>
      </vt:variant>
      <vt:variant>
        <vt:lpstr>Nadpisy snímků</vt:lpstr>
      </vt:variant>
      <vt:variant>
        <vt:i4>28</vt:i4>
      </vt:variant>
    </vt:vector>
  </HeadingPairs>
  <TitlesOfParts>
    <vt:vector size="33" baseType="lpstr">
      <vt:lpstr>Arial</vt:lpstr>
      <vt:lpstr>Calibri</vt:lpstr>
      <vt:lpstr>Calibri Light</vt:lpstr>
      <vt:lpstr>Wingdings</vt:lpstr>
      <vt:lpstr>Motiv Office</vt:lpstr>
      <vt:lpstr>PRÁVNÍ ŘÁD ČR  ŘÍZENÍ A SPRÁVA MATEŘSKÝCH ŠKOL</vt:lpstr>
      <vt:lpstr>vzdělávací politika a právo</vt:lpstr>
      <vt:lpstr>právo a vzdělávací politika</vt:lpstr>
      <vt:lpstr>Prezentace aplikace PowerPoint</vt:lpstr>
      <vt:lpstr>Prezentace aplikace PowerPoint</vt:lpstr>
      <vt:lpstr>Institucionální rámec </vt:lpstr>
      <vt:lpstr>Prezentace aplikace PowerPoint</vt:lpstr>
      <vt:lpstr>Ústavní zákon č. 1/1993 Sb., Ústava České republiky </vt:lpstr>
      <vt:lpstr>Prezentace aplikace PowerPoint</vt:lpstr>
      <vt:lpstr>Prezentace aplikace PowerPoint</vt:lpstr>
      <vt:lpstr>MOC ZÁKONODÁRNÁ </vt:lpstr>
      <vt:lpstr>MOC VÝKONNÁ</vt:lpstr>
      <vt:lpstr>MOC SOUDNÍ </vt:lpstr>
      <vt:lpstr>Prezident republiky </vt:lpstr>
      <vt:lpstr>Vláda </vt:lpstr>
      <vt:lpstr>ÚZEMNÍ SAMOSPRÁVA </vt:lpstr>
      <vt:lpstr>Prezentace aplikace PowerPoint</vt:lpstr>
      <vt:lpstr>Prezentace aplikace PowerPoint</vt:lpstr>
      <vt:lpstr> </vt:lpstr>
      <vt:lpstr> </vt:lpstr>
      <vt:lpstr>Prezentace aplikace PowerPoint</vt:lpstr>
      <vt:lpstr>Každé dítě má právo: </vt:lpstr>
      <vt:lpstr>Prezentace aplikace PowerPoint</vt:lpstr>
      <vt:lpstr>ÚZEMNÍ SAMOSPRÁVA </vt:lpstr>
      <vt:lpstr>Prezentace aplikace PowerPoint</vt:lpstr>
      <vt:lpstr>Seznam použité literatury</vt:lpstr>
      <vt:lpstr>Kontrolní otázky/úkoly/náměty a odkazy </vt:lpstr>
      <vt:lpstr>PRÁVNÍ ŘÁD ČR  ŘÍZENÍ A SPRÁVA MATEŘSKÝCH ŠKOL</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Prezentace aplikace PowerPoint</dc:title>
  <dc:creator>Barbora Petrů Puhrová</dc:creator>
  <cp:lastModifiedBy>Barbora Petrů Puhrová</cp:lastModifiedBy>
  <cp:revision>13</cp:revision>
  <dcterms:created xsi:type="dcterms:W3CDTF">2023-03-23T12:26:54Z</dcterms:created>
  <dcterms:modified xsi:type="dcterms:W3CDTF">2023-03-28T12:42:41Z</dcterms:modified>
</cp:coreProperties>
</file>

<file path=docProps/thumbnail.jpeg>
</file>