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sldIdLst>
    <p:sldId id="256" r:id="rId2"/>
    <p:sldId id="277" r:id="rId3"/>
    <p:sldId id="278" r:id="rId4"/>
    <p:sldId id="271" r:id="rId5"/>
    <p:sldId id="272" r:id="rId6"/>
    <p:sldId id="273" r:id="rId7"/>
    <p:sldId id="274" r:id="rId8"/>
    <p:sldId id="279" r:id="rId9"/>
    <p:sldId id="280" r:id="rId10"/>
    <p:sldId id="281" r:id="rId11"/>
    <p:sldId id="267" r:id="rId12"/>
    <p:sldId id="268" r:id="rId13"/>
    <p:sldId id="276" r:id="rId14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0" d="100"/>
          <a:sy n="70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346B20-3D4D-46B7-B0DA-E0373B8A2BDF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C0700A-D8BA-42BA-9CA4-F1D0E5BCBBF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393204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sz="1200" b="1" i="0" kern="1200" cap="all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INSPEKČNÍ ČINNOST</a:t>
            </a:r>
          </a:p>
          <a:p>
            <a:r>
              <a:rPr lang="cs-CZ" dirty="0" smtClean="0"/>
              <a:t/>
            </a:r>
            <a:br>
              <a:rPr lang="cs-CZ" dirty="0" smtClean="0"/>
            </a:b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22.02.2018</a:t>
            </a:r>
            <a:r>
              <a:rPr lang="cs-CZ" sz="1200" b="1" i="0" kern="1200" cap="all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</a:t>
            </a:r>
          </a:p>
          <a:p>
            <a:r>
              <a:rPr lang="cs-CZ" sz="1200" b="1" i="0" kern="1200" cap="all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ZÁKLADNÍ VYMEZENÍ ČINNOSTÍ, OBSAHU A FOREM PRÁCE ČESKÉ ŠKOLNÍ INSPEKCE</a:t>
            </a:r>
          </a:p>
          <a:p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Česká školní inspekce je národní autoritou pro hodnocení a kontrolu kvality a efektivity počátečního vzdělávání a samostatným správním úřadem České republiky s celostátní působností zřízeným ze zákona. Organizačně je Česká školní inspekce členěna na ústředí se sídlem v Praze a 14 krajských inspektorátů. V čele úřadu stojí ústřední školní inspektor. Působnost České školní inspekce spočívá v zajištění hodnocení vzdělávací soustavy České republiky, a to v oblasti vzdělávání, výchovy a školských služeb poskytovaných školami a školskými zařízeními zapsanými ve školském rejstříku, bez ohledu na jejich zřizovatele.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V rámci inspekční činnosti Česká školní inspekce 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a) získává a analyzuje informace o vzdělávání dětí, žáků a studentů, o činnosti škol a školských zařízení zapsaných do školského rejstříku, sleduje a hodnotí efektivnost vzdělávací soustavy,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b) zjišťuje a hodnotí podmínky, průběh a výsledky vzdělávání, a to podle příslušných školních vzdělávacích programů a akreditovaných vzdělávacích programů a dále podmínky a průběh poskytování poradenských služeb ve školách a školských poradenských zařízeních,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c) zjišťuje a hodnotí naplnění školního vzdělávacího programu a jeho soulad s právními předpisy a rámcovým vzdělávacím programem,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d) vykonává kontrolu dodržování právních předpisů, které se vztahují k poskytování vzdělávání a školských služeb,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e) vykonává veřejnosprávní kontrolu využívání finančních prostředků státního rozpočtu přidělovaných školám a školským zařízením. 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Dále Česká školní inspekce kontroluje plnění povinností a podmínek stanovených školským zákonem pro účely individuálního vzdělávání a vzdělávání v zahraničních školách.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Inspekční činnost se provádí také na základě podnětů, stížností a petic, které svým obsahem spadají do uvedeného výčtu působnosti České školní inspekce.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Česká školní inspekce dále provádí inspekční činnost pro účely přiznání dotací podle zvláštního právního předpisu.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Česká školní inspekce zajišťuje i sběr údajů o tzv. školních úrazech (shromažďování údajů ze záznamů o úrazech zasílaných v podobě elektronických formulářů) a vykonává také další činnosti na základě školského zákona a prováděcích právních předpisů.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Inspekční činnost je vykonávána ve školách a školských zařízeních zejména prezenčně a v případě potřeby také prostřednictvím inspekčního elektronického zjišťování. Povinností kontrolovaných osob je poskytnout České školní inspekci v obou případech plnou součinnost.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274B18-0803-4D60-8D8D-A90DB44C9106}" type="slidenum">
              <a:rPr lang="cs-CZ" smtClean="0"/>
              <a:t>5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018594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sz="1200" b="1" i="0" kern="1200" cap="all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OPRAVNÉ PROSTŘEDKY</a:t>
            </a:r>
          </a:p>
          <a:p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Při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kontrole 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prováděné ve školách a školských zařízeních (kontrola dodržování školských předpisů) může kontrolovaná osoba podat proti protokolu o kontrole písemné a odůvodněné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námitky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- ve lhůtě 15 dnů ode dne seznámení s protokolem o kontrole, nestanoví-li kontrolní pracovník lhůtu delší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podáním prostřednictvím místně příslušného inspektorátu České školní inspekce (v listinné podobě na adresu České školní inspekce, osobně na podatelnu, na e podatelnu se zaručeným elektronickým podpisem, prostřednictvím datové schránky)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z podání musí být patrné, kdo je činí, které věci se týká a co se navrhuje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rozhoduje ředitel místně příslušného inspektorátu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řízení o námitkách probíhá podle § 13 a následující zákona č. 255/2012 Sb., o kontrole (kontrolní řád)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Při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veřejnosprávní kontrole 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prováděné ve školách a školských zařízeních (finanční kontrola) může kontrolovaná osoba podat proti protokolu písemné a odůvodněné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námitky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- ve lhůtě 15 dnů ode dne seznámení s protokolem o kontrole, nestanoví-li kontrolní pracovník lhůtu delší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podáním prostřednictvím místně příslušného inspektorátu České školní inspekce (v listinné podobě na adresu České školní inspekce, osobně na podatelnu, na e podatelnu se zaručeným elektronickým podpisem, prostřednictvím datové schránky)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z podání musí být patrné, kdo je činí, které věci se týká a co se navrhuje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rozhoduje ředitel místně příslušného inspektorátu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řízení o námitkách probíhá podle § 13 a následující zákona č. 255/2012 Sb., o kontrole (kontrolní řád)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</a:t>
            </a:r>
          </a:p>
          <a:p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Proti uložení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pořádkové pokuty 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lze podat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odvolání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</a:t>
            </a:r>
          </a:p>
          <a:p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ve lhůtě 15 dnů ode dne rozhodnutí o uložení pořádkové pokuty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podáním prostřednictvím místně příslušného inspektorátu České školní inspekce (v listinné podobě na adresu České školní inspekce, osobně na podatelnu, na e-podatelnu se zaručeným elektronickým podpisem, prostřednictvím datové schránky)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z podání musí být patrné, kdo je činí, které věci se týká a co se navrhuje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rozhoduje Ministerstvo školství, mládeže a tělovýchovy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řízení o odvolání probíhá podle zákona č. 500/2004 Sb., správní řád, ve znění pozdějších předpisů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Ve věci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přestupku 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podle § 182a zákona č. 561/2004 Sb., o předškolním, základním, vyšším odborném a jiném vzdělávání (školský zákon), ve znění pozdějších předpisů, lze podat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odvolání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- ve lhůtě 15 dnů ode dne doručení rozhodnutí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podáním prostřednictvím České školní inspekce (v listinné podobě na adresu České školní inspekce, osobně na podatelnu, na e-podatelnu se zaručeným elektronickým podpisem, prostřednictvím datové schránky)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z podání musí být patrné, kdo je činí, které věci se týká a co se navrhuje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rozhoduje Ministerstvo školství, mládeže a tělovýchovy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řízení o odvolání probíhá podle zákona č. 500/2004 Sb., správní řád, ve znění pozdějších předpisů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Ve věci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poskytování informací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podle zákona č. 106/1999 Sb., o svobodném přístupu k informacím, ve znění pozdějších předpisů, lze podat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odvolání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- ve lhůtě 15 dnů ode dne doručení rozhodnutí o odmítnutí žádosti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podáním prostřednictvím České školní inspekce (v listinné podobě na adresu České školní inspekce, osobně na podatelnu, na e-podatelnu se zaručeným elektronickým podpisem, prostřednictvím datové schránky)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z podání musí být patrné, kdo je činí, které věci se týká a co se navrhuje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rozhoduje Ministerstvo školství, mládeže a tělovýchovy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řízení o odvolání probíhá podle zákona č. 500/2004 Sb., správní řád, ve znění pozdějších předpisů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Ve věci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poskytování informací 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podle zákona č. 106/1999 Sb., o svobodném přístupu k informacím, ve znění pozdějších předpisů, lze podat </a:t>
            </a:r>
            <a:r>
              <a:rPr lang="cs-CZ" sz="1200" b="1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stížnost</a:t>
            </a: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/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- ve lhůtě 30 dnů ode dne doručení sdělení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podáním prostřednictvím České školní inspekce (v listinné podobě na adresu České školní inspekce, osobně na podatelnu, na e-podatelnu se zaručeným elektronickým podpisem, prostřednictvím datové schránky)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z podání musí být patrné, kdo je činí, které věci se týká a co se navrhuje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rozhoduje Ministerstvo školství, mládeže a tělovýchovy</a:t>
            </a:r>
            <a:b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</a:br>
            <a:r>
              <a:rPr lang="cs-CZ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- řízení o odvolání probíhá podle zákona č. 106/1999 Sb.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274B18-0803-4D60-8D8D-A90DB44C9106}" type="slidenum">
              <a:rPr lang="cs-CZ" smtClean="0"/>
              <a:t>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4803312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274B18-0803-4D60-8D8D-A90DB44C9106}" type="slidenum">
              <a:rPr lang="cs-CZ" smtClean="0"/>
              <a:t>8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784338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můžete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767054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902875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25714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282236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169189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99857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866194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788079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076338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10801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666857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6FC42E-4AA6-496D-85EB-8FBB3861A4F0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C9C6F4-EF55-4DF7-81B0-0065D9A6D68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417081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csicr.cz/CSICR/media/Prilohy/2022_p%c5%99%c3%adlohy/Dokumenty/Vyrocni-zprava_2021_2022_everze.pdf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ecd.org/education/" TargetMode="External"/><Relationship Id="rId2" Type="http://schemas.openxmlformats.org/officeDocument/2006/relationships/hyperlink" Target="https://www.csicr.cz/Prave-menu/Mezinarodni-spoluprace/OECD/OECD-seznam-clanku/Vyhled-vzdelavaci-politiky-Ceska-republika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www.csicr.cz/cz/Dokumenty/Kriteria-hodnoceni/2018-2019-Kriteria-hodnoceni-podminek,-prubehu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cs-CZ" sz="4400" b="1" smtClean="0"/>
              <a:t>ÚLOHA ČESKÉ ŠKOLNÍ INSPEKCE</a:t>
            </a: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ŠKOLSKÁ LEGISLATIVA, DOKUMENTACE, KONTROLA V MATEŘSKÉ ŠKOLE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671344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96036" y="560336"/>
            <a:ext cx="10358650" cy="1325563"/>
          </a:xfrm>
        </p:spPr>
        <p:txBody>
          <a:bodyPr>
            <a:noAutofit/>
          </a:bodyPr>
          <a:lstStyle/>
          <a:p>
            <a:r>
              <a:rPr lang="cs-CZ" sz="3600" dirty="0"/>
              <a:t>Evaluační výzkumy, mezinárodní srovnávací šetření – studie – sekundární analýzy </a:t>
            </a:r>
            <a:br>
              <a:rPr lang="cs-CZ" sz="3600" dirty="0"/>
            </a:br>
            <a:r>
              <a:rPr lang="cs-CZ" sz="3600" dirty="0"/>
              <a:t>www.csicr.cz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696035" y="2132857"/>
            <a:ext cx="10358651" cy="452596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dirty="0" smtClean="0"/>
              <a:t>Plošná pedagogická evaluace realizovaná v České republice </a:t>
            </a:r>
          </a:p>
          <a:p>
            <a:r>
              <a:rPr lang="cs-CZ" dirty="0" smtClean="0"/>
              <a:t>výběrová, mimořádná šetření, dlouhodobý monitoring výsledků vzdělávání</a:t>
            </a:r>
          </a:p>
          <a:p>
            <a:pPr marL="0" indent="0">
              <a:buNone/>
            </a:pPr>
            <a:r>
              <a:rPr lang="cs-CZ" dirty="0" smtClean="0"/>
              <a:t>Mezinárodní šetření:</a:t>
            </a:r>
            <a:endParaRPr lang="cs-CZ" dirty="0"/>
          </a:p>
          <a:p>
            <a:r>
              <a:rPr lang="cs-CZ" sz="2600" dirty="0"/>
              <a:t>PISA 2021 (bude 2022)</a:t>
            </a:r>
          </a:p>
          <a:p>
            <a:r>
              <a:rPr lang="cs-CZ" sz="2600" dirty="0"/>
              <a:t>TIMSS 2023 (bude 2022)</a:t>
            </a:r>
          </a:p>
          <a:p>
            <a:r>
              <a:rPr lang="cs-CZ" sz="2600" dirty="0"/>
              <a:t>PIRLS 2023</a:t>
            </a:r>
          </a:p>
          <a:p>
            <a:r>
              <a:rPr lang="cs-CZ" sz="2600" dirty="0"/>
              <a:t>ICILS 2023</a:t>
            </a:r>
          </a:p>
          <a:p>
            <a:r>
              <a:rPr lang="cs-CZ" sz="2600" dirty="0"/>
              <a:t>TALIS 2024 (bude 2023)</a:t>
            </a:r>
          </a:p>
          <a:p>
            <a:r>
              <a:rPr lang="cs-CZ" sz="2600" dirty="0"/>
              <a:t>Kompletní systém hodnocení, řízení kvality</a:t>
            </a:r>
          </a:p>
          <a:p>
            <a:endParaRPr lang="cs-CZ" sz="2600" dirty="0"/>
          </a:p>
        </p:txBody>
      </p:sp>
    </p:spTree>
    <p:extLst>
      <p:ext uri="{BB962C8B-B14F-4D97-AF65-F5344CB8AC3E}">
        <p14:creationId xmlns:p14="http://schemas.microsoft.com/office/powerpoint/2010/main" val="3750320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Seznam použité literatury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zdroje uvedeny u </a:t>
            </a:r>
            <a:r>
              <a:rPr lang="cs-CZ" smtClean="0"/>
              <a:t>slidů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3051675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Kontrolní otázky/úkoly/náměty a odkazy </a:t>
            </a:r>
            <a:endParaRPr lang="cs-CZ" dirty="0"/>
          </a:p>
        </p:txBody>
      </p:sp>
      <p:sp>
        <p:nvSpPr>
          <p:cNvPr id="7" name="Zástupný symbol pro obsah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4395719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cs-CZ" sz="4400" b="1" smtClean="0"/>
              <a:t>ÚLOHA ČESKÉ ŠKOLNÍ INSPEKCE</a:t>
            </a: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ŠKOLSKÁ LEGISLATIVA, DOKUMENTACE, KONTROLA V MATEŘSKÉ ŠKOLE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7656528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Evaluace v kontextu ČR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Národní standardy </a:t>
            </a:r>
          </a:p>
          <a:p>
            <a:r>
              <a:rPr lang="cs-CZ" dirty="0" smtClean="0"/>
              <a:t>Účast na mezinárodních srovnávacích výzkumech</a:t>
            </a:r>
          </a:p>
          <a:p>
            <a:r>
              <a:rPr lang="cs-CZ" dirty="0" smtClean="0"/>
              <a:t>Výstupy ČŠI</a:t>
            </a:r>
          </a:p>
          <a:p>
            <a:r>
              <a:rPr lang="cs-CZ" dirty="0" smtClean="0"/>
              <a:t>Národní průzkumy a výzkumy – projekty </a:t>
            </a:r>
          </a:p>
          <a:p>
            <a:r>
              <a:rPr lang="cs-CZ" dirty="0" smtClean="0"/>
              <a:t>Hodnocení škol</a:t>
            </a:r>
          </a:p>
          <a:p>
            <a:r>
              <a:rPr lang="cs-CZ" dirty="0" smtClean="0"/>
              <a:t>Calibro, Cermat, Scio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5101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Realizace evaluace VV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152650" y="1825625"/>
            <a:ext cx="8201451" cy="4351338"/>
          </a:xfrm>
        </p:spPr>
        <p:txBody>
          <a:bodyPr/>
          <a:lstStyle/>
          <a:p>
            <a:r>
              <a:rPr lang="cs-CZ" dirty="0" smtClean="0"/>
              <a:t>Interpretativní analýza – úřady – zdroj pro evaluaci fungování vzdělávací soustavy (ČŠI)</a:t>
            </a:r>
          </a:p>
          <a:p>
            <a:r>
              <a:rPr lang="cs-CZ" dirty="0" smtClean="0"/>
              <a:t>Výzkumná zjištění, znalosti expertů, mezinárodní komparace</a:t>
            </a:r>
          </a:p>
          <a:p>
            <a:r>
              <a:rPr lang="cs-CZ" dirty="0" smtClean="0"/>
              <a:t>Externí evaluace</a:t>
            </a:r>
          </a:p>
          <a:p>
            <a:r>
              <a:rPr lang="cs-CZ" dirty="0" smtClean="0"/>
              <a:t>Autoevaluace škol a vzdělávacích zařízení</a:t>
            </a:r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566178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0502" y="365127"/>
            <a:ext cx="9623362" cy="1325563"/>
          </a:xfrm>
        </p:spPr>
        <p:txBody>
          <a:bodyPr>
            <a:normAutofit/>
          </a:bodyPr>
          <a:lstStyle/>
          <a:p>
            <a:r>
              <a:rPr lang="cs-CZ" sz="2000" b="1" dirty="0"/>
              <a:t>Základní právní předpisy, kterými se Česká školní inspekce řídí při výkonu </a:t>
            </a:r>
            <a:br>
              <a:rPr lang="cs-CZ" sz="2000" b="1" dirty="0"/>
            </a:br>
            <a:r>
              <a:rPr lang="cs-CZ" sz="2000" b="1" dirty="0"/>
              <a:t>své působnosti:</a:t>
            </a:r>
            <a:r>
              <a:rPr lang="cs-CZ" sz="2000" dirty="0"/>
              <a:t/>
            </a:r>
            <a:br>
              <a:rPr lang="cs-CZ" sz="2000" dirty="0"/>
            </a:br>
            <a:endParaRPr lang="cs-CZ" sz="2000" b="1" cap="all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600501" y="1410789"/>
            <a:ext cx="10713493" cy="4766174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cs-CZ" dirty="0" smtClean="0"/>
              <a:t>• </a:t>
            </a:r>
            <a:r>
              <a:rPr lang="cs-CZ" dirty="0"/>
              <a:t>Zákon č. 561/2004 Sb., o předškolním, základním, středním, vyšším odborném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   a </a:t>
            </a:r>
            <a:r>
              <a:rPr lang="cs-CZ" dirty="0"/>
              <a:t>jiném vzdělávání (školský zákon), ve znění pozdějších předpisů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• vyhláška č. 17/2005 Sb., o podrobnějších podmínkách organizace České školní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   inspekce </a:t>
            </a:r>
            <a:r>
              <a:rPr lang="cs-CZ" dirty="0"/>
              <a:t>a výkonu inspekční činnosti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• zákon č. 255/2012 Sb., o kontrole (kontrolní řád)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• zákon č. 320/2001 Sb., o finanční kontrole ve veřejné správě a o změně některých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   zákonů </a:t>
            </a:r>
            <a:r>
              <a:rPr lang="cs-CZ" dirty="0"/>
              <a:t>(zákon o finanční kontrole), ve znění pozdějších předpisů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• zákon č. 500/2004 Sb., správní řád, ve znění pozdějších předpisů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• zákon č. 106/1999 Sb., o svobodném přístupu k informacím, ve znění pozdějších </a:t>
            </a:r>
            <a:r>
              <a:rPr lang="cs-CZ" dirty="0" smtClean="0"/>
              <a:t> </a:t>
            </a:r>
            <a:br>
              <a:rPr lang="cs-CZ" dirty="0" smtClean="0"/>
            </a:br>
            <a:r>
              <a:rPr lang="cs-CZ" dirty="0" smtClean="0"/>
              <a:t>   předpisů</a:t>
            </a:r>
            <a:r>
              <a:rPr lang="cs-CZ" dirty="0"/>
              <a:t/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• zákon č. 101/2000 Sb., o ochraně osobních údajů, ve znění pozdějších předpisů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• zákon č. 85/1990 Sb., o právu petičním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532527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Činnost, obsah a formy práce ČŠI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851751"/>
            <a:ext cx="11049000" cy="4351338"/>
          </a:xfrm>
        </p:spPr>
        <p:txBody>
          <a:bodyPr>
            <a:normAutofit/>
          </a:bodyPr>
          <a:lstStyle/>
          <a:p>
            <a:r>
              <a:rPr lang="cs-CZ" dirty="0"/>
              <a:t>národní </a:t>
            </a:r>
            <a:r>
              <a:rPr lang="cs-CZ" dirty="0" smtClean="0"/>
              <a:t>autorita pro </a:t>
            </a:r>
            <a:r>
              <a:rPr lang="cs-CZ" dirty="0"/>
              <a:t>hodnocení a kontrolu kvality a efektivity počátečního vzdělávání a samostatným správním úřadem České republiky s celostátní působností zřízeným ze </a:t>
            </a:r>
            <a:r>
              <a:rPr lang="cs-CZ" dirty="0" smtClean="0"/>
              <a:t>zákona</a:t>
            </a:r>
          </a:p>
          <a:p>
            <a:r>
              <a:rPr lang="cs-CZ" dirty="0"/>
              <a:t>ústředí se sídlem v Praze a 14 </a:t>
            </a:r>
            <a:r>
              <a:rPr lang="cs-CZ" dirty="0" smtClean="0"/>
              <a:t>krajských  inspektorátů</a:t>
            </a:r>
          </a:p>
          <a:p>
            <a:r>
              <a:rPr lang="cs-CZ" dirty="0" smtClean="0"/>
              <a:t>v čele stojí ústřední školní inspektor</a:t>
            </a:r>
          </a:p>
          <a:p>
            <a:r>
              <a:rPr lang="cs-CZ" dirty="0"/>
              <a:t>zajištění hodnocení vzdělávací soustavy České </a:t>
            </a:r>
            <a:r>
              <a:rPr lang="cs-CZ" dirty="0" smtClean="0"/>
              <a:t>republiky (oblasti </a:t>
            </a:r>
            <a:r>
              <a:rPr lang="cs-CZ" dirty="0"/>
              <a:t>vzdělávání, výchovy a školských služeb </a:t>
            </a:r>
            <a:r>
              <a:rPr lang="cs-CZ" dirty="0" smtClean="0"/>
              <a:t>poskytovaných </a:t>
            </a:r>
            <a:r>
              <a:rPr lang="cs-CZ" dirty="0"/>
              <a:t>školami a školskými zařízeními zapsanými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ve </a:t>
            </a:r>
            <a:r>
              <a:rPr lang="cs-CZ" dirty="0"/>
              <a:t>školském rejstříku, bez ohledu na jejich </a:t>
            </a:r>
            <a:r>
              <a:rPr lang="cs-CZ" dirty="0" smtClean="0"/>
              <a:t>zřizovatele)</a:t>
            </a:r>
            <a:r>
              <a:rPr lang="cs-CZ" dirty="0"/>
              <a:t/>
            </a:r>
            <a:br>
              <a:rPr lang="cs-CZ" dirty="0"/>
            </a:b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274506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Inspekční činnost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554481"/>
            <a:ext cx="10953466" cy="5146765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cs-CZ" dirty="0" smtClean="0"/>
              <a:t>a</a:t>
            </a:r>
            <a:r>
              <a:rPr lang="cs-CZ" dirty="0"/>
              <a:t>) </a:t>
            </a:r>
            <a:r>
              <a:rPr lang="cs-CZ" b="1" dirty="0"/>
              <a:t>získává a analyzuje informace o vzdělávání </a:t>
            </a:r>
            <a:r>
              <a:rPr lang="cs-CZ" dirty="0"/>
              <a:t>dětí, žáků a studentů, o činnosti škol a školských zařízení zapsaných do školského rejstříku, sleduje a </a:t>
            </a:r>
            <a:r>
              <a:rPr lang="cs-CZ" b="1" dirty="0"/>
              <a:t>hodnotí efektivnost vzdělávací soustavy</a:t>
            </a:r>
            <a:r>
              <a:rPr lang="cs-CZ" dirty="0"/>
              <a:t>,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b) </a:t>
            </a:r>
            <a:r>
              <a:rPr lang="cs-CZ" b="1" dirty="0"/>
              <a:t>zjišťuje a hodnotí podmínky, průběh a výsledky vzdělávání</a:t>
            </a:r>
            <a:r>
              <a:rPr lang="cs-CZ" dirty="0"/>
              <a:t>, a to podle příslušných </a:t>
            </a:r>
            <a:r>
              <a:rPr lang="cs-CZ" b="1" dirty="0"/>
              <a:t>školních vzdělávacích programů </a:t>
            </a:r>
            <a:r>
              <a:rPr lang="cs-CZ" dirty="0"/>
              <a:t>a akreditovaných vzdělávacích programů a dále podmínky a průběh poskytování </a:t>
            </a:r>
            <a:r>
              <a:rPr lang="cs-CZ" b="1" dirty="0"/>
              <a:t>poradenských</a:t>
            </a:r>
            <a:r>
              <a:rPr lang="cs-CZ" dirty="0"/>
              <a:t> služeb ve školách a školských poradenských zařízeních,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c) zjišťuje a hodnotí naplnění </a:t>
            </a:r>
            <a:r>
              <a:rPr lang="cs-CZ" b="1" dirty="0"/>
              <a:t>školního vzdělávacího programu </a:t>
            </a:r>
            <a:r>
              <a:rPr lang="cs-CZ" dirty="0"/>
              <a:t>a jeho </a:t>
            </a:r>
            <a:r>
              <a:rPr lang="cs-CZ" b="1" dirty="0"/>
              <a:t>soulad </a:t>
            </a:r>
            <a:r>
              <a:rPr lang="cs-CZ" dirty="0"/>
              <a:t>s právními předpisy a rámcovým vzdělávacím programem,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d) vykonává </a:t>
            </a:r>
            <a:r>
              <a:rPr lang="cs-CZ" b="1" dirty="0"/>
              <a:t>kontrolu dodržování právních předpisů</a:t>
            </a:r>
            <a:r>
              <a:rPr lang="cs-CZ" dirty="0"/>
              <a:t>, které se vztahují k poskytování vzdělávání a školských služeb,</a:t>
            </a:r>
            <a:br>
              <a:rPr lang="cs-CZ" dirty="0"/>
            </a:br>
            <a:r>
              <a:rPr lang="cs-CZ" dirty="0"/>
              <a:t/>
            </a:r>
            <a:br>
              <a:rPr lang="cs-CZ" dirty="0"/>
            </a:br>
            <a:r>
              <a:rPr lang="cs-CZ" dirty="0"/>
              <a:t>e) vykonává </a:t>
            </a:r>
            <a:r>
              <a:rPr lang="cs-CZ" b="1" dirty="0"/>
              <a:t>veřejnosprávní kontrolu</a:t>
            </a:r>
            <a:r>
              <a:rPr lang="cs-CZ" dirty="0"/>
              <a:t> využívání </a:t>
            </a:r>
            <a:r>
              <a:rPr lang="cs-CZ" b="1" dirty="0"/>
              <a:t>finančních prostředků státního rozpočtu </a:t>
            </a:r>
            <a:r>
              <a:rPr lang="cs-CZ" dirty="0"/>
              <a:t>přidělovaných školám a školským zařízením. </a:t>
            </a:r>
            <a:br>
              <a:rPr lang="cs-CZ" dirty="0"/>
            </a:b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136265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Kontrola ČŠI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cs-CZ" dirty="0" smtClean="0"/>
              <a:t>školy a školská zařízení – kontrola dodržování školských předpisů </a:t>
            </a:r>
          </a:p>
          <a:p>
            <a:r>
              <a:rPr lang="cs-CZ" dirty="0" smtClean="0"/>
              <a:t>veřejnosprávní kontrola – finanční kontrola </a:t>
            </a:r>
          </a:p>
          <a:p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Opravné prostředky: </a:t>
            </a:r>
          </a:p>
          <a:p>
            <a:r>
              <a:rPr lang="cs-CZ" b="1" dirty="0" smtClean="0"/>
              <a:t>námitky </a:t>
            </a:r>
            <a:endParaRPr lang="cs-CZ" b="1" dirty="0"/>
          </a:p>
          <a:p>
            <a:r>
              <a:rPr lang="cs-CZ" b="1" dirty="0" smtClean="0"/>
              <a:t>pořádkové pokuty - odvolání </a:t>
            </a:r>
          </a:p>
          <a:p>
            <a:r>
              <a:rPr lang="cs-CZ" dirty="0" smtClean="0"/>
              <a:t>přestupky - </a:t>
            </a:r>
            <a:r>
              <a:rPr lang="cs-CZ" dirty="0"/>
              <a:t>podle § 182a zákona č. 561/2004 </a:t>
            </a:r>
            <a:r>
              <a:rPr lang="cs-CZ" dirty="0" smtClean="0"/>
              <a:t>Sb. (</a:t>
            </a:r>
            <a:r>
              <a:rPr lang="cs-CZ" dirty="0"/>
              <a:t>školský </a:t>
            </a:r>
            <a:r>
              <a:rPr lang="cs-CZ" dirty="0" smtClean="0"/>
              <a:t>zákon) - </a:t>
            </a:r>
            <a:r>
              <a:rPr lang="cs-CZ" dirty="0"/>
              <a:t> </a:t>
            </a:r>
            <a:r>
              <a:rPr lang="cs-CZ" b="1" dirty="0" smtClean="0"/>
              <a:t>odvolání</a:t>
            </a:r>
          </a:p>
          <a:p>
            <a:r>
              <a:rPr lang="cs-CZ" dirty="0"/>
              <a:t>řízení o odvolání probíhá podle zákona č. 500/2004 Sb., správní řád, ve znění pozdějších předpisů</a:t>
            </a:r>
            <a:endParaRPr lang="cs-CZ" dirty="0" smtClean="0"/>
          </a:p>
          <a:p>
            <a:r>
              <a:rPr lang="cs-CZ" dirty="0" smtClean="0"/>
              <a:t>poskytování informací - </a:t>
            </a:r>
            <a:r>
              <a:rPr lang="cs-CZ" dirty="0"/>
              <a:t>podle zákona č. 106/1999 Sb., o svobodném přístupu k </a:t>
            </a:r>
            <a:r>
              <a:rPr lang="cs-CZ" dirty="0" smtClean="0"/>
              <a:t>informacím - </a:t>
            </a:r>
            <a:r>
              <a:rPr lang="cs-CZ" b="1" dirty="0" smtClean="0"/>
              <a:t>odvolání x stížnost</a:t>
            </a:r>
            <a:r>
              <a:rPr lang="cs-CZ" dirty="0"/>
              <a:t/>
            </a:r>
            <a:br>
              <a:rPr lang="cs-CZ" dirty="0"/>
            </a:b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0909022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Analýza výroční zprávy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b="1" dirty="0"/>
              <a:t>Výroční zpráva podle zákona č. 106/1999 Sb</a:t>
            </a:r>
            <a:r>
              <a:rPr lang="cs-CZ" b="1" dirty="0" smtClean="0"/>
              <a:t>.</a:t>
            </a:r>
          </a:p>
          <a:p>
            <a:r>
              <a:rPr lang="cs-CZ" b="1" dirty="0"/>
              <a:t>Kvalita a </a:t>
            </a:r>
            <a:r>
              <a:rPr lang="cs-CZ" b="1" dirty="0" smtClean="0"/>
              <a:t>efektivita vzdělávání a </a:t>
            </a:r>
            <a:r>
              <a:rPr lang="cs-CZ" b="1" dirty="0"/>
              <a:t>vzdělávací </a:t>
            </a:r>
            <a:r>
              <a:rPr lang="cs-CZ" b="1" dirty="0" smtClean="0"/>
              <a:t>soustavy ve </a:t>
            </a:r>
            <a:r>
              <a:rPr lang="cs-CZ" b="1" dirty="0"/>
              <a:t>školním </a:t>
            </a:r>
            <a:r>
              <a:rPr lang="cs-CZ" b="1" dirty="0" smtClean="0"/>
              <a:t>roce 2021/2022</a:t>
            </a:r>
          </a:p>
          <a:p>
            <a:pPr marL="0" indent="0">
              <a:buNone/>
            </a:pPr>
            <a:endParaRPr lang="cs-CZ" b="1" dirty="0"/>
          </a:p>
          <a:p>
            <a:pPr marL="0" indent="0">
              <a:buNone/>
            </a:pPr>
            <a:r>
              <a:rPr lang="cs-CZ" sz="4000" b="1" dirty="0" smtClean="0"/>
              <a:t>? </a:t>
            </a:r>
            <a:r>
              <a:rPr lang="cs-CZ" sz="4000" b="1" dirty="0"/>
              <a:t>Úkol</a:t>
            </a:r>
          </a:p>
          <a:p>
            <a:pPr marL="0" indent="0">
              <a:buNone/>
            </a:pPr>
            <a:r>
              <a:rPr lang="cs-CZ" dirty="0"/>
              <a:t>Pročtěte si v dokumentu doporučení pro předškolní vzdělávání a navrhněte, jaká opatření by měla být vzdělávací politikou nastavena pro jejich naplnění. </a:t>
            </a:r>
          </a:p>
          <a:p>
            <a:pPr>
              <a:buFontTx/>
              <a:buChar char="-"/>
            </a:pPr>
            <a:endParaRPr lang="cs-CZ" dirty="0"/>
          </a:p>
          <a:p>
            <a:r>
              <a:rPr lang="cs-CZ" dirty="0">
                <a:hlinkClick r:id="rId3"/>
              </a:rPr>
              <a:t>https://</a:t>
            </a:r>
            <a:r>
              <a:rPr lang="cs-CZ" dirty="0" smtClean="0">
                <a:hlinkClick r:id="rId3"/>
              </a:rPr>
              <a:t>www.csicr.cz/CSICR/media/Prilohy/2022_p%c5%99%c3%adlohy/Dokumenty/Vyrocni-zprava_2021_2022_everze.pdf</a:t>
            </a:r>
            <a:r>
              <a:rPr lang="cs-CZ" dirty="0" smtClean="0"/>
              <a:t>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977132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The </a:t>
            </a:r>
            <a:r>
              <a:rPr lang="en-US" dirty="0" err="1"/>
              <a:t>Organisation</a:t>
            </a:r>
            <a:r>
              <a:rPr lang="en-US" dirty="0"/>
              <a:t> for Economic Co-operation and Development (OECD)</a:t>
            </a:r>
            <a:r>
              <a:rPr lang="cs-CZ" dirty="0"/>
              <a:t>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>
                <a:hlinkClick r:id="rId2"/>
              </a:rPr>
              <a:t>https</a:t>
            </a:r>
            <a:r>
              <a:rPr lang="cs-CZ" dirty="0">
                <a:hlinkClick r:id="rId2"/>
              </a:rPr>
              <a:t>://www.csicr.cz/Prave-menu/Mezinarodni-spoluprace/OECD/OECD-seznam-clanku/Vyhled-vzdelavaci-politiky-Ceska-republika</a:t>
            </a:r>
            <a:endParaRPr lang="cs-CZ" dirty="0"/>
          </a:p>
          <a:p>
            <a:r>
              <a:rPr lang="cs-CZ" dirty="0">
                <a:hlinkClick r:id="rId3"/>
              </a:rPr>
              <a:t>http://www.oecd.org/education/</a:t>
            </a:r>
            <a:endParaRPr lang="cs-CZ" dirty="0"/>
          </a:p>
          <a:p>
            <a:endParaRPr lang="cs-CZ" dirty="0" smtClean="0">
              <a:hlinkClick r:id="rId4"/>
            </a:endParaRPr>
          </a:p>
          <a:p>
            <a:r>
              <a:rPr lang="cs-CZ" b="1" dirty="0">
                <a:hlinkClick r:id="rId4"/>
              </a:rPr>
              <a:t>https://</a:t>
            </a:r>
            <a:r>
              <a:rPr lang="cs-CZ" b="1" dirty="0" smtClean="0">
                <a:hlinkClick r:id="rId4"/>
              </a:rPr>
              <a:t>www.csicr.cz/cz/DOKUMENTY/Vyrocni-zpravy</a:t>
            </a:r>
          </a:p>
          <a:p>
            <a:r>
              <a:rPr lang="cs-CZ" b="1" dirty="0">
                <a:hlinkClick r:id="rId4"/>
              </a:rPr>
              <a:t>https://www.csicr.cz/cz/DOKUMENTY/Kriteria-hodnoceni</a:t>
            </a:r>
            <a:endParaRPr lang="cs-CZ" b="1" dirty="0" smtClean="0">
              <a:hlinkClick r:id="rId4"/>
            </a:endParaRPr>
          </a:p>
        </p:txBody>
      </p:sp>
    </p:spTree>
    <p:extLst>
      <p:ext uri="{BB962C8B-B14F-4D97-AF65-F5344CB8AC3E}">
        <p14:creationId xmlns:p14="http://schemas.microsoft.com/office/powerpoint/2010/main" val="16296854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99</TotalTime>
  <Words>329</Words>
  <Application>Microsoft Office PowerPoint</Application>
  <PresentationFormat>Širokoúhlá obrazovka</PresentationFormat>
  <Paragraphs>72</Paragraphs>
  <Slides>13</Slides>
  <Notes>3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Motiv Office</vt:lpstr>
      <vt:lpstr>ÚLOHA ČESKÉ ŠKOLNÍ INSPEKCE  ŠKOLSKÁ LEGISLATIVA, DOKUMENTACE, KONTROLA V MATEŘSKÉ ŠKOLE</vt:lpstr>
      <vt:lpstr>Evaluace v kontextu ČR</vt:lpstr>
      <vt:lpstr>Realizace evaluace VV </vt:lpstr>
      <vt:lpstr>Základní právní předpisy, kterými se Česká školní inspekce řídí při výkonu  své působnosti: </vt:lpstr>
      <vt:lpstr>Činnost, obsah a formy práce ČŠI</vt:lpstr>
      <vt:lpstr>Inspekční činnost</vt:lpstr>
      <vt:lpstr>Kontrola ČŠI</vt:lpstr>
      <vt:lpstr>Analýza výroční zprávy </vt:lpstr>
      <vt:lpstr>Prezentace aplikace PowerPoint</vt:lpstr>
      <vt:lpstr>Evaluační výzkumy, mezinárodní srovnávací šetření – studie – sekundární analýzy  www.csicr.cz</vt:lpstr>
      <vt:lpstr>Seznam použité literatury</vt:lpstr>
      <vt:lpstr>Kontrolní otázky/úkoly/náměty a odkazy </vt:lpstr>
      <vt:lpstr>ÚLOHA ČESKÉ ŠKOLNÍ INSPEKCE  ŠKOLSKÁ LEGISLATIVA, DOKUMENTACE, KONTROLA V MATEŘSKÉ ŠKOLE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Barbora Petrů Puhrová</dc:creator>
  <cp:lastModifiedBy>Barbora Petrů Puhrová</cp:lastModifiedBy>
  <cp:revision>6</cp:revision>
  <dcterms:created xsi:type="dcterms:W3CDTF">2023-03-23T11:29:44Z</dcterms:created>
  <dcterms:modified xsi:type="dcterms:W3CDTF">2023-03-28T12:59:32Z</dcterms:modified>
</cp:coreProperties>
</file>

<file path=docProps/thumbnail.jpeg>
</file>