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5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31C9C-E97D-44B1-AAE1-E3C7211DE79D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4DFEE-C7FE-4E4C-96B7-E932273044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8495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DFEE-C7FE-4E4C-96B7-E9322730440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9104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Fakulta právních a sociálních věd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DFEE-C7FE-4E4C-96B7-E9322730440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7189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Oběd v menze, </a:t>
            </a:r>
            <a:r>
              <a:rPr lang="cs-CZ" dirty="0" err="1"/>
              <a:t>Bocata</a:t>
            </a:r>
            <a:r>
              <a:rPr lang="cs-CZ" dirty="0"/>
              <a:t> de </a:t>
            </a:r>
            <a:r>
              <a:rPr lang="cs-CZ" dirty="0" err="1"/>
              <a:t>Calmares</a:t>
            </a:r>
            <a:r>
              <a:rPr lang="cs-CZ" dirty="0"/>
              <a:t>, Pan con </a:t>
            </a:r>
            <a:r>
              <a:rPr lang="cs-CZ" dirty="0" err="1"/>
              <a:t>tomate</a:t>
            </a:r>
            <a:r>
              <a:rPr lang="cs-CZ" dirty="0"/>
              <a:t> &amp; Café noc </a:t>
            </a:r>
            <a:r>
              <a:rPr lang="cs-CZ" dirty="0" err="1"/>
              <a:t>leche</a:t>
            </a:r>
            <a:r>
              <a:rPr lang="cs-CZ" dirty="0"/>
              <a:t>, </a:t>
            </a:r>
            <a:r>
              <a:rPr lang="cs-CZ" dirty="0" err="1"/>
              <a:t>Churros</a:t>
            </a:r>
            <a:r>
              <a:rPr lang="cs-CZ" dirty="0"/>
              <a:t> con </a:t>
            </a:r>
            <a:r>
              <a:rPr lang="cs-CZ" dirty="0" err="1"/>
              <a:t>chocolate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DFEE-C7FE-4E4C-96B7-E9322730440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0658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Plaza de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Ciebeles</a:t>
            </a:r>
            <a:r>
              <a:rPr lang="cs-CZ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s-E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Catedral de Santa María la Real de la Almudena</a:t>
            </a:r>
            <a:r>
              <a:rPr lang="cs-CZ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cs-CZ" dirty="0" err="1"/>
              <a:t>Palacio</a:t>
            </a:r>
            <a:r>
              <a:rPr lang="cs-CZ" dirty="0"/>
              <a:t> Real de Madrid, Gran </a:t>
            </a:r>
            <a:r>
              <a:rPr lang="cs-CZ" dirty="0" err="1"/>
              <a:t>vía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DFEE-C7FE-4E4C-96B7-E9322730440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6435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Palacio</a:t>
            </a:r>
            <a:r>
              <a:rPr lang="cs-CZ" dirty="0"/>
              <a:t> de </a:t>
            </a:r>
            <a:r>
              <a:rPr lang="cs-CZ" dirty="0" err="1"/>
              <a:t>Cristal</a:t>
            </a:r>
            <a:r>
              <a:rPr lang="cs-CZ" dirty="0"/>
              <a:t> (</a:t>
            </a:r>
            <a:r>
              <a:rPr lang="cs-CZ" dirty="0" err="1"/>
              <a:t>Parque</a:t>
            </a:r>
            <a:r>
              <a:rPr lang="cs-CZ" dirty="0"/>
              <a:t> de El </a:t>
            </a:r>
            <a:r>
              <a:rPr lang="cs-CZ" dirty="0" err="1"/>
              <a:t>Retiro</a:t>
            </a:r>
            <a:r>
              <a:rPr lang="cs-CZ" dirty="0"/>
              <a:t>). </a:t>
            </a:r>
            <a:r>
              <a:rPr lang="es-ES" b="0" i="0" dirty="0">
                <a:solidFill>
                  <a:srgbClr val="000000"/>
                </a:solidFill>
                <a:effectLst/>
                <a:latin typeface="Google Sans"/>
              </a:rPr>
              <a:t>El Oso y el Madroño</a:t>
            </a:r>
            <a:r>
              <a:rPr lang="cs-CZ" b="0" i="0" dirty="0">
                <a:solidFill>
                  <a:srgbClr val="000000"/>
                </a:solidFill>
                <a:effectLst/>
                <a:latin typeface="Google Sans"/>
              </a:rPr>
              <a:t> (znak města),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Google Sans"/>
              </a:rPr>
              <a:t>Museo</a:t>
            </a:r>
            <a:r>
              <a:rPr lang="cs-CZ" b="0" i="0" dirty="0">
                <a:solidFill>
                  <a:srgbClr val="000000"/>
                </a:solidFill>
                <a:effectLst/>
                <a:latin typeface="Google Sans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Google Sans"/>
              </a:rPr>
              <a:t>Nacional</a:t>
            </a:r>
            <a:r>
              <a:rPr lang="cs-CZ" b="0" i="0" dirty="0">
                <a:solidFill>
                  <a:srgbClr val="000000"/>
                </a:solidFill>
                <a:effectLst/>
                <a:latin typeface="Google Sans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Google Sans"/>
              </a:rPr>
              <a:t>del</a:t>
            </a:r>
            <a:r>
              <a:rPr lang="cs-CZ" b="0" i="0" dirty="0">
                <a:solidFill>
                  <a:srgbClr val="000000"/>
                </a:solidFill>
                <a:effectLst/>
                <a:latin typeface="Google Sans"/>
              </a:rPr>
              <a:t> Prado (Francisco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Google Sans"/>
              </a:rPr>
              <a:t>Goya</a:t>
            </a:r>
            <a:r>
              <a:rPr lang="cs-CZ" b="0" i="0" dirty="0">
                <a:solidFill>
                  <a:srgbClr val="000000"/>
                </a:solidFill>
                <a:effectLst/>
                <a:latin typeface="Google Sans"/>
              </a:rPr>
              <a:t>: La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Google Sans"/>
              </a:rPr>
              <a:t>Familia</a:t>
            </a:r>
            <a:r>
              <a:rPr lang="cs-CZ" b="0" i="0" dirty="0">
                <a:solidFill>
                  <a:srgbClr val="000000"/>
                </a:solidFill>
                <a:effectLst/>
                <a:latin typeface="Google Sans"/>
              </a:rPr>
              <a:t> de Carlos IV)</a:t>
            </a:r>
            <a:endParaRPr lang="es-ES" b="0" i="0" dirty="0">
              <a:solidFill>
                <a:srgbClr val="000000"/>
              </a:solidFill>
              <a:effectLst/>
              <a:latin typeface="Google San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DFEE-C7FE-4E4C-96B7-E9322730440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121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El </a:t>
            </a:r>
            <a:r>
              <a:rPr lang="cs-CZ" dirty="0" err="1"/>
              <a:t>Médano-Tenerife</a:t>
            </a:r>
            <a:r>
              <a:rPr lang="cs-CZ" dirty="0"/>
              <a:t>, </a:t>
            </a:r>
            <a:r>
              <a:rPr lang="cs-CZ" dirty="0" err="1"/>
              <a:t>Palacio</a:t>
            </a:r>
            <a:r>
              <a:rPr lang="cs-CZ" dirty="0"/>
              <a:t> Real en Aranjuez, Toledo, </a:t>
            </a:r>
            <a:r>
              <a:rPr lang="cs-CZ" dirty="0" err="1"/>
              <a:t>Manzanares</a:t>
            </a:r>
            <a:r>
              <a:rPr lang="cs-CZ" dirty="0"/>
              <a:t> el Real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DFEE-C7FE-4E4C-96B7-E9322730440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044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C83-7A16-4DBA-A25E-3FE4BEBFB668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83C-6FD8-4F56-A933-B74D38B584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0152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C83-7A16-4DBA-A25E-3FE4BEBFB668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83C-6FD8-4F56-A933-B74D38B584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567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C83-7A16-4DBA-A25E-3FE4BEBFB668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83C-6FD8-4F56-A933-B74D38B584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9416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C83-7A16-4DBA-A25E-3FE4BEBFB668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83C-6FD8-4F56-A933-B74D38B584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659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C83-7A16-4DBA-A25E-3FE4BEBFB668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83C-6FD8-4F56-A933-B74D38B584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790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C83-7A16-4DBA-A25E-3FE4BEBFB668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83C-6FD8-4F56-A933-B74D38B584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83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C83-7A16-4DBA-A25E-3FE4BEBFB668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83C-6FD8-4F56-A933-B74D38B584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489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C83-7A16-4DBA-A25E-3FE4BEBFB668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83C-6FD8-4F56-A933-B74D38B584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104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C83-7A16-4DBA-A25E-3FE4BEBFB668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83C-6FD8-4F56-A933-B74D38B584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40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C83-7A16-4DBA-A25E-3FE4BEBFB668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83C-6FD8-4F56-A933-B74D38B584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272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58C83-7A16-4DBA-A25E-3FE4BEBFB668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4483C-6FD8-4F56-A933-B74D38B584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58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FD58C83-7A16-4DBA-A25E-3FE4BEBFB668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D1C4483C-6FD8-4F56-A933-B74D38B584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62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842EFC3-0363-44AB-9FF8-528788CE6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1E42D7C-35C2-4544-85DA-3343FD651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60" b="10062"/>
          <a:stretch/>
        </p:blipFill>
        <p:spPr bwMode="auto">
          <a:xfrm>
            <a:off x="4275997" y="0"/>
            <a:ext cx="7903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87AC352C-5E2A-4A38-93EC-C16BB7A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031C46-7AE4-4F63-AC19-6C32E11FE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98448"/>
            <a:ext cx="3685070" cy="3255264"/>
          </a:xfrm>
        </p:spPr>
        <p:txBody>
          <a:bodyPr>
            <a:normAutofit/>
          </a:bodyPr>
          <a:lstStyle/>
          <a:p>
            <a:r>
              <a:rPr lang="cs-CZ" sz="4800" dirty="0"/>
              <a:t>Erasmus           v Madridu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E66A8DB-C80C-48C6-8CB8-5E02D4E602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4670246"/>
            <a:ext cx="3685069" cy="9144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>
                    <a:alpha val="80000"/>
                  </a:srgbClr>
                </a:solidFill>
              </a:rPr>
              <a:t>Lenka Gregorová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8D0EEDB-BA46-4219-85CF-43EAA091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2264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354B97-2830-49E4-BA33-3F3DD2886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0179" y="5222415"/>
            <a:ext cx="6351639" cy="1001405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 Děkuji za pozornost</a:t>
            </a:r>
            <a:br>
              <a:rPr lang="cs-CZ" dirty="0"/>
            </a:br>
            <a:endParaRPr lang="cs-CZ" dirty="0"/>
          </a:p>
        </p:txBody>
      </p:sp>
      <p:pic>
        <p:nvPicPr>
          <p:cNvPr id="5" name="Obrázek 4" descr="Obsah obrázku obloha, osoba, exteriér&#10;&#10;Popis byl vytvořen automaticky">
            <a:extLst>
              <a:ext uri="{FF2B5EF4-FFF2-40B4-BE49-F238E27FC236}">
                <a16:creationId xmlns:a16="http://schemas.microsoft.com/office/drawing/2014/main" id="{40CF59EA-41D6-4150-99CB-2BA3862A3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60" y="934064"/>
            <a:ext cx="5931279" cy="395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17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9C66A-4FD7-4FFC-88EA-A2E7A574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Před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8FD600-9BC3-493D-95C0-582C7ED68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Výběr zahraniční univerzity</a:t>
            </a:r>
          </a:p>
          <a:p>
            <a:r>
              <a:rPr lang="cs-CZ"/>
              <a:t>Administrace </a:t>
            </a:r>
            <a:endParaRPr lang="cs-CZ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0221841-6C37-4F82-9028-7150C3E92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184" y="1810748"/>
            <a:ext cx="4313816" cy="32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801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9E5CA4EE-2836-467A-8459-7D0D0CE69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6F9E037-CFAC-4CED-B9B8-F3C267748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594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B85014-BEBD-467F-B1E2-4AE65F3DC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cs-CZ" dirty="0" err="1"/>
              <a:t>Universidad</a:t>
            </a:r>
            <a:r>
              <a:rPr lang="cs-CZ" dirty="0"/>
              <a:t> </a:t>
            </a:r>
            <a:r>
              <a:rPr lang="cs-CZ" dirty="0" err="1"/>
              <a:t>Rey</a:t>
            </a:r>
            <a:r>
              <a:rPr lang="cs-CZ" dirty="0"/>
              <a:t> Juan Carlos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80F3F6-5691-41BE-B727-5BC8FFF57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761999"/>
            <a:ext cx="3585891" cy="5333999"/>
          </a:xfrm>
        </p:spPr>
        <p:txBody>
          <a:bodyPr>
            <a:normAutofit/>
          </a:bodyPr>
          <a:lstStyle/>
          <a:p>
            <a:pPr>
              <a:buClr>
                <a:srgbClr val="594D3C"/>
              </a:buClr>
            </a:pPr>
            <a:r>
              <a:rPr lang="cs-CZ"/>
              <a:t>Facultad de Ciencias Juridicas y Sociales, kampus Vicalvaro</a:t>
            </a:r>
          </a:p>
          <a:p>
            <a:pPr lvl="1">
              <a:buClr>
                <a:srgbClr val="594D3C"/>
              </a:buClr>
            </a:pPr>
            <a:r>
              <a:rPr lang="cs-CZ"/>
              <a:t>Knihovna, menza, koleje</a:t>
            </a:r>
          </a:p>
          <a:p>
            <a:pPr>
              <a:buClr>
                <a:srgbClr val="594D3C"/>
              </a:buClr>
            </a:pPr>
            <a:r>
              <a:rPr lang="cs-CZ"/>
              <a:t>Grado en Educacion infantil</a:t>
            </a:r>
          </a:p>
          <a:p>
            <a:pPr lvl="1">
              <a:buClr>
                <a:srgbClr val="594D3C"/>
              </a:buClr>
            </a:pPr>
            <a:r>
              <a:rPr lang="cs-CZ"/>
              <a:t>School Organization</a:t>
            </a:r>
          </a:p>
          <a:p>
            <a:pPr lvl="1">
              <a:buClr>
                <a:srgbClr val="594D3C"/>
              </a:buClr>
            </a:pPr>
            <a:r>
              <a:rPr lang="cs-CZ"/>
              <a:t>Emotional and Social Development</a:t>
            </a:r>
          </a:p>
          <a:p>
            <a:pPr lvl="1">
              <a:buClr>
                <a:srgbClr val="594D3C"/>
              </a:buClr>
            </a:pPr>
            <a:r>
              <a:rPr lang="cs-CZ"/>
              <a:t>Cognitive and Linguistic Development</a:t>
            </a:r>
          </a:p>
          <a:p>
            <a:pPr lvl="1">
              <a:buClr>
                <a:srgbClr val="594D3C"/>
              </a:buClr>
            </a:pPr>
            <a:r>
              <a:rPr lang="cs-CZ"/>
              <a:t>Physical Development</a:t>
            </a:r>
          </a:p>
          <a:p>
            <a:pPr lvl="1">
              <a:buClr>
                <a:srgbClr val="594D3C"/>
              </a:buClr>
            </a:pPr>
            <a:r>
              <a:rPr lang="cs-CZ"/>
              <a:t>English Language an Teaching</a:t>
            </a:r>
          </a:p>
          <a:p>
            <a:pPr>
              <a:buClr>
                <a:srgbClr val="594D3C"/>
              </a:buClr>
            </a:pPr>
            <a:endParaRPr lang="cs-CZ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DFA8632-9E39-45DE-84AD-DC59D8A0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1F3544F-A587-4454-B6F5-D4D5AD1A2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2" r="-1" b="20255"/>
          <a:stretch/>
        </p:blipFill>
        <p:spPr bwMode="auto">
          <a:xfrm>
            <a:off x="7835470" y="314428"/>
            <a:ext cx="4244487" cy="30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C0C5C27-CFC3-44C8-A0E9-3ED3BADF3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6" r="-1" b="17807"/>
          <a:stretch/>
        </p:blipFill>
        <p:spPr bwMode="auto">
          <a:xfrm>
            <a:off x="7835470" y="3514007"/>
            <a:ext cx="4289851" cy="307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099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6B36E3-BBE0-4A26-84ED-57F386A0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FCAE78-D81B-419A-84C1-21CBB2236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Ubytování</a:t>
            </a:r>
          </a:p>
          <a:p>
            <a:pPr lvl="1"/>
            <a:r>
              <a:rPr lang="cs-CZ" dirty="0"/>
              <a:t>Byt, 380 €</a:t>
            </a:r>
          </a:p>
          <a:p>
            <a:pPr lvl="1"/>
            <a:r>
              <a:rPr lang="cs-CZ" dirty="0"/>
              <a:t>Průměrná cena v centru: 450€</a:t>
            </a:r>
          </a:p>
          <a:p>
            <a:r>
              <a:rPr lang="cs-CZ" dirty="0"/>
              <a:t>MHD</a:t>
            </a:r>
          </a:p>
          <a:p>
            <a:pPr lvl="1"/>
            <a:r>
              <a:rPr lang="cs-CZ" dirty="0"/>
              <a:t>20€/měsíc</a:t>
            </a:r>
          </a:p>
          <a:p>
            <a:pPr lvl="1"/>
            <a:r>
              <a:rPr lang="cs-CZ" dirty="0"/>
              <a:t>Vlaky, metro, autobusy</a:t>
            </a:r>
          </a:p>
          <a:p>
            <a:r>
              <a:rPr lang="cs-CZ" dirty="0"/>
              <a:t>Jazyk </a:t>
            </a:r>
          </a:p>
          <a:p>
            <a:r>
              <a:rPr lang="cs-CZ" dirty="0"/>
              <a:t>Jídlo</a:t>
            </a:r>
          </a:p>
          <a:p>
            <a:pPr lvl="1"/>
            <a:r>
              <a:rPr lang="cs-CZ" dirty="0"/>
              <a:t>Ceny průměrně jako u nás</a:t>
            </a:r>
          </a:p>
          <a:p>
            <a:pPr lvl="1"/>
            <a:r>
              <a:rPr lang="cs-CZ" dirty="0"/>
              <a:t>Oběd v menze 5,5€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433173A-A730-4F14-B02F-4E4E305EC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6" b="14422"/>
          <a:stretch/>
        </p:blipFill>
        <p:spPr bwMode="auto">
          <a:xfrm>
            <a:off x="7864846" y="829984"/>
            <a:ext cx="2232884" cy="201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22F9FD2-99EC-4B98-8294-5B5D26138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4"/>
          <a:stretch/>
        </p:blipFill>
        <p:spPr bwMode="auto">
          <a:xfrm>
            <a:off x="10270635" y="385382"/>
            <a:ext cx="1722673" cy="246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EE1045B5-5384-42BE-9E82-8A7150A37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6"/>
          <a:stretch/>
        </p:blipFill>
        <p:spPr bwMode="auto">
          <a:xfrm>
            <a:off x="10270635" y="3031951"/>
            <a:ext cx="1722673" cy="259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D361EFD2-449F-4D04-8037-77E3FF5ED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9" t="-6770" r="15150" b="6770"/>
          <a:stretch/>
        </p:blipFill>
        <p:spPr bwMode="auto">
          <a:xfrm>
            <a:off x="7864846" y="2953293"/>
            <a:ext cx="2232884" cy="19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412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9219E204-0E10-4ED3-8BFA-617BE7D20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053253" y="316651"/>
            <a:ext cx="2458719" cy="327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6702208-6543-4BAE-8F76-32754E0FB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3493" y="933305"/>
            <a:ext cx="3743538" cy="499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jídlo, stůl, talíř, hrníček&#10;&#10;Popis byl vytvořen automaticky">
            <a:extLst>
              <a:ext uri="{FF2B5EF4-FFF2-40B4-BE49-F238E27FC236}">
                <a16:creationId xmlns:a16="http://schemas.microsoft.com/office/drawing/2014/main" id="{75A42351-6116-4B7C-A02B-86F44BE07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400" y="643466"/>
            <a:ext cx="1968496" cy="262466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35F18E4-BF5D-4252-8F03-E17BBAD04A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3672836"/>
            <a:ext cx="3278292" cy="245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 descr="Obsah obrázku stůl, hrníček, káva, jídlo&#10;&#10;Popis byl vytvořen automaticky">
            <a:extLst>
              <a:ext uri="{FF2B5EF4-FFF2-40B4-BE49-F238E27FC236}">
                <a16:creationId xmlns:a16="http://schemas.microsoft.com/office/drawing/2014/main" id="{26E8FB38-DCFE-4669-B315-B38C9C8389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150" y="3589863"/>
            <a:ext cx="1982994" cy="26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09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514312C-91EC-452C-84B1-770CC515C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59"/>
                    </a14:imgEffect>
                    <a14:imgEffect>
                      <a14:saturation sat="1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3" t="9091" r="7395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7454A73-33A3-48C7-9524-05EA5B8A0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cs-CZ" sz="2800"/>
              <a:t>Madrid</a:t>
            </a:r>
          </a:p>
        </p:txBody>
      </p:sp>
      <p:sp>
        <p:nvSpPr>
          <p:cNvPr id="5132" name="Content Placeholder 5125">
            <a:extLst>
              <a:ext uri="{FF2B5EF4-FFF2-40B4-BE49-F238E27FC236}">
                <a16:creationId xmlns:a16="http://schemas.microsoft.com/office/drawing/2014/main" id="{71C18702-E830-4175-A834-9B23CCA4A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cs-CZ" sz="1700" dirty="0"/>
              <a:t> 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567786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Obsah obrázku strom, exteriér, obloha, budova&#10;&#10;Popis byl vytvořen automaticky">
            <a:extLst>
              <a:ext uri="{FF2B5EF4-FFF2-40B4-BE49-F238E27FC236}">
                <a16:creationId xmlns:a16="http://schemas.microsoft.com/office/drawing/2014/main" id="{7D9D11E6-B4EF-4439-B320-A186599FA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r="15876" b="-2"/>
          <a:stretch/>
        </p:blipFill>
        <p:spPr bwMode="auto">
          <a:xfrm>
            <a:off x="4196497" y="166533"/>
            <a:ext cx="3797618" cy="6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bsah obrázku obloha, silnice, exteriér, budova&#10;&#10;Popis byl vytvořen automaticky">
            <a:extLst>
              <a:ext uri="{FF2B5EF4-FFF2-40B4-BE49-F238E27FC236}">
                <a16:creationId xmlns:a16="http://schemas.microsoft.com/office/drawing/2014/main" id="{5C396A4C-68F6-4DFF-A80C-8A51E61CE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1" r="24561" b="-1"/>
          <a:stretch/>
        </p:blipFill>
        <p:spPr bwMode="auto">
          <a:xfrm>
            <a:off x="8183346" y="166533"/>
            <a:ext cx="3822808" cy="316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bsah obrázku obloha, exteriér, loďka, město&#10;&#10;Popis byl vytvořen automaticky">
            <a:extLst>
              <a:ext uri="{FF2B5EF4-FFF2-40B4-BE49-F238E27FC236}">
                <a16:creationId xmlns:a16="http://schemas.microsoft.com/office/drawing/2014/main" id="{BABDF6AF-9800-40FA-BF7D-C6AE2C08E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0" r="2" b="19240"/>
          <a:stretch/>
        </p:blipFill>
        <p:spPr bwMode="auto">
          <a:xfrm>
            <a:off x="8183346" y="3506741"/>
            <a:ext cx="3822808" cy="318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>
            <a:extLst>
              <a:ext uri="{FF2B5EF4-FFF2-40B4-BE49-F238E27FC236}">
                <a16:creationId xmlns:a16="http://schemas.microsoft.com/office/drawing/2014/main" id="{EA751D64-3DBA-4DB2-92FA-8D5610026C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" name="Obrázek 11" descr="Obsah obrázku exteriér, obloha, budova, město&#10;&#10;Popis byl vytvořen automaticky">
            <a:extLst>
              <a:ext uri="{FF2B5EF4-FFF2-40B4-BE49-F238E27FC236}">
                <a16:creationId xmlns:a16="http://schemas.microsoft.com/office/drawing/2014/main" id="{89968DCA-C836-4C09-A4A4-FD5B5C3366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2"/>
          <a:stretch/>
        </p:blipFill>
        <p:spPr>
          <a:xfrm>
            <a:off x="209648" y="166533"/>
            <a:ext cx="3797618" cy="651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85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29FA57F7-8272-48E6-B2C7-E15D79AEE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82"/>
                    </a14:imgEffect>
                    <a14:imgEffect>
                      <a14:saturation sat="1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41" b="-2"/>
          <a:stretch/>
        </p:blipFill>
        <p:spPr bwMode="auto">
          <a:xfrm>
            <a:off x="838199" y="557188"/>
            <a:ext cx="3462131" cy="57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text, budova, exteriér, ulice&#10;&#10;Popis byl vytvořen automaticky">
            <a:extLst>
              <a:ext uri="{FF2B5EF4-FFF2-40B4-BE49-F238E27FC236}">
                <a16:creationId xmlns:a16="http://schemas.microsoft.com/office/drawing/2014/main" id="{37B8822C-25E4-415E-9326-E53D05093A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72" b="-2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8CD30622-9055-4C5F-92CE-F59B7EBEE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7" r="-2" b="-2"/>
          <a:stretch/>
        </p:blipFill>
        <p:spPr bwMode="auto">
          <a:xfrm>
            <a:off x="7913930" y="557188"/>
            <a:ext cx="3439859" cy="57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365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168CB670-92F5-4ED0-87AA-B776DCCA1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6" r="3907" b="-4"/>
          <a:stretch/>
        </p:blipFill>
        <p:spPr bwMode="auto">
          <a:xfrm>
            <a:off x="321734" y="321733"/>
            <a:ext cx="3084025" cy="302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AA0BC0E-6E22-4B3F-9735-27B615559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9" r="8401" b="5"/>
          <a:stretch/>
        </p:blipFill>
        <p:spPr bwMode="auto">
          <a:xfrm>
            <a:off x="321734" y="3514854"/>
            <a:ext cx="3084025" cy="278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obloha, exteriér, voda, příroda&#10;&#10;Popis byl vytvořen automaticky">
            <a:extLst>
              <a:ext uri="{FF2B5EF4-FFF2-40B4-BE49-F238E27FC236}">
                <a16:creationId xmlns:a16="http://schemas.microsoft.com/office/drawing/2014/main" id="{257F3EE3-7657-4436-8B6C-6D569B20F1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5" r="31407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953DE04-FD2C-4274-A727-B9DD8374A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574"/>
                    </a14:imgEffect>
                    <a14:imgEffect>
                      <a14:saturation sat="10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4" r="5991" b="2"/>
          <a:stretch/>
        </p:blipFill>
        <p:spPr bwMode="auto">
          <a:xfrm>
            <a:off x="7834063" y="321733"/>
            <a:ext cx="4036201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09736"/>
      </p:ext>
    </p:extLst>
  </p:cSld>
  <p:clrMapOvr>
    <a:masterClrMapping/>
  </p:clrMapOvr>
</p:sld>
</file>

<file path=ppt/theme/theme1.xml><?xml version="1.0" encoding="utf-8"?>
<a:theme xmlns:a="http://schemas.openxmlformats.org/drawingml/2006/main" name="Rámeček">
  <a:themeElements>
    <a:clrScheme name="Rámeč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Rámeček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ámeček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TM03457475[[fn=Rámeček]]</Template>
  <TotalTime>277</TotalTime>
  <Words>186</Words>
  <Application>Microsoft Office PowerPoint</Application>
  <PresentationFormat>Širokoúhlá obrazovka</PresentationFormat>
  <Paragraphs>39</Paragraphs>
  <Slides>10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6" baseType="lpstr">
      <vt:lpstr>Calibri</vt:lpstr>
      <vt:lpstr>Corbel</vt:lpstr>
      <vt:lpstr>Google Sans</vt:lpstr>
      <vt:lpstr>Roboto</vt:lpstr>
      <vt:lpstr>Wingdings 2</vt:lpstr>
      <vt:lpstr>Rámeček</vt:lpstr>
      <vt:lpstr>Erasmus           v Madridu</vt:lpstr>
      <vt:lpstr>Před</vt:lpstr>
      <vt:lpstr>Universidad Rey Juan Carlos</vt:lpstr>
      <vt:lpstr>Život </vt:lpstr>
      <vt:lpstr>Prezentace aplikace PowerPoint</vt:lpstr>
      <vt:lpstr>Madrid</vt:lpstr>
      <vt:lpstr>Prezentace aplikace PowerPoint</vt:lpstr>
      <vt:lpstr>Prezentace aplikace PowerPoint</vt:lpstr>
      <vt:lpstr>Prezentace aplikace PowerPoint</vt:lpstr>
      <vt:lpstr> Děkuji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          v Madridu</dc:title>
  <dc:creator>Lenka Gregorová</dc:creator>
  <cp:lastModifiedBy>Lenka Gregorová</cp:lastModifiedBy>
  <cp:revision>4</cp:revision>
  <dcterms:created xsi:type="dcterms:W3CDTF">2022-02-15T09:39:29Z</dcterms:created>
  <dcterms:modified xsi:type="dcterms:W3CDTF">2022-02-18T09:25:51Z</dcterms:modified>
</cp:coreProperties>
</file>