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7"/>
  </p:notesMasterIdLst>
  <p:sldIdLst>
    <p:sldId id="256" r:id="rId6"/>
    <p:sldId id="297" r:id="rId7"/>
    <p:sldId id="296" r:id="rId8"/>
    <p:sldId id="265" r:id="rId9"/>
    <p:sldId id="266" r:id="rId10"/>
    <p:sldId id="301" r:id="rId11"/>
    <p:sldId id="302" r:id="rId12"/>
    <p:sldId id="299" r:id="rId13"/>
    <p:sldId id="300" r:id="rId14"/>
    <p:sldId id="303" r:id="rId15"/>
    <p:sldId id="268" r:id="rId16"/>
    <p:sldId id="274" r:id="rId17"/>
    <p:sldId id="293" r:id="rId18"/>
    <p:sldId id="276" r:id="rId19"/>
    <p:sldId id="277" r:id="rId20"/>
    <p:sldId id="291" r:id="rId21"/>
    <p:sldId id="264" r:id="rId22"/>
    <p:sldId id="275" r:id="rId23"/>
    <p:sldId id="292" r:id="rId24"/>
    <p:sldId id="272" r:id="rId25"/>
    <p:sldId id="270" r:id="rId26"/>
    <p:sldId id="294" r:id="rId27"/>
    <p:sldId id="279" r:id="rId28"/>
    <p:sldId id="280" r:id="rId29"/>
    <p:sldId id="288" r:id="rId30"/>
    <p:sldId id="289" r:id="rId31"/>
    <p:sldId id="281" r:id="rId32"/>
    <p:sldId id="295" r:id="rId33"/>
    <p:sldId id="304" r:id="rId34"/>
    <p:sldId id="260" r:id="rId35"/>
    <p:sldId id="298" r:id="rId3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Lszv/+EM1xk41XHhs4b46A==" hashData="HyyoePKlMpBKdcMpJD90FnrdSpvmN82lfXmqkF4l0i8d7lKRQixxEn0hp/6SOLWe0JF9bWkcu60VZR4KfSWo7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2E41"/>
    <a:srgbClr val="F86472"/>
    <a:srgbClr val="EFF5FB"/>
    <a:srgbClr val="FFFF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72" autoAdjust="0"/>
    <p:restoredTop sz="91455" autoAdjust="0"/>
  </p:normalViewPr>
  <p:slideViewPr>
    <p:cSldViewPr snapToGrid="0">
      <p:cViewPr varScale="1">
        <p:scale>
          <a:sx n="116" d="100"/>
          <a:sy n="116" d="100"/>
        </p:scale>
        <p:origin x="42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82F3B-18E4-44A4-BA67-32999C707365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7ACB84-A549-4F9D-83D4-E95B8CC485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8429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ACB84-A549-4F9D-83D4-E95B8CC485CB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161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ACB84-A549-4F9D-83D4-E95B8CC485CB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20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ACB84-A549-4F9D-83D4-E95B8CC485CB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8718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ACB84-A549-4F9D-83D4-E95B8CC485CB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4307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ACB84-A549-4F9D-83D4-E95B8CC485CB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8152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ACB84-A549-4F9D-83D4-E95B8CC485CB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7617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ACB84-A549-4F9D-83D4-E95B8CC485CB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2992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ACB84-A549-4F9D-83D4-E95B8CC485CB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71502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ACB84-A549-4F9D-83D4-E95B8CC485CB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30036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ACB84-A549-4F9D-83D4-E95B8CC485CB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54275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ACB84-A549-4F9D-83D4-E95B8CC485CB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2961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ACB84-A549-4F9D-83D4-E95B8CC485CB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49794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ACB84-A549-4F9D-83D4-E95B8CC485CB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40633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ACB84-A549-4F9D-83D4-E95B8CC485CB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265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ACB84-A549-4F9D-83D4-E95B8CC485CB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3511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ACB84-A549-4F9D-83D4-E95B8CC485CB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4815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ACB84-A549-4F9D-83D4-E95B8CC485CB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5354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ACB84-A549-4F9D-83D4-E95B8CC485CB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3511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ACB84-A549-4F9D-83D4-E95B8CC485CB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3511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ACB84-A549-4F9D-83D4-E95B8CC485CB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3511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ACB84-A549-4F9D-83D4-E95B8CC485CB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3511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9700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2751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5593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9894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6767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9688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5820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5534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2775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2687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9031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6277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1548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653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9563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5525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6856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1436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3060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96778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10657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3940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23861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69802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6858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980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99854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40145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1025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37300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85671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93303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4895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652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30096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8353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51530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3856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99925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26657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64542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62653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76511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6771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8664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52785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8851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95152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91770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54231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1451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3821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6265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135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8038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09D6F-F385-4938-AC80-B6824B1C9A5B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2222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06505-9E7A-4C2F-92FD-0B3E92441819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9153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15E0B-55B0-4F62-B81C-6EFDCEFC713E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217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F9345-7D9F-4F62-9D08-4E8AC0E93EE6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3984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BB066-9DF8-4C27-BBA4-6746B51F883D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6054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5.wma"/><Relationship Id="rId1" Type="http://schemas.openxmlformats.org/officeDocument/2006/relationships/audio" Target="NULL" TargetMode="Externa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6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4.xml"/><Relationship Id="rId4" Type="http://schemas.microsoft.com/office/2007/relationships/media" Target="../media/media15.wm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9.wma"/><Relationship Id="rId7" Type="http://schemas.openxmlformats.org/officeDocument/2006/relationships/image" Target="../media/image6.png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19.wm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3.wma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23.wm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7.wma"/><Relationship Id="rId7" Type="http://schemas.openxmlformats.org/officeDocument/2006/relationships/image" Target="../media/image6.png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27.wm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ipartlogo.com/istock/vector-notebook-with-pen-hand-drawn-art-cute-illustration-1719672.html" TargetMode="External"/><Relationship Id="rId2" Type="http://schemas.openxmlformats.org/officeDocument/2006/relationships/hyperlink" Target="https://www.voyagerit.com/communicate-consistently-with-customers-about-their-technology-needs-and-your-value" TargetMode="Externa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www.colourbox.com/vector/cartoon-question-and-exclamation-marks-vector-346097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ma"/><Relationship Id="rId13" Type="http://schemas.openxmlformats.org/officeDocument/2006/relationships/slideLayout" Target="../slideLayouts/slideLayout13.xml"/><Relationship Id="rId3" Type="http://schemas.microsoft.com/office/2007/relationships/media" Target="../media/media9.wma"/><Relationship Id="rId7" Type="http://schemas.microsoft.com/office/2007/relationships/media" Target="../media/media11.wma"/><Relationship Id="rId12" Type="http://schemas.openxmlformats.org/officeDocument/2006/relationships/audio" Target="../media/media13.wma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audio" Target="../media/media10.wma"/><Relationship Id="rId11" Type="http://schemas.microsoft.com/office/2007/relationships/media" Target="../media/media13.wma"/><Relationship Id="rId5" Type="http://schemas.microsoft.com/office/2007/relationships/media" Target="../media/media10.wma"/><Relationship Id="rId15" Type="http://schemas.openxmlformats.org/officeDocument/2006/relationships/image" Target="../media/image6.png"/><Relationship Id="rId10" Type="http://schemas.openxmlformats.org/officeDocument/2006/relationships/audio" Target="../media/media12.wma"/><Relationship Id="rId4" Type="http://schemas.openxmlformats.org/officeDocument/2006/relationships/audio" Target="../media/media9.wma"/><Relationship Id="rId9" Type="http://schemas.microsoft.com/office/2007/relationships/media" Target="../media/media12.wma"/><Relationship Id="rId1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luvený komentář 1 (29. 10. 2020 14-44)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.1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1779" y="365234"/>
            <a:ext cx="609600" cy="6096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Druhy vět a jejich znaménka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3200" dirty="0"/>
              <a:t>Určeno pro 2. – 3. třídu ZŠ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05709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Druhy vět</a:t>
            </a:r>
          </a:p>
        </p:txBody>
      </p:sp>
      <p:pic>
        <p:nvPicPr>
          <p:cNvPr id="4" name="Mluvený komentář 81 (29. 10. 2020 17-41)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694.80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96600" y="400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02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ál 8"/>
          <p:cNvSpPr/>
          <p:nvPr/>
        </p:nvSpPr>
        <p:spPr>
          <a:xfrm>
            <a:off x="5880539" y="389563"/>
            <a:ext cx="1907627" cy="1653174"/>
          </a:xfrm>
          <a:prstGeom prst="ellipse">
            <a:avLst/>
          </a:prstGeom>
          <a:solidFill>
            <a:srgbClr val="F8647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VĚTA OZNAMOVACÍ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Něco _______</a:t>
            </a:r>
          </a:p>
          <a:p>
            <a:r>
              <a:rPr lang="cs-CZ" sz="4000" dirty="0"/>
              <a:t>Dozvídáme se něco ______</a:t>
            </a:r>
          </a:p>
          <a:p>
            <a:r>
              <a:rPr lang="cs-CZ" sz="4000" dirty="0"/>
              <a:t>Píšeme za ní _______</a:t>
            </a:r>
          </a:p>
        </p:txBody>
      </p:sp>
      <p:sp>
        <p:nvSpPr>
          <p:cNvPr id="6" name="Zaoblený obdélníkový popisek 5"/>
          <p:cNvSpPr/>
          <p:nvPr/>
        </p:nvSpPr>
        <p:spPr>
          <a:xfrm>
            <a:off x="740978" y="4091151"/>
            <a:ext cx="4729655" cy="1685050"/>
          </a:xfrm>
          <a:prstGeom prst="wedgeRoundRectCallout">
            <a:avLst>
              <a:gd name="adj1" fmla="val 33972"/>
              <a:gd name="adj2" fmla="val 75871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851336" y="4507488"/>
            <a:ext cx="450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Mám rád matematiku.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479623" y="4475081"/>
            <a:ext cx="4808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Melodie:</a:t>
            </a:r>
          </a:p>
        </p:txBody>
      </p:sp>
      <p:pic>
        <p:nvPicPr>
          <p:cNvPr id="4" name="Mluvený komentář 63 (29. 10. 2020 16-53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80539" y="5182613"/>
            <a:ext cx="609600" cy="6096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185339" y="2047124"/>
            <a:ext cx="1602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ZNAMÉNKO</a:t>
            </a:r>
          </a:p>
        </p:txBody>
      </p:sp>
      <p:pic>
        <p:nvPicPr>
          <p:cNvPr id="11" name="Mluvený komentář 81 (29. 10. 2020 17-41)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073.861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83308" y="389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ál 8"/>
          <p:cNvSpPr/>
          <p:nvPr/>
        </p:nvSpPr>
        <p:spPr>
          <a:xfrm>
            <a:off x="5880539" y="389563"/>
            <a:ext cx="1907627" cy="1653174"/>
          </a:xfrm>
          <a:prstGeom prst="ellipse">
            <a:avLst/>
          </a:prstGeom>
          <a:solidFill>
            <a:srgbClr val="F8647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VĚTA OZNAMOVACÍ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Něco </a:t>
            </a:r>
            <a:r>
              <a:rPr lang="cs-CZ" sz="4000" b="1" dirty="0">
                <a:solidFill>
                  <a:srgbClr val="F86472"/>
                </a:solidFill>
              </a:rPr>
              <a:t>oznamujeme</a:t>
            </a:r>
          </a:p>
          <a:p>
            <a:r>
              <a:rPr lang="cs-CZ" sz="4000" dirty="0"/>
              <a:t>Dozvídáme se něco </a:t>
            </a:r>
            <a:r>
              <a:rPr lang="cs-CZ" sz="4000" b="1" dirty="0">
                <a:solidFill>
                  <a:srgbClr val="F86472"/>
                </a:solidFill>
              </a:rPr>
              <a:t>nového</a:t>
            </a:r>
          </a:p>
          <a:p>
            <a:r>
              <a:rPr lang="cs-CZ" sz="4000" dirty="0"/>
              <a:t>Píšeme za ní </a:t>
            </a:r>
            <a:r>
              <a:rPr lang="cs-CZ" sz="4000" b="1" dirty="0">
                <a:solidFill>
                  <a:srgbClr val="F86472"/>
                </a:solidFill>
              </a:rPr>
              <a:t>tečku</a:t>
            </a:r>
          </a:p>
          <a:p>
            <a:endParaRPr lang="cs-CZ" sz="4000" dirty="0"/>
          </a:p>
          <a:p>
            <a:endParaRPr lang="cs-CZ" sz="4000" b="1" dirty="0">
              <a:solidFill>
                <a:srgbClr val="F86472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365327" y="157655"/>
            <a:ext cx="938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600" b="1" dirty="0"/>
              <a:t>.</a:t>
            </a:r>
          </a:p>
        </p:txBody>
      </p:sp>
      <p:sp>
        <p:nvSpPr>
          <p:cNvPr id="6" name="Zaoblený obdélníkový popisek 5"/>
          <p:cNvSpPr/>
          <p:nvPr/>
        </p:nvSpPr>
        <p:spPr>
          <a:xfrm>
            <a:off x="969578" y="4390818"/>
            <a:ext cx="4729655" cy="1685050"/>
          </a:xfrm>
          <a:prstGeom prst="wedgeRoundRectCallout">
            <a:avLst>
              <a:gd name="adj1" fmla="val 33972"/>
              <a:gd name="adj2" fmla="val 75871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1170587" y="4633178"/>
            <a:ext cx="4327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Mám rád matematiku.</a:t>
            </a:r>
          </a:p>
          <a:p>
            <a:endParaRPr lang="cs-CZ" sz="36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479623" y="4475081"/>
            <a:ext cx="4808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Melodie:</a:t>
            </a:r>
          </a:p>
          <a:p>
            <a:r>
              <a:rPr lang="cs-CZ" sz="3600" dirty="0"/>
              <a:t>		   klesá</a:t>
            </a:r>
          </a:p>
        </p:txBody>
      </p:sp>
      <p:sp>
        <p:nvSpPr>
          <p:cNvPr id="11" name="Volný tvar 10"/>
          <p:cNvSpPr/>
          <p:nvPr/>
        </p:nvSpPr>
        <p:spPr>
          <a:xfrm>
            <a:off x="8592207" y="4742728"/>
            <a:ext cx="1560786" cy="490615"/>
          </a:xfrm>
          <a:custGeom>
            <a:avLst/>
            <a:gdLst>
              <a:gd name="connsiteX0" fmla="*/ 0 w 1671145"/>
              <a:gd name="connsiteY0" fmla="*/ 24700 h 403072"/>
              <a:gd name="connsiteX1" fmla="*/ 1277007 w 1671145"/>
              <a:gd name="connsiteY1" fmla="*/ 40465 h 403072"/>
              <a:gd name="connsiteX2" fmla="*/ 1671145 w 1671145"/>
              <a:gd name="connsiteY2" fmla="*/ 403072 h 40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1145" h="403072">
                <a:moveTo>
                  <a:pt x="0" y="24700"/>
                </a:moveTo>
                <a:cubicBezTo>
                  <a:pt x="499241" y="1051"/>
                  <a:pt x="998483" y="-22597"/>
                  <a:pt x="1277007" y="40465"/>
                </a:cubicBezTo>
                <a:cubicBezTo>
                  <a:pt x="1555531" y="103527"/>
                  <a:pt x="1613338" y="253299"/>
                  <a:pt x="1671145" y="403072"/>
                </a:cubicBezTo>
              </a:path>
            </a:pathLst>
          </a:custGeom>
          <a:noFill/>
          <a:ln w="57150">
            <a:solidFill>
              <a:srgbClr val="F864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6185339" y="2047124"/>
            <a:ext cx="1602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ZNAMÉNKO</a:t>
            </a:r>
          </a:p>
        </p:txBody>
      </p:sp>
      <p:pic>
        <p:nvPicPr>
          <p:cNvPr id="4" name="Mluvený komentář 4 (30. 10. 2020 6-57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83308" y="294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8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65221" cy="1542503"/>
          </a:xfrm>
        </p:spPr>
        <p:txBody>
          <a:bodyPr/>
          <a:lstStyle/>
          <a:p>
            <a:r>
              <a:rPr lang="cs-CZ" dirty="0"/>
              <a:t>Zkus vymyslet nebo najít v knize větu oznamovací:</a:t>
            </a:r>
          </a:p>
        </p:txBody>
      </p:sp>
      <p:sp>
        <p:nvSpPr>
          <p:cNvPr id="4" name="Zaoblený obdélníkový popisek 3"/>
          <p:cNvSpPr/>
          <p:nvPr/>
        </p:nvSpPr>
        <p:spPr>
          <a:xfrm>
            <a:off x="3134701" y="2845912"/>
            <a:ext cx="5331382" cy="2640488"/>
          </a:xfrm>
          <a:prstGeom prst="wedgeRoundRectCallout">
            <a:avLst>
              <a:gd name="adj1" fmla="val -48242"/>
              <a:gd name="adj2" fmla="val -68213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" name="Přímá spojnice 4"/>
          <p:cNvCxnSpPr/>
          <p:nvPr/>
        </p:nvCxnSpPr>
        <p:spPr>
          <a:xfrm>
            <a:off x="3657591" y="3752196"/>
            <a:ext cx="428560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3657591" y="4570806"/>
            <a:ext cx="428560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Mluvený komentář 89 (29. 10. 2020 17-45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77550" y="361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0750" y="384988"/>
            <a:ext cx="10515600" cy="1325563"/>
          </a:xfrm>
        </p:spPr>
        <p:txBody>
          <a:bodyPr/>
          <a:lstStyle/>
          <a:p>
            <a:r>
              <a:rPr lang="cs-CZ" dirty="0"/>
              <a:t>VĚTA TÁZACÍ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Na něco se ______</a:t>
            </a:r>
          </a:p>
          <a:p>
            <a:r>
              <a:rPr lang="cs-CZ" sz="3600" dirty="0"/>
              <a:t>Píšeme za ní ______</a:t>
            </a:r>
          </a:p>
        </p:txBody>
      </p:sp>
      <p:sp>
        <p:nvSpPr>
          <p:cNvPr id="4" name="Ovál 3"/>
          <p:cNvSpPr/>
          <p:nvPr/>
        </p:nvSpPr>
        <p:spPr>
          <a:xfrm>
            <a:off x="5880539" y="389563"/>
            <a:ext cx="1907627" cy="165317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aoblený obdélníkový popisek 5"/>
          <p:cNvSpPr/>
          <p:nvPr/>
        </p:nvSpPr>
        <p:spPr>
          <a:xfrm>
            <a:off x="748862" y="3443548"/>
            <a:ext cx="3815256" cy="1685050"/>
          </a:xfrm>
          <a:prstGeom prst="wedgeRoundRectCallout">
            <a:avLst>
              <a:gd name="adj1" fmla="val 33972"/>
              <a:gd name="adj2" fmla="val 75871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1083879" y="3809019"/>
            <a:ext cx="31452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Jaké je dnes počasí?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48862" y="5793965"/>
            <a:ext cx="8027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Melodie:</a:t>
            </a:r>
          </a:p>
        </p:txBody>
      </p:sp>
      <p:sp>
        <p:nvSpPr>
          <p:cNvPr id="10" name="Zaoblený obdélníkový popisek 9"/>
          <p:cNvSpPr/>
          <p:nvPr/>
        </p:nvSpPr>
        <p:spPr>
          <a:xfrm>
            <a:off x="7189075" y="3443548"/>
            <a:ext cx="2895603" cy="1685050"/>
          </a:xfrm>
          <a:prstGeom prst="wedgeRoundRectCallout">
            <a:avLst>
              <a:gd name="adj1" fmla="val -39531"/>
              <a:gd name="adj2" fmla="val 73064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7328338" y="3809019"/>
            <a:ext cx="2617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Co bude zítra na oběd?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185339" y="2047124"/>
            <a:ext cx="1602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ZNAMÉNKO</a:t>
            </a:r>
          </a:p>
        </p:txBody>
      </p:sp>
      <p:pic>
        <p:nvPicPr>
          <p:cNvPr id="8" name="Mluvený komentář 79 (29. 10. 2020 17-33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99539" y="4886237"/>
            <a:ext cx="609600" cy="609600"/>
          </a:xfrm>
          <a:prstGeom prst="rect">
            <a:avLst/>
          </a:prstGeom>
        </p:spPr>
      </p:pic>
      <p:pic>
        <p:nvPicPr>
          <p:cNvPr id="13" name="Mluvený komentář 2 (29. 10. 2020 19-17)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53750" y="389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7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0750" y="384988"/>
            <a:ext cx="10515600" cy="1325563"/>
          </a:xfrm>
        </p:spPr>
        <p:txBody>
          <a:bodyPr/>
          <a:lstStyle/>
          <a:p>
            <a:r>
              <a:rPr lang="cs-CZ" dirty="0"/>
              <a:t>VĚTA TÁZACÍ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764364"/>
          </a:xfrm>
        </p:spPr>
        <p:txBody>
          <a:bodyPr>
            <a:normAutofit/>
          </a:bodyPr>
          <a:lstStyle/>
          <a:p>
            <a:r>
              <a:rPr lang="cs-CZ" sz="3600" dirty="0"/>
              <a:t>Na něco se </a:t>
            </a:r>
            <a:r>
              <a:rPr lang="cs-CZ" sz="3600" b="1" dirty="0">
                <a:solidFill>
                  <a:schemeClr val="accent1"/>
                </a:solidFill>
              </a:rPr>
              <a:t>ptáme</a:t>
            </a:r>
          </a:p>
          <a:p>
            <a:r>
              <a:rPr lang="cs-CZ" sz="3600" dirty="0"/>
              <a:t>Píšeme za ní </a:t>
            </a:r>
            <a:r>
              <a:rPr lang="cs-CZ" sz="3600" b="1" dirty="0">
                <a:solidFill>
                  <a:schemeClr val="accent1"/>
                </a:solidFill>
              </a:rPr>
              <a:t>otazník</a:t>
            </a:r>
          </a:p>
        </p:txBody>
      </p:sp>
      <p:sp>
        <p:nvSpPr>
          <p:cNvPr id="4" name="Ovál 3"/>
          <p:cNvSpPr/>
          <p:nvPr/>
        </p:nvSpPr>
        <p:spPr>
          <a:xfrm>
            <a:off x="5880539" y="389563"/>
            <a:ext cx="1907627" cy="165317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aoblený obdélníkový popisek 5"/>
          <p:cNvSpPr/>
          <p:nvPr/>
        </p:nvSpPr>
        <p:spPr>
          <a:xfrm>
            <a:off x="591206" y="3443548"/>
            <a:ext cx="3815256" cy="1685050"/>
          </a:xfrm>
          <a:prstGeom prst="wedgeRoundRectCallout">
            <a:avLst>
              <a:gd name="adj1" fmla="val 33972"/>
              <a:gd name="adj2" fmla="val 75871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906517" y="3762872"/>
            <a:ext cx="31452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Jaké je dnes počasí?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48862" y="5522555"/>
            <a:ext cx="8473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Melodie:</a:t>
            </a:r>
          </a:p>
          <a:p>
            <a:r>
              <a:rPr lang="cs-CZ" sz="3600" dirty="0"/>
              <a:t>		stoupá 		i	     klesá		</a:t>
            </a:r>
          </a:p>
        </p:txBody>
      </p:sp>
      <p:sp>
        <p:nvSpPr>
          <p:cNvPr id="10" name="Zaoblený obdélníkový popisek 9"/>
          <p:cNvSpPr/>
          <p:nvPr/>
        </p:nvSpPr>
        <p:spPr>
          <a:xfrm>
            <a:off x="7189075" y="3381993"/>
            <a:ext cx="2895603" cy="1685050"/>
          </a:xfrm>
          <a:prstGeom prst="wedgeRoundRectCallout">
            <a:avLst>
              <a:gd name="adj1" fmla="val -39531"/>
              <a:gd name="adj2" fmla="val 73064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7328338" y="3747464"/>
            <a:ext cx="2617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Co bude zítra na oběd?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463862" y="662152"/>
            <a:ext cx="14504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b="1" dirty="0"/>
              <a:t>?</a:t>
            </a:r>
          </a:p>
        </p:txBody>
      </p:sp>
      <p:sp>
        <p:nvSpPr>
          <p:cNvPr id="13" name="Volný tvar 12"/>
          <p:cNvSpPr/>
          <p:nvPr/>
        </p:nvSpPr>
        <p:spPr>
          <a:xfrm>
            <a:off x="6834352" y="5979889"/>
            <a:ext cx="1576554" cy="490615"/>
          </a:xfrm>
          <a:custGeom>
            <a:avLst/>
            <a:gdLst>
              <a:gd name="connsiteX0" fmla="*/ 0 w 1671145"/>
              <a:gd name="connsiteY0" fmla="*/ 24700 h 403072"/>
              <a:gd name="connsiteX1" fmla="*/ 1277007 w 1671145"/>
              <a:gd name="connsiteY1" fmla="*/ 40465 h 403072"/>
              <a:gd name="connsiteX2" fmla="*/ 1671145 w 1671145"/>
              <a:gd name="connsiteY2" fmla="*/ 403072 h 40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1145" h="403072">
                <a:moveTo>
                  <a:pt x="0" y="24700"/>
                </a:moveTo>
                <a:cubicBezTo>
                  <a:pt x="499241" y="1051"/>
                  <a:pt x="998483" y="-22597"/>
                  <a:pt x="1277007" y="40465"/>
                </a:cubicBezTo>
                <a:cubicBezTo>
                  <a:pt x="1555531" y="103527"/>
                  <a:pt x="1613338" y="253299"/>
                  <a:pt x="1671145" y="403072"/>
                </a:cubicBezTo>
              </a:path>
            </a:pathLst>
          </a:cu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2711669" y="5760113"/>
            <a:ext cx="1639614" cy="362607"/>
          </a:xfrm>
          <a:custGeom>
            <a:avLst/>
            <a:gdLst>
              <a:gd name="connsiteX0" fmla="*/ 0 w 1639614"/>
              <a:gd name="connsiteY0" fmla="*/ 362607 h 362607"/>
              <a:gd name="connsiteX1" fmla="*/ 1340069 w 1639614"/>
              <a:gd name="connsiteY1" fmla="*/ 331076 h 362607"/>
              <a:gd name="connsiteX2" fmla="*/ 1639614 w 1639614"/>
              <a:gd name="connsiteY2" fmla="*/ 0 h 36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9614" h="362607">
                <a:moveTo>
                  <a:pt x="0" y="362607"/>
                </a:moveTo>
                <a:lnTo>
                  <a:pt x="1340069" y="331076"/>
                </a:lnTo>
                <a:cubicBezTo>
                  <a:pt x="1613338" y="270641"/>
                  <a:pt x="1626476" y="135320"/>
                  <a:pt x="1639614" y="0"/>
                </a:cubicBezTo>
              </a:path>
            </a:pathLst>
          </a:cu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6185339" y="2047124"/>
            <a:ext cx="1602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ZNAMÉNKO</a:t>
            </a:r>
          </a:p>
        </p:txBody>
      </p:sp>
      <p:pic>
        <p:nvPicPr>
          <p:cNvPr id="5" name="Mluvený komentář 3 (29. 10. 2020 19-18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2800" y="294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4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Zkus vymyslet nebo najít v knize větu tázací:</a:t>
            </a:r>
          </a:p>
        </p:txBody>
      </p:sp>
      <p:sp>
        <p:nvSpPr>
          <p:cNvPr id="4" name="Zaoblený obdélníkový popisek 3"/>
          <p:cNvSpPr/>
          <p:nvPr/>
        </p:nvSpPr>
        <p:spPr>
          <a:xfrm>
            <a:off x="3134701" y="2845912"/>
            <a:ext cx="5331382" cy="2640488"/>
          </a:xfrm>
          <a:prstGeom prst="wedgeRoundRectCallout">
            <a:avLst>
              <a:gd name="adj1" fmla="val -48242"/>
              <a:gd name="adj2" fmla="val -68213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" name="Přímá spojnice 4"/>
          <p:cNvCxnSpPr/>
          <p:nvPr/>
        </p:nvCxnSpPr>
        <p:spPr>
          <a:xfrm>
            <a:off x="3657591" y="3752196"/>
            <a:ext cx="428560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3657591" y="4570806"/>
            <a:ext cx="428560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Mluvený komentář 5 (29. 10. 2020 19-20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0" y="323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8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72355" y="342896"/>
            <a:ext cx="10515600" cy="1325563"/>
          </a:xfrm>
        </p:spPr>
        <p:txBody>
          <a:bodyPr/>
          <a:lstStyle/>
          <a:p>
            <a:r>
              <a:rPr lang="cs-CZ" dirty="0"/>
              <a:t>VĚTA PŘACÍ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Něco si ________</a:t>
            </a:r>
          </a:p>
          <a:p>
            <a:r>
              <a:rPr lang="cs-CZ" sz="3600" dirty="0"/>
              <a:t>Často začíná slovy___________</a:t>
            </a:r>
          </a:p>
          <a:p>
            <a:r>
              <a:rPr lang="cs-CZ" sz="3600" dirty="0"/>
              <a:t>Píšeme za ní _______</a:t>
            </a:r>
          </a:p>
        </p:txBody>
      </p:sp>
      <p:sp>
        <p:nvSpPr>
          <p:cNvPr id="4" name="Ovál 3"/>
          <p:cNvSpPr/>
          <p:nvPr/>
        </p:nvSpPr>
        <p:spPr>
          <a:xfrm>
            <a:off x="4903077" y="291660"/>
            <a:ext cx="1576552" cy="1568671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7194329" y="3274522"/>
            <a:ext cx="4808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Melodie:</a:t>
            </a:r>
          </a:p>
        </p:txBody>
      </p:sp>
      <p:sp>
        <p:nvSpPr>
          <p:cNvPr id="7" name="Zaoblený obdélníkový popisek 6"/>
          <p:cNvSpPr/>
          <p:nvPr/>
        </p:nvSpPr>
        <p:spPr>
          <a:xfrm>
            <a:off x="683174" y="4278415"/>
            <a:ext cx="2522482" cy="1685050"/>
          </a:xfrm>
          <a:prstGeom prst="wedgeRoundRectCallout">
            <a:avLst>
              <a:gd name="adj1" fmla="val 33972"/>
              <a:gd name="adj2" fmla="val 75871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930166" y="4643885"/>
            <a:ext cx="2028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Ať zítra svítí sluníčko.</a:t>
            </a:r>
          </a:p>
        </p:txBody>
      </p:sp>
      <p:sp>
        <p:nvSpPr>
          <p:cNvPr id="10" name="Zaoblený obdélníkový popisek 9"/>
          <p:cNvSpPr/>
          <p:nvPr/>
        </p:nvSpPr>
        <p:spPr>
          <a:xfrm>
            <a:off x="3831021" y="4278415"/>
            <a:ext cx="2339866" cy="1685050"/>
          </a:xfrm>
          <a:prstGeom prst="wedgeRoundRectCallout">
            <a:avLst>
              <a:gd name="adj1" fmla="val 41050"/>
              <a:gd name="adj2" fmla="val 76806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3968311" y="4643884"/>
            <a:ext cx="2065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Kéž tu hru vyhraju.</a:t>
            </a:r>
          </a:p>
        </p:txBody>
      </p:sp>
      <p:sp>
        <p:nvSpPr>
          <p:cNvPr id="12" name="Zaoblený obdélníkový popisek 11"/>
          <p:cNvSpPr/>
          <p:nvPr/>
        </p:nvSpPr>
        <p:spPr>
          <a:xfrm>
            <a:off x="6632028" y="4278415"/>
            <a:ext cx="2291255" cy="1685050"/>
          </a:xfrm>
          <a:prstGeom prst="wedgeRoundRectCallout">
            <a:avLst>
              <a:gd name="adj1" fmla="val 33972"/>
              <a:gd name="adj2" fmla="val 75871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6632028" y="4643886"/>
            <a:ext cx="2333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Nechť přijdou v pořádku.</a:t>
            </a:r>
          </a:p>
        </p:txBody>
      </p:sp>
      <p:pic>
        <p:nvPicPr>
          <p:cNvPr id="5" name="Mluvený komentář 64 (29. 10. 2020 16-54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22321" y="4833286"/>
            <a:ext cx="609600" cy="609600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5029201" y="1907205"/>
            <a:ext cx="1602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ZNAMÉNKO</a:t>
            </a:r>
          </a:p>
        </p:txBody>
      </p:sp>
      <p:pic>
        <p:nvPicPr>
          <p:cNvPr id="15" name="Mluvený komentář 1 (29. 10. 2020 20-00)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0900" y="365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1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7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72355" y="342896"/>
            <a:ext cx="10515600" cy="1325563"/>
          </a:xfrm>
        </p:spPr>
        <p:txBody>
          <a:bodyPr/>
          <a:lstStyle/>
          <a:p>
            <a:r>
              <a:rPr lang="cs-CZ" dirty="0"/>
              <a:t>VĚTA PŘACÍ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2869" y="1808120"/>
            <a:ext cx="10515600" cy="4351338"/>
          </a:xfrm>
        </p:spPr>
        <p:txBody>
          <a:bodyPr>
            <a:normAutofit/>
          </a:bodyPr>
          <a:lstStyle/>
          <a:p>
            <a:r>
              <a:rPr lang="cs-CZ" sz="3600" dirty="0"/>
              <a:t>Něco si </a:t>
            </a:r>
            <a:r>
              <a:rPr lang="cs-CZ" sz="3600" b="1" dirty="0">
                <a:solidFill>
                  <a:srgbClr val="92D050"/>
                </a:solidFill>
              </a:rPr>
              <a:t>přejeme</a:t>
            </a:r>
          </a:p>
          <a:p>
            <a:r>
              <a:rPr lang="cs-CZ" sz="3600" dirty="0"/>
              <a:t>Často začíná slovy </a:t>
            </a:r>
            <a:r>
              <a:rPr lang="cs-CZ" sz="3600" b="1" dirty="0">
                <a:solidFill>
                  <a:srgbClr val="92D050"/>
                </a:solidFill>
              </a:rPr>
              <a:t>KÉŽ, AŤ, NECHŤ</a:t>
            </a:r>
          </a:p>
          <a:p>
            <a:r>
              <a:rPr lang="cs-CZ" sz="3600" dirty="0"/>
              <a:t>Píšeme za ní </a:t>
            </a:r>
            <a:r>
              <a:rPr lang="cs-CZ" sz="3600" b="1" dirty="0">
                <a:solidFill>
                  <a:srgbClr val="92D050"/>
                </a:solidFill>
              </a:rPr>
              <a:t>tečku</a:t>
            </a:r>
          </a:p>
        </p:txBody>
      </p:sp>
      <p:sp>
        <p:nvSpPr>
          <p:cNvPr id="4" name="Ovál 3"/>
          <p:cNvSpPr/>
          <p:nvPr/>
        </p:nvSpPr>
        <p:spPr>
          <a:xfrm>
            <a:off x="4903077" y="291660"/>
            <a:ext cx="1576552" cy="1568671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7194329" y="3274522"/>
            <a:ext cx="4808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Melodie:</a:t>
            </a:r>
          </a:p>
          <a:p>
            <a:r>
              <a:rPr lang="cs-CZ" sz="3600" dirty="0"/>
              <a:t>		    klesá</a:t>
            </a:r>
          </a:p>
        </p:txBody>
      </p:sp>
      <p:sp>
        <p:nvSpPr>
          <p:cNvPr id="7" name="Zaoblený obdélníkový popisek 6"/>
          <p:cNvSpPr/>
          <p:nvPr/>
        </p:nvSpPr>
        <p:spPr>
          <a:xfrm>
            <a:off x="683174" y="4278415"/>
            <a:ext cx="2522482" cy="1685050"/>
          </a:xfrm>
          <a:prstGeom prst="wedgeRoundRectCallout">
            <a:avLst>
              <a:gd name="adj1" fmla="val 33972"/>
              <a:gd name="adj2" fmla="val 75871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930166" y="4643885"/>
            <a:ext cx="2028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Ať zítra svítí sluníčko.</a:t>
            </a:r>
          </a:p>
        </p:txBody>
      </p:sp>
      <p:sp>
        <p:nvSpPr>
          <p:cNvPr id="10" name="Zaoblený obdélníkový popisek 9"/>
          <p:cNvSpPr/>
          <p:nvPr/>
        </p:nvSpPr>
        <p:spPr>
          <a:xfrm>
            <a:off x="3831021" y="4278415"/>
            <a:ext cx="2339866" cy="1685050"/>
          </a:xfrm>
          <a:prstGeom prst="wedgeRoundRectCallout">
            <a:avLst>
              <a:gd name="adj1" fmla="val 41050"/>
              <a:gd name="adj2" fmla="val 76806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4146331" y="4639121"/>
            <a:ext cx="17499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Kéž tu hru vyhraju.</a:t>
            </a:r>
          </a:p>
        </p:txBody>
      </p:sp>
      <p:sp>
        <p:nvSpPr>
          <p:cNvPr id="12" name="Zaoblený obdélníkový popisek 11"/>
          <p:cNvSpPr/>
          <p:nvPr/>
        </p:nvSpPr>
        <p:spPr>
          <a:xfrm>
            <a:off x="6632028" y="4278415"/>
            <a:ext cx="2291255" cy="1685050"/>
          </a:xfrm>
          <a:prstGeom prst="wedgeRoundRectCallout">
            <a:avLst>
              <a:gd name="adj1" fmla="val 33972"/>
              <a:gd name="adj2" fmla="val 75871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6632028" y="4643886"/>
            <a:ext cx="2333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Nechť přijdou v pořádku.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352392" y="168403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600" dirty="0"/>
              <a:t>.</a:t>
            </a:r>
          </a:p>
        </p:txBody>
      </p:sp>
      <p:sp>
        <p:nvSpPr>
          <p:cNvPr id="15" name="Volný tvar 14"/>
          <p:cNvSpPr/>
          <p:nvPr/>
        </p:nvSpPr>
        <p:spPr>
          <a:xfrm>
            <a:off x="9301655" y="3597687"/>
            <a:ext cx="1576554" cy="490615"/>
          </a:xfrm>
          <a:custGeom>
            <a:avLst/>
            <a:gdLst>
              <a:gd name="connsiteX0" fmla="*/ 0 w 1671145"/>
              <a:gd name="connsiteY0" fmla="*/ 24700 h 403072"/>
              <a:gd name="connsiteX1" fmla="*/ 1277007 w 1671145"/>
              <a:gd name="connsiteY1" fmla="*/ 40465 h 403072"/>
              <a:gd name="connsiteX2" fmla="*/ 1671145 w 1671145"/>
              <a:gd name="connsiteY2" fmla="*/ 403072 h 40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1145" h="403072">
                <a:moveTo>
                  <a:pt x="0" y="24700"/>
                </a:moveTo>
                <a:cubicBezTo>
                  <a:pt x="499241" y="1051"/>
                  <a:pt x="998483" y="-22597"/>
                  <a:pt x="1277007" y="40465"/>
                </a:cubicBezTo>
                <a:cubicBezTo>
                  <a:pt x="1555531" y="103527"/>
                  <a:pt x="1613338" y="253299"/>
                  <a:pt x="1671145" y="403072"/>
                </a:cubicBezTo>
              </a:path>
            </a:pathLst>
          </a:cu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5000954" y="1850055"/>
            <a:ext cx="1602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ZNAMÉNKO</a:t>
            </a:r>
          </a:p>
        </p:txBody>
      </p:sp>
      <p:pic>
        <p:nvPicPr>
          <p:cNvPr id="5" name="Mluvený komentář 6 (30. 10. 2020 6-59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6150" y="3436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7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Zkus vymyslet nebo najít v knize větu přací:</a:t>
            </a:r>
          </a:p>
        </p:txBody>
      </p:sp>
      <p:sp>
        <p:nvSpPr>
          <p:cNvPr id="4" name="Zaoblený obdélníkový popisek 3"/>
          <p:cNvSpPr/>
          <p:nvPr/>
        </p:nvSpPr>
        <p:spPr>
          <a:xfrm>
            <a:off x="3134701" y="2845912"/>
            <a:ext cx="5331382" cy="2640488"/>
          </a:xfrm>
          <a:prstGeom prst="wedgeRoundRectCallout">
            <a:avLst>
              <a:gd name="adj1" fmla="val -48242"/>
              <a:gd name="adj2" fmla="val -68213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" name="Přímá spojnice 4"/>
          <p:cNvCxnSpPr/>
          <p:nvPr/>
        </p:nvCxnSpPr>
        <p:spPr>
          <a:xfrm>
            <a:off x="3657591" y="3752196"/>
            <a:ext cx="428560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3657591" y="4570806"/>
            <a:ext cx="428560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Mluvený komentář 5 (30. 10. 2020 6-58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6805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0600" y="365125"/>
            <a:ext cx="9525000" cy="1325563"/>
          </a:xfrm>
        </p:spPr>
        <p:txBody>
          <a:bodyPr>
            <a:normAutofit/>
          </a:bodyPr>
          <a:lstStyle/>
          <a:p>
            <a:pPr algn="ctr"/>
            <a:r>
              <a:rPr lang="cs-CZ" sz="5400" dirty="0"/>
              <a:t>VĚTY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1401472"/>
            <a:ext cx="6796087" cy="509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419850" y="64886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Obrázek 1 - Komunikace</a:t>
            </a:r>
          </a:p>
        </p:txBody>
      </p:sp>
      <p:pic>
        <p:nvPicPr>
          <p:cNvPr id="6" name="Mluvený komentář 12 (29. 10. 2020 15-59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1850" y="182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6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aoblený obdélníkový popisek 13"/>
          <p:cNvSpPr/>
          <p:nvPr/>
        </p:nvSpPr>
        <p:spPr>
          <a:xfrm>
            <a:off x="4146331" y="3459251"/>
            <a:ext cx="2569779" cy="1685050"/>
          </a:xfrm>
          <a:prstGeom prst="wedgeRoundRectCallout">
            <a:avLst>
              <a:gd name="adj1" fmla="val 33972"/>
              <a:gd name="adj2" fmla="val 75871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VĚTA ROZKAZOVACÍ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Vyjadřuje ______ nebo _______</a:t>
            </a:r>
          </a:p>
          <a:p>
            <a:r>
              <a:rPr lang="cs-CZ" sz="3600" dirty="0"/>
              <a:t>Píšeme za ní _______ nebo ______</a:t>
            </a:r>
          </a:p>
        </p:txBody>
      </p:sp>
      <p:sp>
        <p:nvSpPr>
          <p:cNvPr id="4" name="Ovál 3"/>
          <p:cNvSpPr/>
          <p:nvPr/>
        </p:nvSpPr>
        <p:spPr>
          <a:xfrm>
            <a:off x="6038195" y="141889"/>
            <a:ext cx="1671143" cy="162384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aoblený obdélníkový popisek 5"/>
          <p:cNvSpPr/>
          <p:nvPr/>
        </p:nvSpPr>
        <p:spPr>
          <a:xfrm>
            <a:off x="740978" y="3485984"/>
            <a:ext cx="2963920" cy="1685050"/>
          </a:xfrm>
          <a:prstGeom prst="wedgeRoundRectCallout">
            <a:avLst>
              <a:gd name="adj1" fmla="val 33972"/>
              <a:gd name="adj2" fmla="val 75871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1020817" y="3728344"/>
            <a:ext cx="2404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Tak hurá na to!</a:t>
            </a:r>
          </a:p>
        </p:txBody>
      </p:sp>
      <p:sp>
        <p:nvSpPr>
          <p:cNvPr id="8" name="Ovál 7"/>
          <p:cNvSpPr/>
          <p:nvPr/>
        </p:nvSpPr>
        <p:spPr>
          <a:xfrm>
            <a:off x="8140263" y="141889"/>
            <a:ext cx="1671143" cy="162384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aoblený obdélníkový popisek 8"/>
          <p:cNvSpPr/>
          <p:nvPr/>
        </p:nvSpPr>
        <p:spPr>
          <a:xfrm>
            <a:off x="7189077" y="3485984"/>
            <a:ext cx="4099034" cy="1685050"/>
          </a:xfrm>
          <a:prstGeom prst="wedgeRoundRectCallout">
            <a:avLst>
              <a:gd name="adj1" fmla="val 33972"/>
              <a:gd name="adj2" fmla="val 75871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7189076" y="3701613"/>
            <a:ext cx="4099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Chovejte se v lese tiše.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961697" y="5925507"/>
            <a:ext cx="4808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Melodie: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229099" y="3688476"/>
            <a:ext cx="2404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Okamžitě si to ukliď!</a:t>
            </a:r>
          </a:p>
        </p:txBody>
      </p:sp>
      <p:pic>
        <p:nvPicPr>
          <p:cNvPr id="5" name="Mluvený komentář 65 (29. 10. 2020 16-55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83310" y="5182235"/>
            <a:ext cx="609600" cy="609600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7189076" y="1686566"/>
            <a:ext cx="1602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ZNAMÉNKA</a:t>
            </a:r>
          </a:p>
        </p:txBody>
      </p:sp>
      <p:pic>
        <p:nvPicPr>
          <p:cNvPr id="11" name="Mluvený komentář 18 (29. 10. 2020 19-29)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83311" y="3554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7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aoblený obdélníkový popisek 13"/>
          <p:cNvSpPr/>
          <p:nvPr/>
        </p:nvSpPr>
        <p:spPr>
          <a:xfrm>
            <a:off x="4201511" y="3550849"/>
            <a:ext cx="2774731" cy="1685050"/>
          </a:xfrm>
          <a:prstGeom prst="wedgeRoundRectCallout">
            <a:avLst>
              <a:gd name="adj1" fmla="val 33972"/>
              <a:gd name="adj2" fmla="val 75871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VĚTA ROZKAZOVACÍ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80395" y="1829674"/>
            <a:ext cx="10515600" cy="4351338"/>
          </a:xfrm>
        </p:spPr>
        <p:txBody>
          <a:bodyPr>
            <a:normAutofit/>
          </a:bodyPr>
          <a:lstStyle/>
          <a:p>
            <a:r>
              <a:rPr lang="cs-CZ" sz="3600" dirty="0"/>
              <a:t>Vyjadřuje </a:t>
            </a:r>
            <a:r>
              <a:rPr lang="cs-CZ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rozkaz</a:t>
            </a:r>
            <a:r>
              <a:rPr lang="cs-CZ" sz="3600" dirty="0"/>
              <a:t> nebo </a:t>
            </a:r>
            <a:r>
              <a:rPr lang="cs-CZ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zvolání</a:t>
            </a:r>
          </a:p>
          <a:p>
            <a:r>
              <a:rPr lang="cs-CZ" sz="3600" dirty="0"/>
              <a:t>Píšeme za ní </a:t>
            </a:r>
            <a:r>
              <a:rPr lang="cs-CZ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vykřičník </a:t>
            </a:r>
            <a:r>
              <a:rPr lang="cs-CZ" sz="3600" dirty="0"/>
              <a:t>nebo</a:t>
            </a:r>
            <a:r>
              <a:rPr lang="cs-CZ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tečku</a:t>
            </a:r>
          </a:p>
        </p:txBody>
      </p:sp>
      <p:sp>
        <p:nvSpPr>
          <p:cNvPr id="4" name="Ovál 3"/>
          <p:cNvSpPr/>
          <p:nvPr/>
        </p:nvSpPr>
        <p:spPr>
          <a:xfrm>
            <a:off x="6038195" y="141889"/>
            <a:ext cx="1671143" cy="162384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6566339" y="423516"/>
            <a:ext cx="819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b="1" dirty="0"/>
              <a:t>!</a:t>
            </a:r>
          </a:p>
        </p:txBody>
      </p:sp>
      <p:sp>
        <p:nvSpPr>
          <p:cNvPr id="6" name="Zaoblený obdélníkový popisek 5"/>
          <p:cNvSpPr/>
          <p:nvPr/>
        </p:nvSpPr>
        <p:spPr>
          <a:xfrm>
            <a:off x="740979" y="3485984"/>
            <a:ext cx="2766850" cy="1685050"/>
          </a:xfrm>
          <a:prstGeom prst="wedgeRoundRectCallout">
            <a:avLst>
              <a:gd name="adj1" fmla="val 42639"/>
              <a:gd name="adj2" fmla="val 79614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4469527" y="3793209"/>
            <a:ext cx="2333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Okamžitě si to ukliď!</a:t>
            </a:r>
          </a:p>
        </p:txBody>
      </p:sp>
      <p:sp>
        <p:nvSpPr>
          <p:cNvPr id="8" name="Ovál 7"/>
          <p:cNvSpPr/>
          <p:nvPr/>
        </p:nvSpPr>
        <p:spPr>
          <a:xfrm>
            <a:off x="7987862" y="141888"/>
            <a:ext cx="1671143" cy="162384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8539653" y="353646"/>
            <a:ext cx="819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b="1" dirty="0"/>
              <a:t>.</a:t>
            </a:r>
          </a:p>
        </p:txBody>
      </p:sp>
      <p:sp>
        <p:nvSpPr>
          <p:cNvPr id="10" name="Zaoblený obdélníkový popisek 9"/>
          <p:cNvSpPr/>
          <p:nvPr/>
        </p:nvSpPr>
        <p:spPr>
          <a:xfrm>
            <a:off x="8119241" y="3518417"/>
            <a:ext cx="3478923" cy="1685050"/>
          </a:xfrm>
          <a:prstGeom prst="wedgeRoundRectCallout">
            <a:avLst>
              <a:gd name="adj1" fmla="val 33972"/>
              <a:gd name="adj2" fmla="val 75871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7987862" y="3760777"/>
            <a:ext cx="3294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Chovejte se v lese tiše.</a:t>
            </a:r>
          </a:p>
        </p:txBody>
      </p:sp>
      <p:sp>
        <p:nvSpPr>
          <p:cNvPr id="12" name="Volný tvar 11"/>
          <p:cNvSpPr/>
          <p:nvPr/>
        </p:nvSpPr>
        <p:spPr>
          <a:xfrm>
            <a:off x="2719551" y="5984810"/>
            <a:ext cx="1576554" cy="490615"/>
          </a:xfrm>
          <a:custGeom>
            <a:avLst/>
            <a:gdLst>
              <a:gd name="connsiteX0" fmla="*/ 0 w 1671145"/>
              <a:gd name="connsiteY0" fmla="*/ 24700 h 403072"/>
              <a:gd name="connsiteX1" fmla="*/ 1277007 w 1671145"/>
              <a:gd name="connsiteY1" fmla="*/ 40465 h 403072"/>
              <a:gd name="connsiteX2" fmla="*/ 1671145 w 1671145"/>
              <a:gd name="connsiteY2" fmla="*/ 403072 h 40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1145" h="403072">
                <a:moveTo>
                  <a:pt x="0" y="24700"/>
                </a:moveTo>
                <a:cubicBezTo>
                  <a:pt x="499241" y="1051"/>
                  <a:pt x="998483" y="-22597"/>
                  <a:pt x="1277007" y="40465"/>
                </a:cubicBezTo>
                <a:cubicBezTo>
                  <a:pt x="1555531" y="103527"/>
                  <a:pt x="1613338" y="253299"/>
                  <a:pt x="1671145" y="403072"/>
                </a:cubicBezTo>
              </a:path>
            </a:pathLst>
          </a:cu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914400" y="5657671"/>
            <a:ext cx="3555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Melodie:</a:t>
            </a:r>
          </a:p>
          <a:p>
            <a:r>
              <a:rPr lang="cs-CZ" sz="3600" dirty="0"/>
              <a:t>		klesá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7120102" y="1686566"/>
            <a:ext cx="1602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ZNAMÉNKA</a:t>
            </a:r>
          </a:p>
        </p:txBody>
      </p:sp>
      <p:pic>
        <p:nvPicPr>
          <p:cNvPr id="18" name="Mluvený komentář 7 (30. 10. 2020 7-00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5059" y="344210"/>
            <a:ext cx="609600" cy="609600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914400" y="3728344"/>
            <a:ext cx="2404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Tak hurá na to!</a:t>
            </a:r>
          </a:p>
        </p:txBody>
      </p:sp>
    </p:spTree>
    <p:extLst>
      <p:ext uri="{BB962C8B-B14F-4D97-AF65-F5344CB8AC3E}">
        <p14:creationId xmlns:p14="http://schemas.microsoft.com/office/powerpoint/2010/main" val="173500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78372"/>
            <a:ext cx="10515600" cy="1312316"/>
          </a:xfrm>
        </p:spPr>
        <p:txBody>
          <a:bodyPr/>
          <a:lstStyle/>
          <a:p>
            <a:r>
              <a:rPr lang="cs-CZ" dirty="0"/>
              <a:t>Zkus vymyslet nebo najít v knize větu rozkazovací:</a:t>
            </a:r>
          </a:p>
        </p:txBody>
      </p:sp>
      <p:sp>
        <p:nvSpPr>
          <p:cNvPr id="4" name="Zaoblený obdélníkový popisek 3"/>
          <p:cNvSpPr/>
          <p:nvPr/>
        </p:nvSpPr>
        <p:spPr>
          <a:xfrm>
            <a:off x="3134701" y="2845912"/>
            <a:ext cx="5331382" cy="2640488"/>
          </a:xfrm>
          <a:prstGeom prst="wedgeRoundRectCallout">
            <a:avLst>
              <a:gd name="adj1" fmla="val -48242"/>
              <a:gd name="adj2" fmla="val -68213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" name="Přímá spojnice 4"/>
          <p:cNvCxnSpPr/>
          <p:nvPr/>
        </p:nvCxnSpPr>
        <p:spPr>
          <a:xfrm>
            <a:off x="3657591" y="3752196"/>
            <a:ext cx="428560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3657591" y="4570806"/>
            <a:ext cx="428560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Mluvený komentář 19 (29. 10. 2020 19-30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0" y="323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Doplň znaménko a druh věty: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781503"/>
            <a:ext cx="5231525" cy="4890485"/>
          </a:xfrm>
        </p:spPr>
        <p:txBody>
          <a:bodyPr/>
          <a:lstStyle/>
          <a:p>
            <a:r>
              <a:rPr lang="cs-CZ" dirty="0"/>
              <a:t>Kde mám Zlatovlásku hledat			</a:t>
            </a:r>
          </a:p>
          <a:p>
            <a:r>
              <a:rPr lang="cs-CZ" dirty="0"/>
              <a:t>Kéž by tu tak byli moji mravenci, ti by mi pomohli</a:t>
            </a:r>
          </a:p>
          <a:p>
            <a:endParaRPr lang="cs-CZ" dirty="0"/>
          </a:p>
          <a:p>
            <a:r>
              <a:rPr lang="cs-CZ" dirty="0"/>
              <a:t>Jiřík si vzal Zlatovlásku za ženu			</a:t>
            </a:r>
          </a:p>
          <a:p>
            <a:r>
              <a:rPr lang="cs-CZ" dirty="0"/>
              <a:t>Tuto dceru mi dej		</a:t>
            </a:r>
          </a:p>
          <a:p>
            <a:endParaRPr lang="cs-CZ" dirty="0"/>
          </a:p>
        </p:txBody>
      </p:sp>
      <p:cxnSp>
        <p:nvCxnSpPr>
          <p:cNvPr id="9" name="Přímá spojnice 8"/>
          <p:cNvCxnSpPr/>
          <p:nvPr/>
        </p:nvCxnSpPr>
        <p:spPr>
          <a:xfrm>
            <a:off x="6574221" y="2207172"/>
            <a:ext cx="436704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6574221" y="3284480"/>
            <a:ext cx="436704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6574221" y="4361792"/>
            <a:ext cx="436704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6574221" y="5339254"/>
            <a:ext cx="436704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Mluvený komentář 27 (29. 10. 2020 16-31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1269" y="323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3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Doplň znaménko a druh věty: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781503"/>
            <a:ext cx="5231525" cy="4890485"/>
          </a:xfrm>
        </p:spPr>
        <p:txBody>
          <a:bodyPr/>
          <a:lstStyle/>
          <a:p>
            <a:r>
              <a:rPr lang="cs-CZ" dirty="0"/>
              <a:t>Kde mám Zlatovlásku hledat</a:t>
            </a:r>
            <a:r>
              <a:rPr lang="cs-CZ" b="1" dirty="0"/>
              <a:t>?	</a:t>
            </a:r>
            <a:r>
              <a:rPr lang="cs-CZ" dirty="0"/>
              <a:t>		</a:t>
            </a:r>
          </a:p>
          <a:p>
            <a:r>
              <a:rPr lang="cs-CZ" dirty="0"/>
              <a:t>Kéž by tu tak byli moji mravenci, ti by mi pomohli</a:t>
            </a:r>
            <a:r>
              <a:rPr lang="cs-CZ" b="1" dirty="0"/>
              <a:t>.</a:t>
            </a:r>
          </a:p>
          <a:p>
            <a:endParaRPr lang="cs-CZ" dirty="0"/>
          </a:p>
          <a:p>
            <a:r>
              <a:rPr lang="cs-CZ" dirty="0"/>
              <a:t>Jiřík si vzal Zlatovlásku za ženu</a:t>
            </a:r>
            <a:r>
              <a:rPr lang="cs-CZ" b="1" dirty="0"/>
              <a:t>	.</a:t>
            </a:r>
            <a:r>
              <a:rPr lang="cs-CZ" dirty="0"/>
              <a:t>		</a:t>
            </a:r>
          </a:p>
          <a:p>
            <a:r>
              <a:rPr lang="cs-CZ" dirty="0"/>
              <a:t>Tuto dceru mi dej</a:t>
            </a:r>
            <a:r>
              <a:rPr lang="cs-CZ" b="1" dirty="0"/>
              <a:t>!</a:t>
            </a:r>
            <a:r>
              <a:rPr lang="cs-CZ" dirty="0"/>
              <a:t>		</a:t>
            </a:r>
          </a:p>
          <a:p>
            <a:endParaRPr lang="cs-CZ" dirty="0"/>
          </a:p>
        </p:txBody>
      </p:sp>
      <p:cxnSp>
        <p:nvCxnSpPr>
          <p:cNvPr id="9" name="Přímá spojnice 8"/>
          <p:cNvCxnSpPr/>
          <p:nvPr/>
        </p:nvCxnSpPr>
        <p:spPr>
          <a:xfrm>
            <a:off x="6574221" y="2207172"/>
            <a:ext cx="436704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6574221" y="3284480"/>
            <a:ext cx="436704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6574221" y="4361792"/>
            <a:ext cx="436704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6574221" y="5339254"/>
            <a:ext cx="436704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6574221" y="1671145"/>
            <a:ext cx="449317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400" b="1" dirty="0"/>
              <a:t>VĚTA TÁZACÍ</a:t>
            </a:r>
          </a:p>
          <a:p>
            <a:endParaRPr lang="cs-CZ" sz="3400" b="1" dirty="0"/>
          </a:p>
          <a:p>
            <a:r>
              <a:rPr lang="cs-CZ" sz="3400" b="1" dirty="0"/>
              <a:t>VĚTA PŘACÍ</a:t>
            </a:r>
          </a:p>
          <a:p>
            <a:endParaRPr lang="cs-CZ" sz="3400" b="1" dirty="0"/>
          </a:p>
          <a:p>
            <a:r>
              <a:rPr lang="cs-CZ" sz="3400" b="1" dirty="0"/>
              <a:t>VĚTA OZNAMOVACÍ</a:t>
            </a:r>
          </a:p>
          <a:p>
            <a:endParaRPr lang="cs-CZ" sz="3400" b="1" dirty="0"/>
          </a:p>
          <a:p>
            <a:r>
              <a:rPr lang="cs-CZ" sz="3400" b="1" dirty="0"/>
              <a:t>VĚTA ROZKAZOVACÍ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Mluvený komentář 30 (29. 10. 2020 16-33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0319" y="323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6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aoblený obdélník 11"/>
          <p:cNvSpPr/>
          <p:nvPr/>
        </p:nvSpPr>
        <p:spPr>
          <a:xfrm>
            <a:off x="8255878" y="1913270"/>
            <a:ext cx="2380593" cy="192339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aoblený obdélník 9"/>
          <p:cNvSpPr/>
          <p:nvPr/>
        </p:nvSpPr>
        <p:spPr>
          <a:xfrm>
            <a:off x="4571999" y="1981610"/>
            <a:ext cx="2380593" cy="192339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Zaoblený obdélník 5"/>
          <p:cNvSpPr/>
          <p:nvPr/>
        </p:nvSpPr>
        <p:spPr>
          <a:xfrm>
            <a:off x="1157737" y="1981610"/>
            <a:ext cx="2380593" cy="19233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Slož ze slov věty a napiš je: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79767" y="2099851"/>
            <a:ext cx="1936531" cy="168691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úkol</a:t>
            </a:r>
          </a:p>
          <a:p>
            <a:pPr marL="0" indent="0" algn="r">
              <a:buNone/>
            </a:pPr>
            <a:r>
              <a:rPr lang="cs-CZ" dirty="0"/>
              <a:t>Petr</a:t>
            </a:r>
          </a:p>
          <a:p>
            <a:pPr marL="0" indent="0">
              <a:buNone/>
            </a:pPr>
            <a:r>
              <a:rPr lang="cs-CZ" dirty="0"/>
              <a:t>domácí </a:t>
            </a:r>
          </a:p>
          <a:p>
            <a:pPr marL="0" indent="0" algn="r">
              <a:buNone/>
            </a:pPr>
            <a:r>
              <a:rPr lang="cs-CZ" dirty="0"/>
              <a:t>dělá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808484" y="2096920"/>
            <a:ext cx="19076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/>
              <a:t>Ukliď </a:t>
            </a:r>
          </a:p>
          <a:p>
            <a:pPr algn="r"/>
            <a:r>
              <a:rPr lang="cs-CZ" sz="2600" dirty="0"/>
              <a:t>svoje </a:t>
            </a:r>
          </a:p>
          <a:p>
            <a:r>
              <a:rPr lang="cs-CZ" sz="2600" dirty="0"/>
              <a:t>hračky</a:t>
            </a:r>
          </a:p>
          <a:p>
            <a:pPr algn="r"/>
            <a:r>
              <a:rPr lang="cs-CZ" sz="2600" dirty="0"/>
              <a:t>si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544910" y="2150186"/>
            <a:ext cx="25697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hodin</a:t>
            </a:r>
          </a:p>
          <a:p>
            <a:pPr algn="ctr"/>
            <a:r>
              <a:rPr lang="cs-CZ" sz="2800" dirty="0"/>
              <a:t>Kolik</a:t>
            </a:r>
          </a:p>
          <a:p>
            <a:r>
              <a:rPr lang="cs-CZ" sz="2800" dirty="0"/>
              <a:t>je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814552" y="1543938"/>
            <a:ext cx="10300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1. OZNAMOVACÍ VĚTA		  2. ROZKAZOVACÍ VĚTA		   3. TÁZACÍ VĚTA</a:t>
            </a:r>
          </a:p>
        </p:txBody>
      </p:sp>
      <p:cxnSp>
        <p:nvCxnSpPr>
          <p:cNvPr id="16" name="Přímá spojnice 15"/>
          <p:cNvCxnSpPr/>
          <p:nvPr/>
        </p:nvCxnSpPr>
        <p:spPr>
          <a:xfrm>
            <a:off x="814552" y="4808483"/>
            <a:ext cx="989549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814552" y="5333998"/>
            <a:ext cx="989549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814552" y="5885792"/>
            <a:ext cx="989549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740979" y="4146047"/>
            <a:ext cx="68737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1. </a:t>
            </a:r>
          </a:p>
          <a:p>
            <a:r>
              <a:rPr lang="cs-CZ" sz="3600" dirty="0"/>
              <a:t>2. </a:t>
            </a:r>
          </a:p>
          <a:p>
            <a:r>
              <a:rPr lang="cs-CZ" sz="3600" dirty="0"/>
              <a:t>3. </a:t>
            </a:r>
            <a:endParaRPr lang="cs-CZ" sz="2400" dirty="0"/>
          </a:p>
        </p:txBody>
      </p:sp>
      <p:pic>
        <p:nvPicPr>
          <p:cNvPr id="7" name="Mluvený komentář 38 (29. 10. 2020 16-39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4689" y="285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1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aoblený obdélník 11"/>
          <p:cNvSpPr/>
          <p:nvPr/>
        </p:nvSpPr>
        <p:spPr>
          <a:xfrm>
            <a:off x="8255878" y="1913270"/>
            <a:ext cx="2380593" cy="192339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aoblený obdélník 9"/>
          <p:cNvSpPr/>
          <p:nvPr/>
        </p:nvSpPr>
        <p:spPr>
          <a:xfrm>
            <a:off x="4571999" y="1981610"/>
            <a:ext cx="2380593" cy="192339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Zaoblený obdélník 5"/>
          <p:cNvSpPr/>
          <p:nvPr/>
        </p:nvSpPr>
        <p:spPr>
          <a:xfrm>
            <a:off x="1157737" y="1981610"/>
            <a:ext cx="2380593" cy="19233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Slož ze slov věty a napiš je: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79767" y="2099851"/>
            <a:ext cx="1936531" cy="168691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úkol</a:t>
            </a:r>
          </a:p>
          <a:p>
            <a:pPr marL="0" indent="0" algn="r">
              <a:buNone/>
            </a:pPr>
            <a:r>
              <a:rPr lang="cs-CZ" dirty="0"/>
              <a:t>Petr</a:t>
            </a:r>
          </a:p>
          <a:p>
            <a:pPr marL="0" indent="0">
              <a:buNone/>
            </a:pPr>
            <a:r>
              <a:rPr lang="cs-CZ" dirty="0"/>
              <a:t>domácí </a:t>
            </a:r>
          </a:p>
          <a:p>
            <a:pPr marL="0" indent="0" algn="r">
              <a:buNone/>
            </a:pPr>
            <a:r>
              <a:rPr lang="cs-CZ" dirty="0"/>
              <a:t>dělá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808484" y="2096920"/>
            <a:ext cx="19076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/>
              <a:t>Ukliď </a:t>
            </a:r>
          </a:p>
          <a:p>
            <a:pPr algn="r"/>
            <a:r>
              <a:rPr lang="cs-CZ" sz="2600" dirty="0"/>
              <a:t>svoje </a:t>
            </a:r>
          </a:p>
          <a:p>
            <a:r>
              <a:rPr lang="cs-CZ" sz="2600" dirty="0"/>
              <a:t>hračky</a:t>
            </a:r>
          </a:p>
          <a:p>
            <a:pPr algn="r"/>
            <a:r>
              <a:rPr lang="cs-CZ" sz="2600" dirty="0"/>
              <a:t>si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544910" y="2150186"/>
            <a:ext cx="25697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hodin</a:t>
            </a:r>
          </a:p>
          <a:p>
            <a:pPr algn="ctr"/>
            <a:r>
              <a:rPr lang="cs-CZ" sz="2800" dirty="0"/>
              <a:t>Kolik</a:t>
            </a:r>
          </a:p>
          <a:p>
            <a:r>
              <a:rPr lang="cs-CZ" sz="2800" dirty="0"/>
              <a:t>je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814552" y="1543938"/>
            <a:ext cx="10300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1. OZNAMOVACÍ VĚTA		  2. ROZKAZOVACÍ VĚTA		   3. TÁZACÍ VĚTA</a:t>
            </a:r>
          </a:p>
        </p:txBody>
      </p:sp>
      <p:cxnSp>
        <p:nvCxnSpPr>
          <p:cNvPr id="16" name="Přímá spojnice 15"/>
          <p:cNvCxnSpPr/>
          <p:nvPr/>
        </p:nvCxnSpPr>
        <p:spPr>
          <a:xfrm>
            <a:off x="814552" y="4808483"/>
            <a:ext cx="989549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814552" y="5333998"/>
            <a:ext cx="989549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814552" y="5885792"/>
            <a:ext cx="989549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740979" y="4146047"/>
            <a:ext cx="68737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1. Petr dělá domácí úkol.</a:t>
            </a:r>
          </a:p>
          <a:p>
            <a:r>
              <a:rPr lang="cs-CZ" sz="3600" dirty="0"/>
              <a:t>2. Ukliď si svoje hračky!</a:t>
            </a:r>
          </a:p>
          <a:p>
            <a:r>
              <a:rPr lang="cs-CZ" sz="3600" dirty="0"/>
              <a:t>3. Kolik je hodin?</a:t>
            </a:r>
          </a:p>
        </p:txBody>
      </p:sp>
      <p:pic>
        <p:nvPicPr>
          <p:cNvPr id="5" name="Mluvený komentář 40 (29. 10. 2020 16-40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4689" y="342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1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47909"/>
          </a:xfrm>
        </p:spPr>
        <p:txBody>
          <a:bodyPr/>
          <a:lstStyle/>
          <a:p>
            <a:r>
              <a:rPr lang="cs-CZ" dirty="0"/>
              <a:t>Přečtěte si úryvek a vyznačte: 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8392512" y="943992"/>
            <a:ext cx="3799488" cy="1813034"/>
          </a:xfrm>
          <a:prstGeom prst="rect">
            <a:avLst/>
          </a:prstGeom>
          <a:solidFill>
            <a:srgbClr val="FFFFBD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8518636" y="1065679"/>
            <a:ext cx="3673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Větu rozkazovací – žlutě</a:t>
            </a:r>
          </a:p>
          <a:p>
            <a:r>
              <a:rPr lang="cs-CZ" sz="2400" dirty="0"/>
              <a:t>Větu přací – zeleně</a:t>
            </a:r>
          </a:p>
          <a:p>
            <a:r>
              <a:rPr lang="cs-CZ" sz="2400" dirty="0"/>
              <a:t>Větu oznamovací – červeně</a:t>
            </a:r>
          </a:p>
          <a:p>
            <a:r>
              <a:rPr lang="cs-CZ" sz="2400" dirty="0"/>
              <a:t>Větu tázací - modře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662153" y="1530761"/>
            <a:ext cx="7378261" cy="595547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400" dirty="0"/>
              <a:t>Ze školy jsem šel rovnou domů. Přemýšlel jsem.</a:t>
            </a:r>
          </a:p>
          <a:p>
            <a:pPr>
              <a:spcAft>
                <a:spcPts val="1000"/>
              </a:spcAft>
            </a:pPr>
            <a:r>
              <a:rPr lang="cs-CZ" sz="2400" dirty="0"/>
              <a:t>„Co mi tak maminka uvařila k obědu? Kéž by mi tak usmažila řízky.“</a:t>
            </a:r>
          </a:p>
          <a:p>
            <a:pPr>
              <a:spcAft>
                <a:spcPts val="1000"/>
              </a:spcAft>
            </a:pPr>
            <a:r>
              <a:rPr lang="cs-CZ" sz="2400" dirty="0"/>
              <a:t>Když jsem dorazil domů, rychle jsem pádil do kuchyně. Maminka už měla oběd na stole.</a:t>
            </a:r>
          </a:p>
          <a:p>
            <a:pPr>
              <a:spcAft>
                <a:spcPts val="1000"/>
              </a:spcAft>
            </a:pPr>
            <a:endParaRPr lang="cs-CZ" sz="2400" dirty="0"/>
          </a:p>
          <a:p>
            <a:pPr>
              <a:spcAft>
                <a:spcPts val="1000"/>
              </a:spcAft>
            </a:pPr>
            <a:r>
              <a:rPr lang="cs-CZ" sz="2400" dirty="0"/>
              <a:t>„Co bude k obědu? Mám obrovský hlad.“</a:t>
            </a:r>
          </a:p>
          <a:p>
            <a:pPr>
              <a:spcAft>
                <a:spcPts val="1000"/>
              </a:spcAft>
            </a:pPr>
            <a:r>
              <a:rPr lang="cs-CZ" sz="2400" dirty="0"/>
              <a:t>„Připravila jsem řízky s bramborovou kaší.“</a:t>
            </a:r>
          </a:p>
          <a:p>
            <a:pPr>
              <a:spcAft>
                <a:spcPts val="1000"/>
              </a:spcAft>
            </a:pPr>
            <a:r>
              <a:rPr lang="cs-CZ" sz="2400" dirty="0"/>
              <a:t>„</a:t>
            </a:r>
            <a:r>
              <a:rPr lang="cs-CZ" sz="2400" dirty="0" err="1"/>
              <a:t>Jéé</a:t>
            </a:r>
            <a:r>
              <a:rPr lang="cs-CZ" sz="2400" dirty="0"/>
              <a:t>! Řízky! Ty jsem si přál. Mám je nejradši.“</a:t>
            </a:r>
          </a:p>
          <a:p>
            <a:pPr>
              <a:spcAft>
                <a:spcPts val="1000"/>
              </a:spcAft>
            </a:pPr>
            <a:r>
              <a:rPr lang="cs-CZ" sz="2400" dirty="0"/>
              <a:t>„Kéž by ti chutnali. Ale rychle si běž umýt ruce!“</a:t>
            </a:r>
          </a:p>
          <a:p>
            <a:pPr>
              <a:spcAft>
                <a:spcPts val="1000"/>
              </a:spcAft>
            </a:pPr>
            <a:r>
              <a:rPr lang="cs-CZ" sz="2400" dirty="0"/>
              <a:t>„Můžu si dát velkou porci?“</a:t>
            </a:r>
          </a:p>
          <a:p>
            <a:endParaRPr lang="cs-CZ" sz="2400" dirty="0"/>
          </a:p>
          <a:p>
            <a:endParaRPr lang="cs-CZ" dirty="0"/>
          </a:p>
        </p:txBody>
      </p:sp>
      <p:pic>
        <p:nvPicPr>
          <p:cNvPr id="19" name="Mluvený komentář 41 (29. 10. 2020 16-42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68050" y="296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5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47909"/>
          </a:xfrm>
        </p:spPr>
        <p:txBody>
          <a:bodyPr/>
          <a:lstStyle/>
          <a:p>
            <a:r>
              <a:rPr lang="cs-CZ" dirty="0"/>
              <a:t>Přečtěte si úryvek a vyznačte: 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8392512" y="997491"/>
            <a:ext cx="3799488" cy="1813034"/>
          </a:xfrm>
          <a:prstGeom prst="rect">
            <a:avLst/>
          </a:prstGeom>
          <a:solidFill>
            <a:srgbClr val="FFFFBD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8518636" y="1028204"/>
            <a:ext cx="3673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Větu rozkazovací – žlutě</a:t>
            </a:r>
          </a:p>
          <a:p>
            <a:r>
              <a:rPr lang="cs-CZ" sz="2400" dirty="0"/>
              <a:t>Větu přací – zeleně</a:t>
            </a:r>
          </a:p>
          <a:p>
            <a:r>
              <a:rPr lang="cs-CZ" sz="2400" dirty="0"/>
              <a:t>Větu oznamovací – červeně</a:t>
            </a:r>
          </a:p>
          <a:p>
            <a:r>
              <a:rPr lang="cs-CZ" sz="2400" dirty="0"/>
              <a:t>Větu tázací - modře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662153" y="1530761"/>
            <a:ext cx="7378261" cy="595547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400" b="1" dirty="0">
                <a:solidFill>
                  <a:srgbClr val="F86472"/>
                </a:solidFill>
              </a:rPr>
              <a:t>Ze školy jsem šel rovnou domů. Přemýšlel jsem.</a:t>
            </a:r>
          </a:p>
          <a:p>
            <a:pPr>
              <a:spcAft>
                <a:spcPts val="1000"/>
              </a:spcAft>
            </a:pPr>
            <a:r>
              <a:rPr lang="cs-CZ" sz="2400" b="1" dirty="0"/>
              <a:t>„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Co mi tak maminka uvařila k obědu? </a:t>
            </a:r>
            <a:r>
              <a:rPr lang="cs-CZ" sz="2400" b="1" dirty="0">
                <a:solidFill>
                  <a:srgbClr val="92D050"/>
                </a:solidFill>
              </a:rPr>
              <a:t>Kéž by mi tak usmažila řízky.</a:t>
            </a:r>
            <a:r>
              <a:rPr lang="cs-CZ" sz="2400" b="1" dirty="0"/>
              <a:t>“</a:t>
            </a:r>
            <a:endParaRPr lang="cs-CZ" sz="2400" b="1" dirty="0">
              <a:solidFill>
                <a:srgbClr val="F86472"/>
              </a:solidFill>
            </a:endParaRPr>
          </a:p>
          <a:p>
            <a:pPr>
              <a:spcAft>
                <a:spcPts val="1000"/>
              </a:spcAft>
            </a:pPr>
            <a:r>
              <a:rPr lang="cs-CZ" sz="2400" b="1" dirty="0">
                <a:solidFill>
                  <a:srgbClr val="F86472"/>
                </a:solidFill>
              </a:rPr>
              <a:t>Když jsem dorazil domů, rychle jsem pádil do kuchyně. Maminka už měla oběd na stole.</a:t>
            </a:r>
          </a:p>
          <a:p>
            <a:pPr>
              <a:spcAft>
                <a:spcPts val="1000"/>
              </a:spcAft>
            </a:pPr>
            <a:endParaRPr lang="cs-CZ" sz="2400" b="1" dirty="0"/>
          </a:p>
          <a:p>
            <a:pPr>
              <a:spcAft>
                <a:spcPts val="1000"/>
              </a:spcAft>
            </a:pPr>
            <a:r>
              <a:rPr lang="cs-CZ" sz="2400" b="1" dirty="0"/>
              <a:t>„</a:t>
            </a:r>
            <a:r>
              <a:rPr lang="cs-CZ" sz="2400" b="1" dirty="0">
                <a:solidFill>
                  <a:srgbClr val="F86472"/>
                </a:solidFill>
              </a:rPr>
              <a:t>Co bude k obědu?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Mám obrovský hlad.</a:t>
            </a:r>
            <a:r>
              <a:rPr lang="cs-CZ" sz="2400" b="1" dirty="0"/>
              <a:t>“</a:t>
            </a:r>
          </a:p>
          <a:p>
            <a:pPr>
              <a:spcAft>
                <a:spcPts val="1000"/>
              </a:spcAft>
            </a:pPr>
            <a:r>
              <a:rPr lang="cs-CZ" sz="2400" b="1" dirty="0"/>
              <a:t>„</a:t>
            </a:r>
            <a:r>
              <a:rPr lang="cs-CZ" sz="2400" b="1" dirty="0">
                <a:solidFill>
                  <a:srgbClr val="F86472"/>
                </a:solidFill>
              </a:rPr>
              <a:t>Připravila jsem řízky s bramborovou kaší.</a:t>
            </a:r>
            <a:r>
              <a:rPr lang="cs-CZ" sz="2400" b="1" dirty="0"/>
              <a:t>“</a:t>
            </a:r>
          </a:p>
          <a:p>
            <a:pPr>
              <a:spcAft>
                <a:spcPts val="1000"/>
              </a:spcAft>
            </a:pPr>
            <a:r>
              <a:rPr lang="cs-CZ" sz="2400" b="1" dirty="0"/>
              <a:t>„</a:t>
            </a:r>
            <a:r>
              <a:rPr lang="cs-CZ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Jéé</a:t>
            </a:r>
            <a:r>
              <a:rPr lang="cs-CZ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! Řízky! </a:t>
            </a:r>
            <a:r>
              <a:rPr lang="cs-CZ" sz="2400" b="1" dirty="0">
                <a:solidFill>
                  <a:srgbClr val="F86472"/>
                </a:solidFill>
              </a:rPr>
              <a:t>Ty jsem si přál. Mám je nejradši.“</a:t>
            </a:r>
          </a:p>
          <a:p>
            <a:pPr>
              <a:spcAft>
                <a:spcPts val="1000"/>
              </a:spcAft>
            </a:pPr>
            <a:r>
              <a:rPr lang="cs-CZ" sz="2400" b="1" dirty="0"/>
              <a:t>„</a:t>
            </a:r>
            <a:r>
              <a:rPr lang="cs-CZ" sz="2400" b="1" dirty="0">
                <a:solidFill>
                  <a:schemeClr val="accent6"/>
                </a:solidFill>
              </a:rPr>
              <a:t>Kéž by ti chutnali. </a:t>
            </a:r>
            <a:r>
              <a:rPr lang="cs-CZ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Ale rychle si běž umýt ruce!</a:t>
            </a:r>
            <a:r>
              <a:rPr lang="cs-CZ" sz="2400" b="1" dirty="0"/>
              <a:t>“</a:t>
            </a:r>
          </a:p>
          <a:p>
            <a:pPr>
              <a:spcAft>
                <a:spcPts val="1000"/>
              </a:spcAft>
            </a:pPr>
            <a:r>
              <a:rPr lang="cs-CZ" sz="2400" b="1" dirty="0"/>
              <a:t>„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Můžu si dát velkou porci?</a:t>
            </a:r>
            <a:r>
              <a:rPr lang="cs-CZ" sz="2400" b="1" dirty="0"/>
              <a:t>“</a:t>
            </a:r>
          </a:p>
          <a:p>
            <a:endParaRPr lang="cs-CZ" sz="2400" dirty="0"/>
          </a:p>
          <a:p>
            <a:endParaRPr lang="cs-CZ" dirty="0"/>
          </a:p>
        </p:txBody>
      </p:sp>
      <p:pic>
        <p:nvPicPr>
          <p:cNvPr id="3" name="Mluvený komentář 54 (29. 10. 2020 16-46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1400" y="280482"/>
            <a:ext cx="66675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8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Domácí úkol: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95325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200" dirty="0"/>
              <a:t>Zkuste si všímat, jaké věty používáte nebo slyšíte od druhých. </a:t>
            </a:r>
          </a:p>
          <a:p>
            <a:pPr marL="0" indent="0" algn="ctr">
              <a:buNone/>
            </a:pPr>
            <a:endParaRPr lang="cs-CZ" sz="3200" dirty="0"/>
          </a:p>
          <a:p>
            <a:pPr marL="0" indent="0" algn="ctr">
              <a:buNone/>
            </a:pPr>
            <a:r>
              <a:rPr lang="cs-CZ" sz="3200" dirty="0"/>
              <a:t>Některé si zaznamenejte. </a:t>
            </a:r>
          </a:p>
          <a:p>
            <a:pPr marL="0" indent="0" algn="ctr">
              <a:buNone/>
            </a:pPr>
            <a:endParaRPr lang="cs-CZ" sz="3200" dirty="0"/>
          </a:p>
          <a:p>
            <a:pPr marL="0" indent="0" algn="ctr">
              <a:buNone/>
            </a:pPr>
            <a:r>
              <a:rPr lang="cs-CZ" sz="3200" dirty="0"/>
              <a:t>O jaké druhy vět se jedná?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042988"/>
            <a:ext cx="369570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515350" y="5281613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Obrázek 2 – Poznámkový blok</a:t>
            </a:r>
          </a:p>
        </p:txBody>
      </p:sp>
      <p:pic>
        <p:nvPicPr>
          <p:cNvPr id="5" name="Mluvený komentář 3 (30. 10. 2020 16-49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9000" y="209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8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ový popisek 3"/>
          <p:cNvSpPr/>
          <p:nvPr/>
        </p:nvSpPr>
        <p:spPr>
          <a:xfrm>
            <a:off x="7035359" y="673558"/>
            <a:ext cx="3425060" cy="1624249"/>
          </a:xfrm>
          <a:prstGeom prst="wedgeRoundRectCallout">
            <a:avLst>
              <a:gd name="adj1" fmla="val -2946"/>
              <a:gd name="adj2" fmla="val 75881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7196955" y="1232270"/>
            <a:ext cx="3263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Jak se máš?</a:t>
            </a:r>
          </a:p>
        </p:txBody>
      </p:sp>
      <p:sp>
        <p:nvSpPr>
          <p:cNvPr id="6" name="Zaoblený obdélníkový popisek 5"/>
          <p:cNvSpPr/>
          <p:nvPr/>
        </p:nvSpPr>
        <p:spPr>
          <a:xfrm>
            <a:off x="1298025" y="699386"/>
            <a:ext cx="3547240" cy="1996515"/>
          </a:xfrm>
          <a:prstGeom prst="wedgeRoundRectCallout">
            <a:avLst>
              <a:gd name="adj1" fmla="val -39531"/>
              <a:gd name="adj2" fmla="val 73064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1463562" y="1097478"/>
            <a:ext cx="321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Mám rád matematiku.</a:t>
            </a:r>
          </a:p>
        </p:txBody>
      </p:sp>
      <p:sp>
        <p:nvSpPr>
          <p:cNvPr id="12" name="Zaoblený obdélníkový popisek 11"/>
          <p:cNvSpPr/>
          <p:nvPr/>
        </p:nvSpPr>
        <p:spPr>
          <a:xfrm>
            <a:off x="1342690" y="3831920"/>
            <a:ext cx="3878317" cy="2238704"/>
          </a:xfrm>
          <a:prstGeom prst="wedgeRoundRectCallout">
            <a:avLst>
              <a:gd name="adj1" fmla="val -39531"/>
              <a:gd name="adj2" fmla="val 73064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1826166" y="4074109"/>
            <a:ext cx="30190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Kéž bych dostal na Vánoce kolo.</a:t>
            </a:r>
          </a:p>
        </p:txBody>
      </p:sp>
      <p:sp>
        <p:nvSpPr>
          <p:cNvPr id="14" name="Zaoblený obdélníkový popisek 13"/>
          <p:cNvSpPr/>
          <p:nvPr/>
        </p:nvSpPr>
        <p:spPr>
          <a:xfrm>
            <a:off x="6936824" y="3910298"/>
            <a:ext cx="3523594" cy="2081948"/>
          </a:xfrm>
          <a:prstGeom prst="wedgeRoundRectCallout">
            <a:avLst>
              <a:gd name="adj1" fmla="val -6605"/>
              <a:gd name="adj2" fmla="val 82219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7035358" y="4351107"/>
            <a:ext cx="3326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Ukliď si ten nepořádek!</a:t>
            </a:r>
          </a:p>
        </p:txBody>
      </p:sp>
      <p:pic>
        <p:nvPicPr>
          <p:cNvPr id="2" name="Mluvený komentář 15 (29. 10. 2020 16-06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368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4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2209800" y="2773050"/>
            <a:ext cx="6934200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5400" b="1" dirty="0"/>
              <a:t>KONEC</a:t>
            </a:r>
          </a:p>
        </p:txBody>
      </p:sp>
      <p:pic>
        <p:nvPicPr>
          <p:cNvPr id="5" name="Mluvený komentář 62 (29. 10. 2020 16-51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3750" y="266700"/>
            <a:ext cx="609600" cy="609600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1331452"/>
            <a:ext cx="3314700" cy="326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486650" y="4781550"/>
            <a:ext cx="346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Obrázek 3 – Znaménka ve větě</a:t>
            </a:r>
          </a:p>
        </p:txBody>
      </p:sp>
    </p:spTree>
    <p:extLst>
      <p:ext uri="{BB962C8B-B14F-4D97-AF65-F5344CB8AC3E}">
        <p14:creationId xmlns:p14="http://schemas.microsoft.com/office/powerpoint/2010/main" val="311010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Seznam obrázků: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Obrázek 1 – Komunikace</a:t>
            </a:r>
          </a:p>
          <a:p>
            <a:pPr marL="0" indent="0">
              <a:buNone/>
            </a:pPr>
            <a:r>
              <a:rPr lang="cs-CZ" dirty="0"/>
              <a:t>Dostupné z: </a:t>
            </a:r>
            <a:r>
              <a:rPr lang="cs-CZ" dirty="0">
                <a:hlinkClick r:id="rId2"/>
              </a:rPr>
              <a:t>https://www.voyagerit.com/communicate-consistently-with-customers-about-their-technology-needs-and-your-value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Obrázek 2 – Poznámkový blok</a:t>
            </a:r>
          </a:p>
          <a:p>
            <a:pPr marL="0" indent="0">
              <a:buNone/>
            </a:pPr>
            <a:r>
              <a:rPr lang="cs-CZ" dirty="0"/>
              <a:t>Dostupné z: </a:t>
            </a:r>
            <a:r>
              <a:rPr lang="cs-CZ" dirty="0">
                <a:hlinkClick r:id="rId3"/>
              </a:rPr>
              <a:t>https://www.clipartlogo.com/istock/vector-notebook-with-pen-hand-drawn-art-cute-illustration-1719672.html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Obrázek 3 - Otazník a vykřičník</a:t>
            </a:r>
          </a:p>
          <a:p>
            <a:pPr marL="0" indent="0">
              <a:buNone/>
            </a:pPr>
            <a:r>
              <a:rPr lang="cs-CZ" dirty="0"/>
              <a:t>Dostupné z: </a:t>
            </a:r>
            <a:r>
              <a:rPr lang="cs-CZ" dirty="0">
                <a:hlinkClick r:id="rId4"/>
              </a:rPr>
              <a:t>https://www.colourbox.com/vector/cartoon-question-and-exclamation-marks-vector-3460978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6396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5855" y="2320049"/>
            <a:ext cx="10515600" cy="1447910"/>
          </a:xfrm>
        </p:spPr>
        <p:txBody>
          <a:bodyPr/>
          <a:lstStyle/>
          <a:p>
            <a:pPr algn="ctr"/>
            <a:r>
              <a:rPr lang="cs-CZ" dirty="0"/>
              <a:t>Všiml sis, že každá věta měla na konci jiné znaménko? </a:t>
            </a:r>
          </a:p>
        </p:txBody>
      </p:sp>
      <p:pic>
        <p:nvPicPr>
          <p:cNvPr id="4" name="Mluvený komentář 20 (29. 10. 2020 16-13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6150" y="285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4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/>
          <p:cNvSpPr/>
          <p:nvPr/>
        </p:nvSpPr>
        <p:spPr>
          <a:xfrm>
            <a:off x="1420540" y="2190750"/>
            <a:ext cx="2691303" cy="2374681"/>
          </a:xfrm>
          <a:prstGeom prst="ellipse">
            <a:avLst/>
          </a:prstGeom>
          <a:solidFill>
            <a:srgbClr val="F8647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02423" y="2713227"/>
            <a:ext cx="927539" cy="1325563"/>
          </a:xfrm>
        </p:spPr>
        <p:txBody>
          <a:bodyPr>
            <a:noAutofit/>
          </a:bodyPr>
          <a:lstStyle/>
          <a:p>
            <a:r>
              <a:rPr lang="cs-CZ" sz="13800" dirty="0"/>
              <a:t>.</a:t>
            </a:r>
          </a:p>
        </p:txBody>
      </p:sp>
      <p:sp>
        <p:nvSpPr>
          <p:cNvPr id="16" name="Nadpis 1"/>
          <p:cNvSpPr txBox="1">
            <a:spLocks/>
          </p:cNvSpPr>
          <p:nvPr/>
        </p:nvSpPr>
        <p:spPr>
          <a:xfrm>
            <a:off x="937393" y="4432081"/>
            <a:ext cx="3657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TEČKA</a:t>
            </a:r>
          </a:p>
        </p:txBody>
      </p:sp>
      <p:sp>
        <p:nvSpPr>
          <p:cNvPr id="13" name="Ovál 12"/>
          <p:cNvSpPr/>
          <p:nvPr/>
        </p:nvSpPr>
        <p:spPr>
          <a:xfrm>
            <a:off x="4880086" y="2190750"/>
            <a:ext cx="2691303" cy="237468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Nadpis 1"/>
          <p:cNvSpPr txBox="1">
            <a:spLocks/>
          </p:cNvSpPr>
          <p:nvPr/>
        </p:nvSpPr>
        <p:spPr>
          <a:xfrm>
            <a:off x="5677228" y="2715308"/>
            <a:ext cx="10970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1500" dirty="0"/>
              <a:t>?</a:t>
            </a:r>
          </a:p>
        </p:txBody>
      </p:sp>
      <p:sp>
        <p:nvSpPr>
          <p:cNvPr id="15" name="Ovál 14"/>
          <p:cNvSpPr/>
          <p:nvPr/>
        </p:nvSpPr>
        <p:spPr>
          <a:xfrm>
            <a:off x="8248323" y="2190750"/>
            <a:ext cx="2691303" cy="237468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Nadpis 1"/>
          <p:cNvSpPr txBox="1">
            <a:spLocks/>
          </p:cNvSpPr>
          <p:nvPr/>
        </p:nvSpPr>
        <p:spPr>
          <a:xfrm>
            <a:off x="9196553" y="2713228"/>
            <a:ext cx="129934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9600" dirty="0"/>
              <a:t>!</a:t>
            </a:r>
          </a:p>
        </p:txBody>
      </p:sp>
      <p:sp>
        <p:nvSpPr>
          <p:cNvPr id="18" name="Nadpis 1"/>
          <p:cNvSpPr txBox="1">
            <a:spLocks/>
          </p:cNvSpPr>
          <p:nvPr/>
        </p:nvSpPr>
        <p:spPr>
          <a:xfrm>
            <a:off x="5109342" y="4432080"/>
            <a:ext cx="29222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/>
              <a:t>OTAZNÍK</a:t>
            </a:r>
          </a:p>
        </p:txBody>
      </p:sp>
      <p:sp>
        <p:nvSpPr>
          <p:cNvPr id="19" name="Nadpis 1"/>
          <p:cNvSpPr txBox="1">
            <a:spLocks/>
          </p:cNvSpPr>
          <p:nvPr/>
        </p:nvSpPr>
        <p:spPr>
          <a:xfrm>
            <a:off x="8248323" y="4432079"/>
            <a:ext cx="31958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/>
              <a:t>VYKŘIČNÍK</a:t>
            </a:r>
          </a:p>
        </p:txBody>
      </p:sp>
      <p:sp>
        <p:nvSpPr>
          <p:cNvPr id="20" name="Nadpis 1"/>
          <p:cNvSpPr txBox="1">
            <a:spLocks/>
          </p:cNvSpPr>
          <p:nvPr/>
        </p:nvSpPr>
        <p:spPr>
          <a:xfrm>
            <a:off x="995855" y="529349"/>
            <a:ext cx="10224595" cy="1447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ZNAMÉNKA</a:t>
            </a:r>
          </a:p>
        </p:txBody>
      </p:sp>
      <p:pic>
        <p:nvPicPr>
          <p:cNvPr id="3" name="Mluvený komentář 2 (30. 10. 2020 6-55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8676" y="2245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7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ový popisek 3"/>
          <p:cNvSpPr/>
          <p:nvPr/>
        </p:nvSpPr>
        <p:spPr>
          <a:xfrm>
            <a:off x="5627629" y="573188"/>
            <a:ext cx="3425060" cy="1624249"/>
          </a:xfrm>
          <a:prstGeom prst="wedgeRoundRectCallout">
            <a:avLst>
              <a:gd name="adj1" fmla="val -2946"/>
              <a:gd name="adj2" fmla="val 75881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5789226" y="1057496"/>
            <a:ext cx="3263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Jak se máš?</a:t>
            </a:r>
          </a:p>
        </p:txBody>
      </p:sp>
      <p:sp>
        <p:nvSpPr>
          <p:cNvPr id="6" name="Zaoblený obdélníkový popisek 5"/>
          <p:cNvSpPr/>
          <p:nvPr/>
        </p:nvSpPr>
        <p:spPr>
          <a:xfrm>
            <a:off x="503837" y="487424"/>
            <a:ext cx="3547240" cy="1996515"/>
          </a:xfrm>
          <a:prstGeom prst="wedgeRoundRectCallout">
            <a:avLst>
              <a:gd name="adj1" fmla="val -39531"/>
              <a:gd name="adj2" fmla="val 73064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669374" y="885517"/>
            <a:ext cx="321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Mám rád matematiku.</a:t>
            </a:r>
          </a:p>
        </p:txBody>
      </p:sp>
      <p:sp>
        <p:nvSpPr>
          <p:cNvPr id="12" name="Zaoblený obdélníkový popisek 11"/>
          <p:cNvSpPr/>
          <p:nvPr/>
        </p:nvSpPr>
        <p:spPr>
          <a:xfrm>
            <a:off x="338297" y="3831920"/>
            <a:ext cx="3878317" cy="2238704"/>
          </a:xfrm>
          <a:prstGeom prst="wedgeRoundRectCallout">
            <a:avLst>
              <a:gd name="adj1" fmla="val -39531"/>
              <a:gd name="adj2" fmla="val 73064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767905" y="4074109"/>
            <a:ext cx="30190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Kéž bych dostal na Vánoce kolo.</a:t>
            </a:r>
          </a:p>
        </p:txBody>
      </p:sp>
      <p:sp>
        <p:nvSpPr>
          <p:cNvPr id="14" name="Zaoblený obdélníkový popisek 13"/>
          <p:cNvSpPr/>
          <p:nvPr/>
        </p:nvSpPr>
        <p:spPr>
          <a:xfrm>
            <a:off x="5578362" y="3910298"/>
            <a:ext cx="3523594" cy="2081948"/>
          </a:xfrm>
          <a:prstGeom prst="wedgeRoundRectCallout">
            <a:avLst>
              <a:gd name="adj1" fmla="val -6605"/>
              <a:gd name="adj2" fmla="val 82219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5789226" y="4351106"/>
            <a:ext cx="3326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Ukliď si ten nepořádek!</a:t>
            </a:r>
          </a:p>
        </p:txBody>
      </p:sp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962352" y="2384010"/>
            <a:ext cx="8090337" cy="1447910"/>
          </a:xfrm>
        </p:spPr>
        <p:txBody>
          <a:bodyPr/>
          <a:lstStyle/>
          <a:p>
            <a:pPr algn="ctr"/>
            <a:r>
              <a:rPr lang="cs-CZ" dirty="0"/>
              <a:t>Co větou sděluju?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10549094" y="4705134"/>
            <a:ext cx="1644873" cy="830997"/>
          </a:xfrm>
          <a:prstGeom prst="rect">
            <a:avLst/>
          </a:prstGeom>
          <a:solidFill>
            <a:srgbClr val="F62E4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/>
              <a:t>Něco oznamuju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290077" y="896691"/>
            <a:ext cx="950531" cy="830997"/>
          </a:xfrm>
          <a:prstGeom prst="rect">
            <a:avLst/>
          </a:prstGeom>
          <a:solidFill>
            <a:srgbClr val="F62E4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/>
              <a:t>Ptám </a:t>
            </a:r>
          </a:p>
          <a:p>
            <a:r>
              <a:rPr lang="cs-CZ" sz="2400" dirty="0"/>
              <a:t>se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10936007" y="2199310"/>
            <a:ext cx="1255993" cy="830997"/>
          </a:xfrm>
          <a:prstGeom prst="rect">
            <a:avLst/>
          </a:prstGeom>
          <a:solidFill>
            <a:srgbClr val="F62E4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/>
              <a:t>Něco si přeju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10727119" y="3494799"/>
            <a:ext cx="1464881" cy="830997"/>
          </a:xfrm>
          <a:prstGeom prst="rect">
            <a:avLst/>
          </a:prstGeom>
          <a:solidFill>
            <a:srgbClr val="F62E4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/>
              <a:t>Něco rozkazuju</a:t>
            </a:r>
          </a:p>
        </p:txBody>
      </p:sp>
      <p:pic>
        <p:nvPicPr>
          <p:cNvPr id="7" name="Mluvený komentář 5 (30. 10. 2020 14-41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6730" y="268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5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ový popisek 3"/>
          <p:cNvSpPr/>
          <p:nvPr/>
        </p:nvSpPr>
        <p:spPr>
          <a:xfrm>
            <a:off x="7035359" y="673558"/>
            <a:ext cx="3425060" cy="1624249"/>
          </a:xfrm>
          <a:prstGeom prst="wedgeRoundRectCallout">
            <a:avLst>
              <a:gd name="adj1" fmla="val -2946"/>
              <a:gd name="adj2" fmla="val 75881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7196955" y="1232270"/>
            <a:ext cx="3263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Jak se máš?</a:t>
            </a:r>
          </a:p>
        </p:txBody>
      </p:sp>
      <p:sp>
        <p:nvSpPr>
          <p:cNvPr id="6" name="Zaoblený obdélníkový popisek 5"/>
          <p:cNvSpPr/>
          <p:nvPr/>
        </p:nvSpPr>
        <p:spPr>
          <a:xfrm>
            <a:off x="1132487" y="557177"/>
            <a:ext cx="3547240" cy="1996515"/>
          </a:xfrm>
          <a:prstGeom prst="wedgeRoundRectCallout">
            <a:avLst>
              <a:gd name="adj1" fmla="val -39531"/>
              <a:gd name="adj2" fmla="val 73064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342690" y="955270"/>
            <a:ext cx="321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Mám rád matematiku.</a:t>
            </a:r>
          </a:p>
        </p:txBody>
      </p:sp>
      <p:sp>
        <p:nvSpPr>
          <p:cNvPr id="12" name="Zaoblený obdélníkový popisek 11"/>
          <p:cNvSpPr/>
          <p:nvPr/>
        </p:nvSpPr>
        <p:spPr>
          <a:xfrm>
            <a:off x="1342690" y="3831920"/>
            <a:ext cx="3878317" cy="2238704"/>
          </a:xfrm>
          <a:prstGeom prst="wedgeRoundRectCallout">
            <a:avLst>
              <a:gd name="adj1" fmla="val -39531"/>
              <a:gd name="adj2" fmla="val 73064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1826166" y="4074109"/>
            <a:ext cx="30190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Kéž bych dostal na Vánoce kolo.</a:t>
            </a:r>
          </a:p>
        </p:txBody>
      </p:sp>
      <p:sp>
        <p:nvSpPr>
          <p:cNvPr id="14" name="Zaoblený obdélníkový popisek 13"/>
          <p:cNvSpPr/>
          <p:nvPr/>
        </p:nvSpPr>
        <p:spPr>
          <a:xfrm>
            <a:off x="6936824" y="3910298"/>
            <a:ext cx="3523594" cy="2081948"/>
          </a:xfrm>
          <a:prstGeom prst="wedgeRoundRectCallout">
            <a:avLst>
              <a:gd name="adj1" fmla="val -6605"/>
              <a:gd name="adj2" fmla="val 82219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7035358" y="4351107"/>
            <a:ext cx="3326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Ukliď si ten nepořádek!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679727" y="955270"/>
            <a:ext cx="1644873" cy="830997"/>
          </a:xfrm>
          <a:prstGeom prst="rect">
            <a:avLst/>
          </a:prstGeom>
          <a:solidFill>
            <a:srgbClr val="F62E4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/>
              <a:t>Něco oznamuju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0460419" y="958040"/>
            <a:ext cx="950531" cy="830997"/>
          </a:xfrm>
          <a:prstGeom prst="rect">
            <a:avLst/>
          </a:prstGeom>
          <a:solidFill>
            <a:srgbClr val="F62E4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/>
              <a:t>Ptám </a:t>
            </a:r>
          </a:p>
          <a:p>
            <a:r>
              <a:rPr lang="cs-CZ" sz="2400" dirty="0"/>
              <a:t>se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5221007" y="4535773"/>
            <a:ext cx="1255993" cy="830997"/>
          </a:xfrm>
          <a:prstGeom prst="rect">
            <a:avLst/>
          </a:prstGeom>
          <a:solidFill>
            <a:srgbClr val="F62E4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/>
              <a:t>Něco si přeju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0460419" y="4535772"/>
            <a:ext cx="1464881" cy="830997"/>
          </a:xfrm>
          <a:prstGeom prst="rect">
            <a:avLst/>
          </a:prstGeom>
          <a:solidFill>
            <a:srgbClr val="F62E4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/>
              <a:t>Něco rozkazuju</a:t>
            </a:r>
          </a:p>
        </p:txBody>
      </p:sp>
      <p:sp>
        <p:nvSpPr>
          <p:cNvPr id="19" name="Nadpis 1"/>
          <p:cNvSpPr>
            <a:spLocks noGrp="1"/>
          </p:cNvSpPr>
          <p:nvPr>
            <p:ph type="title"/>
          </p:nvPr>
        </p:nvSpPr>
        <p:spPr>
          <a:xfrm>
            <a:off x="962352" y="2384010"/>
            <a:ext cx="10515600" cy="1447910"/>
          </a:xfrm>
        </p:spPr>
        <p:txBody>
          <a:bodyPr/>
          <a:lstStyle/>
          <a:p>
            <a:pPr algn="ctr"/>
            <a:r>
              <a:rPr lang="cs-CZ" dirty="0"/>
              <a:t>Co větou sděluju?</a:t>
            </a:r>
          </a:p>
        </p:txBody>
      </p:sp>
      <p:pic>
        <p:nvPicPr>
          <p:cNvPr id="3" name="Mluvený komentář 7 (30. 10. 2020 14-42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6150" y="2523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0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4555321" y="1156362"/>
            <a:ext cx="3163456" cy="646331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800" dirty="0"/>
              <a:t>       </a:t>
            </a:r>
            <a:r>
              <a:rPr lang="cs-CZ" sz="3600" dirty="0"/>
              <a:t>NÁPOVĚDA</a:t>
            </a:r>
          </a:p>
        </p:txBody>
      </p:sp>
      <p:sp>
        <p:nvSpPr>
          <p:cNvPr id="4" name="Zaoblený obdélníkový popisek 3"/>
          <p:cNvSpPr/>
          <p:nvPr/>
        </p:nvSpPr>
        <p:spPr>
          <a:xfrm>
            <a:off x="8102159" y="854516"/>
            <a:ext cx="3425060" cy="1624249"/>
          </a:xfrm>
          <a:prstGeom prst="wedgeRoundRectCallout">
            <a:avLst>
              <a:gd name="adj1" fmla="val -2946"/>
              <a:gd name="adj2" fmla="val 75881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8263756" y="1232270"/>
            <a:ext cx="3263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Jak se máš?</a:t>
            </a:r>
          </a:p>
        </p:txBody>
      </p:sp>
      <p:sp>
        <p:nvSpPr>
          <p:cNvPr id="6" name="Zaoblený obdélníkový popisek 5"/>
          <p:cNvSpPr/>
          <p:nvPr/>
        </p:nvSpPr>
        <p:spPr>
          <a:xfrm>
            <a:off x="710754" y="854516"/>
            <a:ext cx="3547240" cy="1996515"/>
          </a:xfrm>
          <a:prstGeom prst="wedgeRoundRectCallout">
            <a:avLst>
              <a:gd name="adj1" fmla="val -39531"/>
              <a:gd name="adj2" fmla="val 73064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876291" y="1232270"/>
            <a:ext cx="321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Mám rád matematiku.</a:t>
            </a:r>
          </a:p>
        </p:txBody>
      </p:sp>
      <p:sp>
        <p:nvSpPr>
          <p:cNvPr id="12" name="Zaoblený obdélníkový popisek 11"/>
          <p:cNvSpPr/>
          <p:nvPr/>
        </p:nvSpPr>
        <p:spPr>
          <a:xfrm>
            <a:off x="710754" y="3930555"/>
            <a:ext cx="3878317" cy="2238704"/>
          </a:xfrm>
          <a:prstGeom prst="wedgeRoundRectCallout">
            <a:avLst>
              <a:gd name="adj1" fmla="val -39531"/>
              <a:gd name="adj2" fmla="val 73064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1041829" y="4157535"/>
            <a:ext cx="30190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Kéž bych dostal na Vánoce kolo.</a:t>
            </a:r>
          </a:p>
        </p:txBody>
      </p:sp>
      <p:sp>
        <p:nvSpPr>
          <p:cNvPr id="14" name="Zaoblený obdélníkový popisek 13"/>
          <p:cNvSpPr/>
          <p:nvPr/>
        </p:nvSpPr>
        <p:spPr>
          <a:xfrm>
            <a:off x="8151426" y="3716725"/>
            <a:ext cx="3523594" cy="2081948"/>
          </a:xfrm>
          <a:prstGeom prst="wedgeRoundRectCallout">
            <a:avLst>
              <a:gd name="adj1" fmla="val -6605"/>
              <a:gd name="adj2" fmla="val 82219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8151426" y="4157535"/>
            <a:ext cx="3326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Ukliď si ten nepořádek!</a:t>
            </a:r>
          </a:p>
        </p:txBody>
      </p:sp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962352" y="2268815"/>
            <a:ext cx="10515600" cy="1447910"/>
          </a:xfrm>
        </p:spPr>
        <p:txBody>
          <a:bodyPr/>
          <a:lstStyle/>
          <a:p>
            <a:pPr algn="ctr"/>
            <a:r>
              <a:rPr lang="cs-CZ" dirty="0"/>
              <a:t>Melodie hlasu</a:t>
            </a:r>
          </a:p>
        </p:txBody>
      </p:sp>
      <p:pic>
        <p:nvPicPr>
          <p:cNvPr id="19" name="Mluvený komentář 63 (29. 10. 2020 16-53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45417" y="2173965"/>
            <a:ext cx="609600" cy="609600"/>
          </a:xfrm>
          <a:prstGeom prst="rect">
            <a:avLst/>
          </a:prstGeom>
        </p:spPr>
      </p:pic>
      <p:pic>
        <p:nvPicPr>
          <p:cNvPr id="3" name="Mluvený komentář 68 (29. 10. 2020 17-23)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868352" y="1802693"/>
            <a:ext cx="609600" cy="609600"/>
          </a:xfrm>
          <a:prstGeom prst="rect">
            <a:avLst/>
          </a:prstGeom>
        </p:spPr>
      </p:pic>
      <p:pic>
        <p:nvPicPr>
          <p:cNvPr id="7" name="Mluvený komentář 69 (29. 10. 2020 17-24).wm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953194" y="5357864"/>
            <a:ext cx="609600" cy="609600"/>
          </a:xfrm>
          <a:prstGeom prst="rect">
            <a:avLst/>
          </a:prstGeom>
        </p:spPr>
      </p:pic>
      <p:pic>
        <p:nvPicPr>
          <p:cNvPr id="8" name="Mluvený komentář 70 (29. 10. 2020 17-25).wm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65420" y="5053064"/>
            <a:ext cx="609600" cy="609600"/>
          </a:xfrm>
          <a:prstGeom prst="rect">
            <a:avLst/>
          </a:prstGeom>
        </p:spPr>
      </p:pic>
      <p:pic>
        <p:nvPicPr>
          <p:cNvPr id="9" name="Mluvený komentář 71 (29. 10. 2020 17-26).wm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56727" y="244916"/>
            <a:ext cx="609600" cy="609600"/>
          </a:xfrm>
          <a:prstGeom prst="rect">
            <a:avLst/>
          </a:prstGeom>
        </p:spPr>
      </p:pic>
      <p:sp>
        <p:nvSpPr>
          <p:cNvPr id="20" name="Volný tvar 19"/>
          <p:cNvSpPr/>
          <p:nvPr/>
        </p:nvSpPr>
        <p:spPr>
          <a:xfrm flipV="1">
            <a:off x="4989452" y="3649544"/>
            <a:ext cx="1147597" cy="434013"/>
          </a:xfrm>
          <a:custGeom>
            <a:avLst/>
            <a:gdLst>
              <a:gd name="connsiteX0" fmla="*/ 0 w 1639614"/>
              <a:gd name="connsiteY0" fmla="*/ 362607 h 362607"/>
              <a:gd name="connsiteX1" fmla="*/ 1340069 w 1639614"/>
              <a:gd name="connsiteY1" fmla="*/ 331076 h 362607"/>
              <a:gd name="connsiteX2" fmla="*/ 1639614 w 1639614"/>
              <a:gd name="connsiteY2" fmla="*/ 0 h 36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9614" h="362607">
                <a:moveTo>
                  <a:pt x="0" y="362607"/>
                </a:moveTo>
                <a:lnTo>
                  <a:pt x="1340069" y="331076"/>
                </a:lnTo>
                <a:cubicBezTo>
                  <a:pt x="1613338" y="270641"/>
                  <a:pt x="1626476" y="135320"/>
                  <a:pt x="1639614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Volný tvar 20"/>
          <p:cNvSpPr/>
          <p:nvPr/>
        </p:nvSpPr>
        <p:spPr>
          <a:xfrm>
            <a:off x="6598853" y="3534897"/>
            <a:ext cx="1147597" cy="331653"/>
          </a:xfrm>
          <a:custGeom>
            <a:avLst/>
            <a:gdLst>
              <a:gd name="connsiteX0" fmla="*/ 0 w 1639614"/>
              <a:gd name="connsiteY0" fmla="*/ 362607 h 362607"/>
              <a:gd name="connsiteX1" fmla="*/ 1340069 w 1639614"/>
              <a:gd name="connsiteY1" fmla="*/ 331076 h 362607"/>
              <a:gd name="connsiteX2" fmla="*/ 1639614 w 1639614"/>
              <a:gd name="connsiteY2" fmla="*/ 0 h 36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9614" h="362607">
                <a:moveTo>
                  <a:pt x="0" y="362607"/>
                </a:moveTo>
                <a:lnTo>
                  <a:pt x="1340069" y="331076"/>
                </a:lnTo>
                <a:cubicBezTo>
                  <a:pt x="1613338" y="270641"/>
                  <a:pt x="1626476" y="135320"/>
                  <a:pt x="1639614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Mluvený komentář 3 (30. 10. 2020 7-30).wm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38647" y="1209460"/>
            <a:ext cx="609600" cy="609600"/>
          </a:xfrm>
          <a:prstGeom prst="rect">
            <a:avLst/>
          </a:prstGeom>
        </p:spPr>
      </p:pic>
      <p:sp>
        <p:nvSpPr>
          <p:cNvPr id="22" name="Volný tvar 21"/>
          <p:cNvSpPr/>
          <p:nvPr/>
        </p:nvSpPr>
        <p:spPr>
          <a:xfrm flipV="1">
            <a:off x="1910574" y="2342495"/>
            <a:ext cx="1147597" cy="434013"/>
          </a:xfrm>
          <a:custGeom>
            <a:avLst/>
            <a:gdLst>
              <a:gd name="connsiteX0" fmla="*/ 0 w 1639614"/>
              <a:gd name="connsiteY0" fmla="*/ 362607 h 362607"/>
              <a:gd name="connsiteX1" fmla="*/ 1340069 w 1639614"/>
              <a:gd name="connsiteY1" fmla="*/ 331076 h 362607"/>
              <a:gd name="connsiteX2" fmla="*/ 1639614 w 1639614"/>
              <a:gd name="connsiteY2" fmla="*/ 0 h 36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9614" h="362607">
                <a:moveTo>
                  <a:pt x="0" y="362607"/>
                </a:moveTo>
                <a:lnTo>
                  <a:pt x="1340069" y="331076"/>
                </a:lnTo>
                <a:cubicBezTo>
                  <a:pt x="1613338" y="270641"/>
                  <a:pt x="1626476" y="135320"/>
                  <a:pt x="1639614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001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2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5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7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5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ový popisek 3"/>
          <p:cNvSpPr/>
          <p:nvPr/>
        </p:nvSpPr>
        <p:spPr>
          <a:xfrm>
            <a:off x="7360513" y="854516"/>
            <a:ext cx="3425060" cy="1624249"/>
          </a:xfrm>
          <a:prstGeom prst="wedgeRoundRectCallout">
            <a:avLst>
              <a:gd name="adj1" fmla="val -2946"/>
              <a:gd name="adj2" fmla="val 75881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7522110" y="1234244"/>
            <a:ext cx="3263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Jak se máš?</a:t>
            </a:r>
          </a:p>
        </p:txBody>
      </p:sp>
      <p:sp>
        <p:nvSpPr>
          <p:cNvPr id="6" name="Zaoblený obdélníkový popisek 5"/>
          <p:cNvSpPr/>
          <p:nvPr/>
        </p:nvSpPr>
        <p:spPr>
          <a:xfrm>
            <a:off x="876292" y="880343"/>
            <a:ext cx="3547240" cy="1996515"/>
          </a:xfrm>
          <a:prstGeom prst="wedgeRoundRectCallout">
            <a:avLst>
              <a:gd name="adj1" fmla="val -39531"/>
              <a:gd name="adj2" fmla="val 73064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1041829" y="1278436"/>
            <a:ext cx="321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Mám rád matematiku.</a:t>
            </a:r>
          </a:p>
        </p:txBody>
      </p:sp>
      <p:sp>
        <p:nvSpPr>
          <p:cNvPr id="12" name="Zaoblený obdélníkový popisek 11"/>
          <p:cNvSpPr/>
          <p:nvPr/>
        </p:nvSpPr>
        <p:spPr>
          <a:xfrm>
            <a:off x="710754" y="3930555"/>
            <a:ext cx="3878317" cy="2238704"/>
          </a:xfrm>
          <a:prstGeom prst="wedgeRoundRectCallout">
            <a:avLst>
              <a:gd name="adj1" fmla="val -39531"/>
              <a:gd name="adj2" fmla="val 73064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1004054" y="3946734"/>
            <a:ext cx="24374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Kéž bych dostal na Vánoce kolo.</a:t>
            </a:r>
          </a:p>
        </p:txBody>
      </p:sp>
      <p:sp>
        <p:nvSpPr>
          <p:cNvPr id="14" name="Zaoblený obdélníkový popisek 13"/>
          <p:cNvSpPr/>
          <p:nvPr/>
        </p:nvSpPr>
        <p:spPr>
          <a:xfrm>
            <a:off x="6960463" y="3657600"/>
            <a:ext cx="3825110" cy="2223279"/>
          </a:xfrm>
          <a:prstGeom prst="wedgeRoundRectCallout">
            <a:avLst>
              <a:gd name="adj1" fmla="val -6605"/>
              <a:gd name="adj2" fmla="val 82219"/>
              <a:gd name="adj3" fmla="val 16667"/>
            </a:avLst>
          </a:prstGeom>
          <a:solidFill>
            <a:srgbClr val="EFF5FB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7262623" y="3729728"/>
            <a:ext cx="21769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Ukliď si ten nepořádek!</a:t>
            </a:r>
          </a:p>
        </p:txBody>
      </p:sp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1041829" y="2523120"/>
            <a:ext cx="10515600" cy="1447910"/>
          </a:xfrm>
        </p:spPr>
        <p:txBody>
          <a:bodyPr/>
          <a:lstStyle/>
          <a:p>
            <a:pPr algn="ctr"/>
            <a:r>
              <a:rPr lang="cs-CZ" dirty="0"/>
              <a:t>Melodie hlasu</a:t>
            </a:r>
          </a:p>
        </p:txBody>
      </p:sp>
      <p:sp>
        <p:nvSpPr>
          <p:cNvPr id="18" name="Volný tvar 17"/>
          <p:cNvSpPr/>
          <p:nvPr/>
        </p:nvSpPr>
        <p:spPr>
          <a:xfrm>
            <a:off x="8865803" y="1880575"/>
            <a:ext cx="1147597" cy="331653"/>
          </a:xfrm>
          <a:custGeom>
            <a:avLst/>
            <a:gdLst>
              <a:gd name="connsiteX0" fmla="*/ 0 w 1639614"/>
              <a:gd name="connsiteY0" fmla="*/ 362607 h 362607"/>
              <a:gd name="connsiteX1" fmla="*/ 1340069 w 1639614"/>
              <a:gd name="connsiteY1" fmla="*/ 331076 h 362607"/>
              <a:gd name="connsiteX2" fmla="*/ 1639614 w 1639614"/>
              <a:gd name="connsiteY2" fmla="*/ 0 h 36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9614" h="362607">
                <a:moveTo>
                  <a:pt x="0" y="362607"/>
                </a:moveTo>
                <a:lnTo>
                  <a:pt x="1340069" y="331076"/>
                </a:lnTo>
                <a:cubicBezTo>
                  <a:pt x="1613338" y="270641"/>
                  <a:pt x="1626476" y="135320"/>
                  <a:pt x="1639614" y="0"/>
                </a:cubicBezTo>
              </a:path>
            </a:pathLst>
          </a:custGeom>
          <a:noFill/>
          <a:ln w="57150">
            <a:solidFill>
              <a:srgbClr val="F62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9557176" y="5148830"/>
            <a:ext cx="144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62E41"/>
                </a:solidFill>
              </a:rPr>
              <a:t>DŮRAZ</a:t>
            </a:r>
          </a:p>
        </p:txBody>
      </p:sp>
      <p:pic>
        <p:nvPicPr>
          <p:cNvPr id="3" name="Mluvený komentář 22 (29. 10. 2020 19-38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2770" y="270743"/>
            <a:ext cx="609600" cy="609600"/>
          </a:xfrm>
          <a:prstGeom prst="rect">
            <a:avLst/>
          </a:prstGeom>
        </p:spPr>
      </p:pic>
      <p:sp>
        <p:nvSpPr>
          <p:cNvPr id="22" name="Volný tvar 21"/>
          <p:cNvSpPr/>
          <p:nvPr/>
        </p:nvSpPr>
        <p:spPr>
          <a:xfrm flipV="1">
            <a:off x="2331652" y="2438154"/>
            <a:ext cx="1147597" cy="434013"/>
          </a:xfrm>
          <a:custGeom>
            <a:avLst/>
            <a:gdLst>
              <a:gd name="connsiteX0" fmla="*/ 0 w 1639614"/>
              <a:gd name="connsiteY0" fmla="*/ 362607 h 362607"/>
              <a:gd name="connsiteX1" fmla="*/ 1340069 w 1639614"/>
              <a:gd name="connsiteY1" fmla="*/ 331076 h 362607"/>
              <a:gd name="connsiteX2" fmla="*/ 1639614 w 1639614"/>
              <a:gd name="connsiteY2" fmla="*/ 0 h 36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9614" h="362607">
                <a:moveTo>
                  <a:pt x="0" y="362607"/>
                </a:moveTo>
                <a:lnTo>
                  <a:pt x="1340069" y="331076"/>
                </a:lnTo>
                <a:cubicBezTo>
                  <a:pt x="1613338" y="270641"/>
                  <a:pt x="1626476" y="135320"/>
                  <a:pt x="1639614" y="0"/>
                </a:cubicBezTo>
              </a:path>
            </a:pathLst>
          </a:custGeom>
          <a:noFill/>
          <a:ln w="57150">
            <a:solidFill>
              <a:srgbClr val="F62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Volný tvar 22"/>
          <p:cNvSpPr/>
          <p:nvPr/>
        </p:nvSpPr>
        <p:spPr>
          <a:xfrm flipV="1">
            <a:off x="3275935" y="4905893"/>
            <a:ext cx="1147597" cy="434013"/>
          </a:xfrm>
          <a:custGeom>
            <a:avLst/>
            <a:gdLst>
              <a:gd name="connsiteX0" fmla="*/ 0 w 1639614"/>
              <a:gd name="connsiteY0" fmla="*/ 362607 h 362607"/>
              <a:gd name="connsiteX1" fmla="*/ 1340069 w 1639614"/>
              <a:gd name="connsiteY1" fmla="*/ 331076 h 362607"/>
              <a:gd name="connsiteX2" fmla="*/ 1639614 w 1639614"/>
              <a:gd name="connsiteY2" fmla="*/ 0 h 36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9614" h="362607">
                <a:moveTo>
                  <a:pt x="0" y="362607"/>
                </a:moveTo>
                <a:lnTo>
                  <a:pt x="1340069" y="331076"/>
                </a:lnTo>
                <a:cubicBezTo>
                  <a:pt x="1613338" y="270641"/>
                  <a:pt x="1626476" y="135320"/>
                  <a:pt x="1639614" y="0"/>
                </a:cubicBezTo>
              </a:path>
            </a:pathLst>
          </a:custGeom>
          <a:noFill/>
          <a:ln w="57150">
            <a:solidFill>
              <a:srgbClr val="F62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Volný tvar 23"/>
          <p:cNvSpPr/>
          <p:nvPr/>
        </p:nvSpPr>
        <p:spPr>
          <a:xfrm flipV="1">
            <a:off x="9557176" y="4855482"/>
            <a:ext cx="1147597" cy="434013"/>
          </a:xfrm>
          <a:custGeom>
            <a:avLst/>
            <a:gdLst>
              <a:gd name="connsiteX0" fmla="*/ 0 w 1639614"/>
              <a:gd name="connsiteY0" fmla="*/ 362607 h 362607"/>
              <a:gd name="connsiteX1" fmla="*/ 1340069 w 1639614"/>
              <a:gd name="connsiteY1" fmla="*/ 331076 h 362607"/>
              <a:gd name="connsiteX2" fmla="*/ 1639614 w 1639614"/>
              <a:gd name="connsiteY2" fmla="*/ 0 h 36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9614" h="362607">
                <a:moveTo>
                  <a:pt x="0" y="362607"/>
                </a:moveTo>
                <a:lnTo>
                  <a:pt x="1340069" y="331076"/>
                </a:lnTo>
                <a:cubicBezTo>
                  <a:pt x="1613338" y="270641"/>
                  <a:pt x="1626476" y="135320"/>
                  <a:pt x="1639614" y="0"/>
                </a:cubicBezTo>
              </a:path>
            </a:pathLst>
          </a:custGeom>
          <a:noFill/>
          <a:ln w="57150">
            <a:solidFill>
              <a:srgbClr val="F62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050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UPPER šablona FHS1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PPER šablona FHS2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UPPER šablona FHS3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UPPER šablona FHS4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UPPER šablona FHS5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1605</TotalTime>
  <Words>997</Words>
  <Application>Microsoft Office PowerPoint</Application>
  <PresentationFormat>Widescreen</PresentationFormat>
  <Paragraphs>241</Paragraphs>
  <Slides>31</Slides>
  <Notes>21</Notes>
  <HiddenSlides>0</HiddenSlides>
  <MMClips>39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UPPER šablona FHS1</vt:lpstr>
      <vt:lpstr>UPPER šablona FHS2</vt:lpstr>
      <vt:lpstr>UPPER šablona FHS3</vt:lpstr>
      <vt:lpstr>UPPER šablona FHS4</vt:lpstr>
      <vt:lpstr>UPPER šablona FHS5</vt:lpstr>
      <vt:lpstr>Druhy vět a jejich znaménka</vt:lpstr>
      <vt:lpstr>VĚTY</vt:lpstr>
      <vt:lpstr>PowerPoint Presentation</vt:lpstr>
      <vt:lpstr>Všiml sis, že každá věta měla na konci jiné znaménko? </vt:lpstr>
      <vt:lpstr>.</vt:lpstr>
      <vt:lpstr>Co větou sděluju?</vt:lpstr>
      <vt:lpstr>Co větou sděluju?</vt:lpstr>
      <vt:lpstr>Melodie hlasu</vt:lpstr>
      <vt:lpstr>Melodie hlasu</vt:lpstr>
      <vt:lpstr>Druhy vět</vt:lpstr>
      <vt:lpstr>VĚTA OZNAMOVACÍ</vt:lpstr>
      <vt:lpstr>VĚTA OZNAMOVACÍ</vt:lpstr>
      <vt:lpstr>Zkus vymyslet nebo najít v knize větu oznamovací:</vt:lpstr>
      <vt:lpstr>VĚTA TÁZACÍ</vt:lpstr>
      <vt:lpstr>VĚTA TÁZACÍ</vt:lpstr>
      <vt:lpstr>Zkus vymyslet nebo najít v knize větu tázací:</vt:lpstr>
      <vt:lpstr>VĚTA PŘACÍ</vt:lpstr>
      <vt:lpstr>VĚTA PŘACÍ</vt:lpstr>
      <vt:lpstr>Zkus vymyslet nebo najít v knize větu přací:</vt:lpstr>
      <vt:lpstr>VĚTA ROZKAZOVACÍ</vt:lpstr>
      <vt:lpstr>VĚTA ROZKAZOVACÍ</vt:lpstr>
      <vt:lpstr>Zkus vymyslet nebo najít v knize větu rozkazovací:</vt:lpstr>
      <vt:lpstr>Doplň znaménko a druh věty:</vt:lpstr>
      <vt:lpstr>Doplň znaménko a druh věty:</vt:lpstr>
      <vt:lpstr>Slož ze slov věty a napiš je:</vt:lpstr>
      <vt:lpstr>Slož ze slov věty a napiš je:</vt:lpstr>
      <vt:lpstr>Přečtěte si úryvek a vyznačte: </vt:lpstr>
      <vt:lpstr>Přečtěte si úryvek a vyznačte: </vt:lpstr>
      <vt:lpstr>Domácí úkol:</vt:lpstr>
      <vt:lpstr>PowerPoint Presentation</vt:lpstr>
      <vt:lpstr>Seznam obrázků:</vt:lpstr>
    </vt:vector>
  </TitlesOfParts>
  <Manager>Adriana Wiegerová</Manager>
  <Company>Univerzita Tomáše Bati ve Zlíně, Fakulta humanitních studií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Vendula Fryzelková</dc:creator>
  <cp:lastModifiedBy>Juraj Obonya</cp:lastModifiedBy>
  <cp:revision>100</cp:revision>
  <dcterms:created xsi:type="dcterms:W3CDTF">2018-09-27T13:39:27Z</dcterms:created>
  <dcterms:modified xsi:type="dcterms:W3CDTF">2022-01-26T18:08:33Z</dcterms:modified>
</cp:coreProperties>
</file>