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0" r:id="rId4"/>
    <p:sldMasterId id="2147484142" r:id="rId5"/>
  </p:sldMasterIdLst>
  <p:handoutMasterIdLst>
    <p:handoutMasterId r:id="rId14"/>
  </p:handoutMasterIdLst>
  <p:sldIdLst>
    <p:sldId id="409" r:id="rId6"/>
    <p:sldId id="410" r:id="rId7"/>
    <p:sldId id="415" r:id="rId8"/>
    <p:sldId id="412" r:id="rId9"/>
    <p:sldId id="416" r:id="rId10"/>
    <p:sldId id="414" r:id="rId11"/>
    <p:sldId id="413" r:id="rId12"/>
    <p:sldId id="418" r:id="rId13"/>
  </p:sldIdLst>
  <p:sldSz cx="12192000" cy="6858000"/>
  <p:notesSz cx="6799263" cy="9929813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014"/>
    <a:srgbClr val="FF7800"/>
    <a:srgbClr val="080808"/>
    <a:srgbClr val="BECDD2"/>
    <a:srgbClr val="46505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60"/>
  </p:normalViewPr>
  <p:slideViewPr>
    <p:cSldViewPr snapToGrid="0">
      <p:cViewPr varScale="1">
        <p:scale>
          <a:sx n="93" d="100"/>
          <a:sy n="93" d="100"/>
        </p:scale>
        <p:origin x="216" y="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3996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cek\AppData\Local\Microsoft\Windows\INetCache\Content.Outlook\KST6L49V\Kopie%20-%20Ukazatel%20K%20-%20Mobilita%20student&#367;%202019-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cek\AppData\Local\Microsoft\Windows\INetCache\Content.Outlook\KST6L49V\Kopie%20-%20Ukazatel%20K%20-%20Mobilita%20student&#367;%202019-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cek\AppData\Local\Microsoft\Windows\INetCache\Content.Outlook\KST6L49V\Kopie%20-%20Ukazatel%20K%20-%20Mobilita%20student&#367;%202019-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cek\AppData\Local\Microsoft\Windows\INetCache\Content.Outlook\KST6L49V\Kopie%20-%20Ukazatel%20K%20-%20Mobilita%20student&#367;%202019-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cek\AppData\Local\Temp\Rar$DIa0.229\Ukazatel%20K%20-%20Indik&#225;tor%20Studia%20v%20ciz&#237;m%20jazyce%20pro%20rok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cek\AppData\Local\Temp\Rar$DIa0.229\Ukazatel%20K%20-%20Indik&#225;tor%20Studia%20v%20ciz&#237;m%20jazyce%20pro%20rok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Výjezdy konkurence</a:t>
            </a:r>
            <a:r>
              <a:rPr lang="cs-CZ" baseline="0"/>
              <a:t> UTB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'[Kopie - Ukazatel K - Mobilita studentů 2019-2021.xlsx]List2'!$B$1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4.7746941211578636E-3"/>
                  <c:y val="-4.830917874396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5A-49AD-8F90-18571D8A764E}"/>
                </c:ext>
              </c:extLst>
            </c:dLbl>
            <c:dLbl>
              <c:idx val="5"/>
              <c:layout>
                <c:manualLayout>
                  <c:x val="-1.1936735302895097E-3"/>
                  <c:y val="-1.6908212560386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5A-49AD-8F90-18571D8A764E}"/>
                </c:ext>
              </c:extLst>
            </c:dLbl>
            <c:dLbl>
              <c:idx val="7"/>
              <c:layout>
                <c:manualLayout>
                  <c:x val="7.1620411817367073E-3"/>
                  <c:y val="-1.93236714975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5A-49AD-8F90-18571D8A7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2019-2021.xlsx]List2'!$A$2:$A$15</c:f>
              <c:strCache>
                <c:ptCount val="14"/>
                <c:pt idx="0">
                  <c:v>JU</c:v>
                </c:pt>
                <c:pt idx="1">
                  <c:v>UJEP</c:v>
                </c:pt>
                <c:pt idx="2">
                  <c:v>UP</c:v>
                </c:pt>
                <c:pt idx="3">
                  <c:v>OU </c:v>
                </c:pt>
                <c:pt idx="4">
                  <c:v>UHK</c:v>
                </c:pt>
                <c:pt idx="5">
                  <c:v>VŠCHT Praha</c:v>
                </c:pt>
                <c:pt idx="6">
                  <c:v>ZČU</c:v>
                </c:pt>
                <c:pt idx="7">
                  <c:v>TUL</c:v>
                </c:pt>
                <c:pt idx="8">
                  <c:v>UPa</c:v>
                </c:pt>
                <c:pt idx="9">
                  <c:v>VUT</c:v>
                </c:pt>
                <c:pt idx="10">
                  <c:v>VŠB-TUO</c:v>
                </c:pt>
                <c:pt idx="11">
                  <c:v>UTB </c:v>
                </c:pt>
                <c:pt idx="12">
                  <c:v>ČZU</c:v>
                </c:pt>
                <c:pt idx="13">
                  <c:v>MENDELU</c:v>
                </c:pt>
              </c:strCache>
            </c:strRef>
          </c:cat>
          <c:val>
            <c:numRef>
              <c:f>'[Kopie - Ukazatel K - Mobilita studentů 2019-2021.xlsx]List2'!$B$2:$B$15</c:f>
              <c:numCache>
                <c:formatCode>#,##0</c:formatCode>
                <c:ptCount val="14"/>
                <c:pt idx="0">
                  <c:v>32414</c:v>
                </c:pt>
                <c:pt idx="1">
                  <c:v>25452</c:v>
                </c:pt>
                <c:pt idx="2">
                  <c:v>115722</c:v>
                </c:pt>
                <c:pt idx="3">
                  <c:v>26286</c:v>
                </c:pt>
                <c:pt idx="4">
                  <c:v>38000</c:v>
                </c:pt>
                <c:pt idx="5">
                  <c:v>16577</c:v>
                </c:pt>
                <c:pt idx="6">
                  <c:v>40729</c:v>
                </c:pt>
                <c:pt idx="7">
                  <c:v>21819</c:v>
                </c:pt>
                <c:pt idx="8">
                  <c:v>22462</c:v>
                </c:pt>
                <c:pt idx="9">
                  <c:v>83704</c:v>
                </c:pt>
                <c:pt idx="10">
                  <c:v>29283</c:v>
                </c:pt>
                <c:pt idx="11">
                  <c:v>31772</c:v>
                </c:pt>
                <c:pt idx="12">
                  <c:v>59734</c:v>
                </c:pt>
                <c:pt idx="13">
                  <c:v>35802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5A-49AD-8F90-18571D8A764E}"/>
            </c:ext>
          </c:extLst>
        </c:ser>
        <c:ser>
          <c:idx val="1"/>
          <c:order val="1"/>
          <c:tx>
            <c:strRef>
              <c:f>'[Kopie - Ukazatel K - Mobilita studentů 2019-2021.xlsx]List2'!$C$1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067144136078783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5A-49AD-8F90-18571D8A764E}"/>
                </c:ext>
              </c:extLst>
            </c:dLbl>
            <c:dLbl>
              <c:idx val="1"/>
              <c:layout>
                <c:manualLayout>
                  <c:x val="2.1486123545210362E-2"/>
                  <c:y val="-1.4492753623188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5A-49AD-8F90-18571D8A764E}"/>
                </c:ext>
              </c:extLst>
            </c:dLbl>
            <c:dLbl>
              <c:idx val="2"/>
              <c:layout>
                <c:manualLayout>
                  <c:x val="1.5517755893763056E-2"/>
                  <c:y val="-9.66183574879229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5A-49AD-8F90-18571D8A764E}"/>
                </c:ext>
              </c:extLst>
            </c:dLbl>
            <c:dLbl>
              <c:idx val="3"/>
              <c:layout>
                <c:manualLayout>
                  <c:x val="1.313040883318408E-2"/>
                  <c:y val="-2.8985507246376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5A-49AD-8F90-18571D8A764E}"/>
                </c:ext>
              </c:extLst>
            </c:dLbl>
            <c:dLbl>
              <c:idx val="4"/>
              <c:layout>
                <c:manualLayout>
                  <c:x val="1.7905102954341987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5A-49AD-8F90-18571D8A764E}"/>
                </c:ext>
              </c:extLst>
            </c:dLbl>
            <c:dLbl>
              <c:idx val="5"/>
              <c:layout>
                <c:manualLayout>
                  <c:x val="4.774694121157776E-3"/>
                  <c:y val="-4.8309178743961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5A-49AD-8F90-18571D8A764E}"/>
                </c:ext>
              </c:extLst>
            </c:dLbl>
            <c:dLbl>
              <c:idx val="7"/>
              <c:layout>
                <c:manualLayout>
                  <c:x val="2.1486123545210387E-2"/>
                  <c:y val="2.415458937198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5A-49AD-8F90-18571D8A764E}"/>
                </c:ext>
              </c:extLst>
            </c:dLbl>
            <c:dLbl>
              <c:idx val="8"/>
              <c:layout>
                <c:manualLayout>
                  <c:x val="2.1486123545210296E-2"/>
                  <c:y val="-2.415458937198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95A-49AD-8F90-18571D8A764E}"/>
                </c:ext>
              </c:extLst>
            </c:dLbl>
            <c:dLbl>
              <c:idx val="9"/>
              <c:layout>
                <c:manualLayout>
                  <c:x val="2.2679797075499851E-2"/>
                  <c:y val="-1.2077294685990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95A-49AD-8F90-18571D8A764E}"/>
                </c:ext>
              </c:extLst>
            </c:dLbl>
            <c:dLbl>
              <c:idx val="11"/>
              <c:layout>
                <c:manualLayout>
                  <c:x val="1.3130408833183949E-2"/>
                  <c:y val="-8.8565804577530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95A-49AD-8F90-18571D8A764E}"/>
                </c:ext>
              </c:extLst>
            </c:dLbl>
            <c:dLbl>
              <c:idx val="12"/>
              <c:layout>
                <c:manualLayout>
                  <c:x val="2.1486123545210387E-2"/>
                  <c:y val="-2.6570048309178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95A-49AD-8F90-18571D8A764E}"/>
                </c:ext>
              </c:extLst>
            </c:dLbl>
            <c:dLbl>
              <c:idx val="13"/>
              <c:layout>
                <c:manualLayout>
                  <c:x val="2.74544911966577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95A-49AD-8F90-18571D8A7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2019-2021.xlsx]List2'!$A$2:$A$15</c:f>
              <c:strCache>
                <c:ptCount val="14"/>
                <c:pt idx="0">
                  <c:v>JU</c:v>
                </c:pt>
                <c:pt idx="1">
                  <c:v>UJEP</c:v>
                </c:pt>
                <c:pt idx="2">
                  <c:v>UP</c:v>
                </c:pt>
                <c:pt idx="3">
                  <c:v>OU </c:v>
                </c:pt>
                <c:pt idx="4">
                  <c:v>UHK</c:v>
                </c:pt>
                <c:pt idx="5">
                  <c:v>VŠCHT Praha</c:v>
                </c:pt>
                <c:pt idx="6">
                  <c:v>ZČU</c:v>
                </c:pt>
                <c:pt idx="7">
                  <c:v>TUL</c:v>
                </c:pt>
                <c:pt idx="8">
                  <c:v>UPa</c:v>
                </c:pt>
                <c:pt idx="9">
                  <c:v>VUT</c:v>
                </c:pt>
                <c:pt idx="10">
                  <c:v>VŠB-TUO</c:v>
                </c:pt>
                <c:pt idx="11">
                  <c:v>UTB </c:v>
                </c:pt>
                <c:pt idx="12">
                  <c:v>ČZU</c:v>
                </c:pt>
                <c:pt idx="13">
                  <c:v>MENDELU</c:v>
                </c:pt>
              </c:strCache>
            </c:strRef>
          </c:cat>
          <c:val>
            <c:numRef>
              <c:f>'[Kopie - Ukazatel K - Mobilita studentů 2019-2021.xlsx]List2'!$C$2:$C$15</c:f>
              <c:numCache>
                <c:formatCode>#,##0</c:formatCode>
                <c:ptCount val="14"/>
                <c:pt idx="0">
                  <c:v>25559</c:v>
                </c:pt>
                <c:pt idx="1">
                  <c:v>18935</c:v>
                </c:pt>
                <c:pt idx="2">
                  <c:v>101022</c:v>
                </c:pt>
                <c:pt idx="3">
                  <c:v>27894</c:v>
                </c:pt>
                <c:pt idx="4">
                  <c:v>26478</c:v>
                </c:pt>
                <c:pt idx="5">
                  <c:v>17014</c:v>
                </c:pt>
                <c:pt idx="6">
                  <c:v>37477</c:v>
                </c:pt>
                <c:pt idx="7">
                  <c:v>17200</c:v>
                </c:pt>
                <c:pt idx="8">
                  <c:v>16477</c:v>
                </c:pt>
                <c:pt idx="9">
                  <c:v>71297</c:v>
                </c:pt>
                <c:pt idx="10">
                  <c:v>20948</c:v>
                </c:pt>
                <c:pt idx="11">
                  <c:v>29575</c:v>
                </c:pt>
                <c:pt idx="12">
                  <c:v>48115</c:v>
                </c:pt>
                <c:pt idx="13">
                  <c:v>32953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95A-49AD-8F90-18571D8A764E}"/>
            </c:ext>
          </c:extLst>
        </c:ser>
        <c:ser>
          <c:idx val="2"/>
          <c:order val="2"/>
          <c:tx>
            <c:strRef>
              <c:f>'[Kopie - Ukazatel K - Mobilita studentů 2019-2021.xlsx]List2'!$D$1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743061772605171E-2"/>
                  <c:y val="-1.2077294685990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95A-49AD-8F90-18571D8A764E}"/>
                </c:ext>
              </c:extLst>
            </c:dLbl>
            <c:dLbl>
              <c:idx val="1"/>
              <c:layout>
                <c:manualLayout>
                  <c:x val="1.1936735302894658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95A-49AD-8F90-18571D8A764E}"/>
                </c:ext>
              </c:extLst>
            </c:dLbl>
            <c:dLbl>
              <c:idx val="2"/>
              <c:layout>
                <c:manualLayout>
                  <c:x val="2.8648164726947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95A-49AD-8F90-18571D8A764E}"/>
                </c:ext>
              </c:extLst>
            </c:dLbl>
            <c:dLbl>
              <c:idx val="3"/>
              <c:layout>
                <c:manualLayout>
                  <c:x val="1.6711429424052522E-2"/>
                  <c:y val="-9.66183574879227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95A-49AD-8F90-18571D8A764E}"/>
                </c:ext>
              </c:extLst>
            </c:dLbl>
            <c:dLbl>
              <c:idx val="4"/>
              <c:layout>
                <c:manualLayout>
                  <c:x val="1.3130408833184124E-2"/>
                  <c:y val="-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95A-49AD-8F90-18571D8A764E}"/>
                </c:ext>
              </c:extLst>
            </c:dLbl>
            <c:dLbl>
              <c:idx val="5"/>
              <c:layout>
                <c:manualLayout>
                  <c:x val="1.7905102954341987E-2"/>
                  <c:y val="-1.4492753623188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95A-49AD-8F90-18571D8A764E}"/>
                </c:ext>
              </c:extLst>
            </c:dLbl>
            <c:dLbl>
              <c:idx val="6"/>
              <c:layout>
                <c:manualLayout>
                  <c:x val="1.5517755893763056E-2"/>
                  <c:y val="-2.4154589371980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95A-49AD-8F90-18571D8A764E}"/>
                </c:ext>
              </c:extLst>
            </c:dLbl>
            <c:dLbl>
              <c:idx val="7"/>
              <c:layout>
                <c:manualLayout>
                  <c:x val="1.7905102954341987E-2"/>
                  <c:y val="-2.415458937198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95A-49AD-8F90-18571D8A764E}"/>
                </c:ext>
              </c:extLst>
            </c:dLbl>
            <c:dLbl>
              <c:idx val="8"/>
              <c:layout>
                <c:manualLayout>
                  <c:x val="1.9098776484631364E-2"/>
                  <c:y val="-8.8565804577530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95A-49AD-8F90-18571D8A764E}"/>
                </c:ext>
              </c:extLst>
            </c:dLbl>
            <c:dLbl>
              <c:idx val="9"/>
              <c:layout>
                <c:manualLayout>
                  <c:x val="2.506714413607887E-2"/>
                  <c:y val="-1.2077294685990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95A-49AD-8F90-18571D8A764E}"/>
                </c:ext>
              </c:extLst>
            </c:dLbl>
            <c:dLbl>
              <c:idx val="10"/>
              <c:layout>
                <c:manualLayout>
                  <c:x val="1.79051029543419E-2"/>
                  <c:y val="-4.8309178743962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95A-49AD-8F90-18571D8A764E}"/>
                </c:ext>
              </c:extLst>
            </c:dLbl>
            <c:dLbl>
              <c:idx val="11"/>
              <c:layout>
                <c:manualLayout>
                  <c:x val="1.7905102954341987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95A-49AD-8F90-18571D8A764E}"/>
                </c:ext>
              </c:extLst>
            </c:dLbl>
            <c:dLbl>
              <c:idx val="12"/>
              <c:layout>
                <c:manualLayout>
                  <c:x val="1.5517755893763056E-2"/>
                  <c:y val="-4.8309178743962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95A-49AD-8F90-18571D8A764E}"/>
                </c:ext>
              </c:extLst>
            </c:dLbl>
            <c:dLbl>
              <c:idx val="13"/>
              <c:layout>
                <c:manualLayout>
                  <c:x val="2.7454491196657715E-2"/>
                  <c:y val="-1.449275362318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95A-49AD-8F90-18571D8A7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2019-2021.xlsx]List2'!$A$2:$A$15</c:f>
              <c:strCache>
                <c:ptCount val="14"/>
                <c:pt idx="0">
                  <c:v>JU</c:v>
                </c:pt>
                <c:pt idx="1">
                  <c:v>UJEP</c:v>
                </c:pt>
                <c:pt idx="2">
                  <c:v>UP</c:v>
                </c:pt>
                <c:pt idx="3">
                  <c:v>OU </c:v>
                </c:pt>
                <c:pt idx="4">
                  <c:v>UHK</c:v>
                </c:pt>
                <c:pt idx="5">
                  <c:v>VŠCHT Praha</c:v>
                </c:pt>
                <c:pt idx="6">
                  <c:v>ZČU</c:v>
                </c:pt>
                <c:pt idx="7">
                  <c:v>TUL</c:v>
                </c:pt>
                <c:pt idx="8">
                  <c:v>UPa</c:v>
                </c:pt>
                <c:pt idx="9">
                  <c:v>VUT</c:v>
                </c:pt>
                <c:pt idx="10">
                  <c:v>VŠB-TUO</c:v>
                </c:pt>
                <c:pt idx="11">
                  <c:v>UTB </c:v>
                </c:pt>
                <c:pt idx="12">
                  <c:v>ČZU</c:v>
                </c:pt>
                <c:pt idx="13">
                  <c:v>MENDELU</c:v>
                </c:pt>
              </c:strCache>
            </c:strRef>
          </c:cat>
          <c:val>
            <c:numRef>
              <c:f>'[Kopie - Ukazatel K - Mobilita studentů 2019-2021.xlsx]List2'!$D$2:$D$15</c:f>
              <c:numCache>
                <c:formatCode>#,##0</c:formatCode>
                <c:ptCount val="14"/>
                <c:pt idx="0">
                  <c:v>12944</c:v>
                </c:pt>
                <c:pt idx="1">
                  <c:v>9204</c:v>
                </c:pt>
                <c:pt idx="2">
                  <c:v>54090</c:v>
                </c:pt>
                <c:pt idx="3">
                  <c:v>17203</c:v>
                </c:pt>
                <c:pt idx="4">
                  <c:v>14572</c:v>
                </c:pt>
                <c:pt idx="5">
                  <c:v>8251</c:v>
                </c:pt>
                <c:pt idx="6">
                  <c:v>25094</c:v>
                </c:pt>
                <c:pt idx="7">
                  <c:v>8328</c:v>
                </c:pt>
                <c:pt idx="8">
                  <c:v>11961</c:v>
                </c:pt>
                <c:pt idx="9">
                  <c:v>46540</c:v>
                </c:pt>
                <c:pt idx="10">
                  <c:v>8786</c:v>
                </c:pt>
                <c:pt idx="11">
                  <c:v>16986</c:v>
                </c:pt>
                <c:pt idx="12">
                  <c:v>38529</c:v>
                </c:pt>
                <c:pt idx="13">
                  <c:v>17638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895A-49AD-8F90-18571D8A7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4473727"/>
        <c:axId val="778385583"/>
        <c:axId val="0"/>
      </c:bar3DChart>
      <c:catAx>
        <c:axId val="844473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8385583"/>
        <c:crosses val="autoZero"/>
        <c:auto val="1"/>
        <c:lblAlgn val="ctr"/>
        <c:lblOffset val="100"/>
        <c:noMultiLvlLbl val="0"/>
      </c:catAx>
      <c:valAx>
        <c:axId val="778385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44473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390856280540804E-2"/>
          <c:y val="6.1162064783147972E-2"/>
          <c:w val="0.91467312035404968"/>
          <c:h val="0.724683540493741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'[Kopie - Ukazatel K - Mobilita studentů 2019-2021.xlsx]List1'!$B$2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9.17430971747219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A7-4CFA-BBD0-DBDD44A8973B}"/>
                </c:ext>
              </c:extLst>
            </c:dLbl>
            <c:dLbl>
              <c:idx val="1"/>
              <c:layout>
                <c:manualLayout>
                  <c:x val="-1.1784510222366682E-2"/>
                  <c:y val="-9.1743097174722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A7-4CFA-BBD0-DBDD44A89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2019-2021.xlsx]List1'!$A$3:$A$9</c:f>
              <c:strCache>
                <c:ptCount val="7"/>
                <c:pt idx="0">
                  <c:v>Fakulta technologická</c:v>
                </c:pt>
                <c:pt idx="1">
                  <c:v>Fakulta managementu a ekonomiky</c:v>
                </c:pt>
                <c:pt idx="2">
                  <c:v>Fakulta multimediálních komunikací</c:v>
                </c:pt>
                <c:pt idx="3">
                  <c:v>Fakulta aplikované informatiky</c:v>
                </c:pt>
                <c:pt idx="4">
                  <c:v>Fakulta humanitních studií</c:v>
                </c:pt>
                <c:pt idx="5">
                  <c:v>Fakulta logistiky a krizového řízení</c:v>
                </c:pt>
                <c:pt idx="6">
                  <c:v>Celoškolská pracoviště (studium mimo fakulty)</c:v>
                </c:pt>
              </c:strCache>
            </c:strRef>
          </c:cat>
          <c:val>
            <c:numRef>
              <c:f>'[Kopie - Ukazatel K - Mobilita studentů 2019-2021.xlsx]List1'!$B$3:$B$9</c:f>
              <c:numCache>
                <c:formatCode>#,##0</c:formatCode>
                <c:ptCount val="7"/>
                <c:pt idx="0">
                  <c:v>2285</c:v>
                </c:pt>
                <c:pt idx="1">
                  <c:v>5642</c:v>
                </c:pt>
                <c:pt idx="2">
                  <c:v>13745</c:v>
                </c:pt>
                <c:pt idx="3">
                  <c:v>2978</c:v>
                </c:pt>
                <c:pt idx="4">
                  <c:v>6241</c:v>
                </c:pt>
                <c:pt idx="5">
                  <c:v>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A7-4CFA-BBD0-DBDD44A8973B}"/>
            </c:ext>
          </c:extLst>
        </c:ser>
        <c:ser>
          <c:idx val="1"/>
          <c:order val="1"/>
          <c:tx>
            <c:strRef>
              <c:f>'[Kopie - Ukazatel K - Mobilita studentů 2019-2021.xlsx]List1'!$C$2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46801168270478E-2"/>
                  <c:y val="-2.4464825913259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A7-4CFA-BBD0-DBDD44A8973B}"/>
                </c:ext>
              </c:extLst>
            </c:dLbl>
            <c:dLbl>
              <c:idx val="2"/>
              <c:layout>
                <c:manualLayout>
                  <c:x val="2.1885518984395266E-2"/>
                  <c:y val="-3.0581032391574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A7-4CFA-BBD0-DBDD44A8973B}"/>
                </c:ext>
              </c:extLst>
            </c:dLbl>
            <c:dLbl>
              <c:idx val="3"/>
              <c:layout>
                <c:manualLayout>
                  <c:x val="1.6835014603380851E-2"/>
                  <c:y val="-9.17430971747230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A7-4CFA-BBD0-DBDD44A8973B}"/>
                </c:ext>
              </c:extLst>
            </c:dLbl>
            <c:dLbl>
              <c:idx val="4"/>
              <c:layout>
                <c:manualLayout>
                  <c:x val="2.0202017524057168E-2"/>
                  <c:y val="-3.0581032391573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A7-4CFA-BBD0-DBDD44A89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2019-2021.xlsx]List1'!$A$3:$A$9</c:f>
              <c:strCache>
                <c:ptCount val="7"/>
                <c:pt idx="0">
                  <c:v>Fakulta technologická</c:v>
                </c:pt>
                <c:pt idx="1">
                  <c:v>Fakulta managementu a ekonomiky</c:v>
                </c:pt>
                <c:pt idx="2">
                  <c:v>Fakulta multimediálních komunikací</c:v>
                </c:pt>
                <c:pt idx="3">
                  <c:v>Fakulta aplikované informatiky</c:v>
                </c:pt>
                <c:pt idx="4">
                  <c:v>Fakulta humanitních studií</c:v>
                </c:pt>
                <c:pt idx="5">
                  <c:v>Fakulta logistiky a krizového řízení</c:v>
                </c:pt>
                <c:pt idx="6">
                  <c:v>Celoškolská pracoviště (studium mimo fakulty)</c:v>
                </c:pt>
              </c:strCache>
            </c:strRef>
          </c:cat>
          <c:val>
            <c:numRef>
              <c:f>'[Kopie - Ukazatel K - Mobilita studentů 2019-2021.xlsx]List1'!$C$3:$C$9</c:f>
              <c:numCache>
                <c:formatCode>#,##0</c:formatCode>
                <c:ptCount val="7"/>
                <c:pt idx="0">
                  <c:v>1844</c:v>
                </c:pt>
                <c:pt idx="1">
                  <c:v>7367</c:v>
                </c:pt>
                <c:pt idx="2">
                  <c:v>12952</c:v>
                </c:pt>
                <c:pt idx="3">
                  <c:v>2555</c:v>
                </c:pt>
                <c:pt idx="4">
                  <c:v>3876</c:v>
                </c:pt>
                <c:pt idx="5">
                  <c:v>850</c:v>
                </c:pt>
                <c:pt idx="6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EA7-4CFA-BBD0-DBDD44A8973B}"/>
            </c:ext>
          </c:extLst>
        </c:ser>
        <c:ser>
          <c:idx val="2"/>
          <c:order val="2"/>
          <c:tx>
            <c:strRef>
              <c:f>'[Kopie - Ukazatel K - Mobilita studentů 2019-2021.xlsx]List1'!$D$2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936023365409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A7-4CFA-BBD0-DBDD44A8973B}"/>
                </c:ext>
              </c:extLst>
            </c:dLbl>
            <c:dLbl>
              <c:idx val="1"/>
              <c:layout>
                <c:manualLayout>
                  <c:x val="2.5252521905071462E-2"/>
                  <c:y val="-6.11620647831479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A7-4CFA-BBD0-DBDD44A8973B}"/>
                </c:ext>
              </c:extLst>
            </c:dLbl>
            <c:dLbl>
              <c:idx val="2"/>
              <c:layout>
                <c:manualLayout>
                  <c:x val="2.693602336540956E-2"/>
                  <c:y val="-9.1743097174722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A7-4CFA-BBD0-DBDD44A8973B}"/>
                </c:ext>
              </c:extLst>
            </c:dLbl>
            <c:dLbl>
              <c:idx val="3"/>
              <c:layout>
                <c:manualLayout>
                  <c:x val="2.1885518984395204E-2"/>
                  <c:y val="-6.11620647831479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A7-4CFA-BBD0-DBDD44A8973B}"/>
                </c:ext>
              </c:extLst>
            </c:dLbl>
            <c:dLbl>
              <c:idx val="4"/>
              <c:layout>
                <c:manualLayout>
                  <c:x val="3.3670029206761952E-2"/>
                  <c:y val="-1.2232412956629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EA7-4CFA-BBD0-DBDD44A89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2019-2021.xlsx]List1'!$A$3:$A$9</c:f>
              <c:strCache>
                <c:ptCount val="7"/>
                <c:pt idx="0">
                  <c:v>Fakulta technologická</c:v>
                </c:pt>
                <c:pt idx="1">
                  <c:v>Fakulta managementu a ekonomiky</c:v>
                </c:pt>
                <c:pt idx="2">
                  <c:v>Fakulta multimediálních komunikací</c:v>
                </c:pt>
                <c:pt idx="3">
                  <c:v>Fakulta aplikované informatiky</c:v>
                </c:pt>
                <c:pt idx="4">
                  <c:v>Fakulta humanitních studií</c:v>
                </c:pt>
                <c:pt idx="5">
                  <c:v>Fakulta logistiky a krizového řízení</c:v>
                </c:pt>
                <c:pt idx="6">
                  <c:v>Celoškolská pracoviště (studium mimo fakulty)</c:v>
                </c:pt>
              </c:strCache>
            </c:strRef>
          </c:cat>
          <c:val>
            <c:numRef>
              <c:f>'[Kopie - Ukazatel K - Mobilita studentů 2019-2021.xlsx]List1'!$D$3:$D$9</c:f>
              <c:numCache>
                <c:formatCode>#,##0</c:formatCode>
                <c:ptCount val="7"/>
                <c:pt idx="0">
                  <c:v>1639</c:v>
                </c:pt>
                <c:pt idx="1">
                  <c:v>5204</c:v>
                </c:pt>
                <c:pt idx="2">
                  <c:v>6297</c:v>
                </c:pt>
                <c:pt idx="3">
                  <c:v>1542</c:v>
                </c:pt>
                <c:pt idx="4">
                  <c:v>1969</c:v>
                </c:pt>
                <c:pt idx="5">
                  <c:v>213</c:v>
                </c:pt>
                <c:pt idx="6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EA7-4CFA-BBD0-DBDD44A89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4494927"/>
        <c:axId val="687551135"/>
        <c:axId val="0"/>
      </c:bar3DChart>
      <c:catAx>
        <c:axId val="844494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87551135"/>
        <c:crosses val="autoZero"/>
        <c:auto val="1"/>
        <c:lblAlgn val="ctr"/>
        <c:lblOffset val="100"/>
        <c:noMultiLvlLbl val="0"/>
      </c:catAx>
      <c:valAx>
        <c:axId val="687551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44494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627018600917811"/>
          <c:y val="0.86353895095367372"/>
          <c:w val="0.11727591214420141"/>
          <c:h val="3.5938260187100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'[Kopie - Ukazatel K - Mobilita studentů 2019-2021.xlsx]List2'!$B$38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-3.5938903863432167E-3"/>
                  <c:y val="-2.03873565641115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2F-4051-BE79-5627AD8C7487}"/>
                </c:ext>
              </c:extLst>
            </c:dLbl>
            <c:dLbl>
              <c:idx val="5"/>
              <c:layout>
                <c:manualLayout>
                  <c:x val="-4.392481952093151E-17"/>
                  <c:y val="-1.4271149594877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2F-4051-BE79-5627AD8C7487}"/>
                </c:ext>
              </c:extLst>
            </c:dLbl>
            <c:dLbl>
              <c:idx val="6"/>
              <c:layout>
                <c:manualLayout>
                  <c:x val="-1.1979634621144056E-3"/>
                  <c:y val="-6.1162069692332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2F-4051-BE79-5627AD8C7487}"/>
                </c:ext>
              </c:extLst>
            </c:dLbl>
            <c:dLbl>
              <c:idx val="13"/>
              <c:layout>
                <c:manualLayout>
                  <c:x val="7.1877807726864335E-3"/>
                  <c:y val="-1.8348620907699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2F-4051-BE79-5627AD8C74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2019-2021.xlsx]List2'!$A$39:$A$52</c:f>
              <c:strCache>
                <c:ptCount val="14"/>
                <c:pt idx="0">
                  <c:v>JU</c:v>
                </c:pt>
                <c:pt idx="1">
                  <c:v>UJEP</c:v>
                </c:pt>
                <c:pt idx="2">
                  <c:v>UP</c:v>
                </c:pt>
                <c:pt idx="3">
                  <c:v>OU </c:v>
                </c:pt>
                <c:pt idx="4">
                  <c:v>UHK</c:v>
                </c:pt>
                <c:pt idx="5">
                  <c:v>VŠCHT Praha</c:v>
                </c:pt>
                <c:pt idx="6">
                  <c:v>ZČU</c:v>
                </c:pt>
                <c:pt idx="7">
                  <c:v>TUL</c:v>
                </c:pt>
                <c:pt idx="8">
                  <c:v>UPa</c:v>
                </c:pt>
                <c:pt idx="9">
                  <c:v>VUT</c:v>
                </c:pt>
                <c:pt idx="10">
                  <c:v>VŠB-TUO</c:v>
                </c:pt>
                <c:pt idx="11">
                  <c:v>UTB </c:v>
                </c:pt>
                <c:pt idx="12">
                  <c:v>ČZU</c:v>
                </c:pt>
                <c:pt idx="13">
                  <c:v>MENDELU</c:v>
                </c:pt>
              </c:strCache>
            </c:strRef>
          </c:cat>
          <c:val>
            <c:numRef>
              <c:f>'[Kopie - Ukazatel K - Mobilita studentů 2019-2021.xlsx]List2'!$B$39:$B$52</c:f>
              <c:numCache>
                <c:formatCode>#,##0</c:formatCode>
                <c:ptCount val="14"/>
                <c:pt idx="0">
                  <c:v>24650</c:v>
                </c:pt>
                <c:pt idx="1">
                  <c:v>19156</c:v>
                </c:pt>
                <c:pt idx="2">
                  <c:v>130264</c:v>
                </c:pt>
                <c:pt idx="3">
                  <c:v>41528</c:v>
                </c:pt>
                <c:pt idx="4">
                  <c:v>56500</c:v>
                </c:pt>
                <c:pt idx="5">
                  <c:v>39567</c:v>
                </c:pt>
                <c:pt idx="6">
                  <c:v>48356</c:v>
                </c:pt>
                <c:pt idx="7">
                  <c:v>40191</c:v>
                </c:pt>
                <c:pt idx="8">
                  <c:v>36550</c:v>
                </c:pt>
                <c:pt idx="9">
                  <c:v>105739</c:v>
                </c:pt>
                <c:pt idx="10">
                  <c:v>86228</c:v>
                </c:pt>
                <c:pt idx="11">
                  <c:v>41398</c:v>
                </c:pt>
                <c:pt idx="12">
                  <c:v>131615</c:v>
                </c:pt>
                <c:pt idx="13">
                  <c:v>82632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2F-4051-BE79-5627AD8C7487}"/>
            </c:ext>
          </c:extLst>
        </c:ser>
        <c:ser>
          <c:idx val="1"/>
          <c:order val="1"/>
          <c:tx>
            <c:strRef>
              <c:f>'[Kopie - Ukazatel K - Mobilita studentů 2019-2021.xlsx]List2'!$C$38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342476638727374E-2"/>
                  <c:y val="-1.7152453062464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E2F-4051-BE79-5627AD8C7487}"/>
                </c:ext>
              </c:extLst>
            </c:dLbl>
            <c:dLbl>
              <c:idx val="2"/>
              <c:layout>
                <c:manualLayout>
                  <c:x val="1.2129524217024885E-2"/>
                  <c:y val="-4.288113265616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E2F-4051-BE79-5627AD8C7487}"/>
                </c:ext>
              </c:extLst>
            </c:dLbl>
            <c:dLbl>
              <c:idx val="5"/>
              <c:layout>
                <c:manualLayout>
                  <c:x val="1.7969451931716084E-2"/>
                  <c:y val="7.475277718461189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2F-4051-BE79-5627AD8C7487}"/>
                </c:ext>
              </c:extLst>
            </c:dLbl>
            <c:dLbl>
              <c:idx val="6"/>
              <c:layout>
                <c:manualLayout>
                  <c:x val="2.15633423180593E-2"/>
                  <c:y val="-6.1162069692333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2F-4051-BE79-5627AD8C7487}"/>
                </c:ext>
              </c:extLst>
            </c:dLbl>
            <c:dLbl>
              <c:idx val="8"/>
              <c:layout>
                <c:manualLayout>
                  <c:x val="1.91674153938304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2F-4051-BE79-5627AD8C7487}"/>
                </c:ext>
              </c:extLst>
            </c:dLbl>
            <c:dLbl>
              <c:idx val="9"/>
              <c:layout>
                <c:manualLayout>
                  <c:x val="2.5157232704402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2F-4051-BE79-5627AD8C7487}"/>
                </c:ext>
              </c:extLst>
            </c:dLbl>
            <c:dLbl>
              <c:idx val="10"/>
              <c:layout>
                <c:manualLayout>
                  <c:x val="1.576838148213235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E2F-4051-BE79-5627AD8C7487}"/>
                </c:ext>
              </c:extLst>
            </c:dLbl>
            <c:dLbl>
              <c:idx val="11"/>
              <c:layout>
                <c:manualLayout>
                  <c:x val="7.1877807726864335E-3"/>
                  <c:y val="-3.6697241815399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2F-4051-BE79-5627AD8C7487}"/>
                </c:ext>
              </c:extLst>
            </c:dLbl>
            <c:dLbl>
              <c:idx val="13"/>
              <c:layout>
                <c:manualLayout>
                  <c:x val="1.91674153938303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2F-4051-BE79-5627AD8C74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2019-2021.xlsx]List2'!$A$39:$A$52</c:f>
              <c:strCache>
                <c:ptCount val="14"/>
                <c:pt idx="0">
                  <c:v>JU</c:v>
                </c:pt>
                <c:pt idx="1">
                  <c:v>UJEP</c:v>
                </c:pt>
                <c:pt idx="2">
                  <c:v>UP</c:v>
                </c:pt>
                <c:pt idx="3">
                  <c:v>OU </c:v>
                </c:pt>
                <c:pt idx="4">
                  <c:v>UHK</c:v>
                </c:pt>
                <c:pt idx="5">
                  <c:v>VŠCHT Praha</c:v>
                </c:pt>
                <c:pt idx="6">
                  <c:v>ZČU</c:v>
                </c:pt>
                <c:pt idx="7">
                  <c:v>TUL</c:v>
                </c:pt>
                <c:pt idx="8">
                  <c:v>UPa</c:v>
                </c:pt>
                <c:pt idx="9">
                  <c:v>VUT</c:v>
                </c:pt>
                <c:pt idx="10">
                  <c:v>VŠB-TUO</c:v>
                </c:pt>
                <c:pt idx="11">
                  <c:v>UTB </c:v>
                </c:pt>
                <c:pt idx="12">
                  <c:v>ČZU</c:v>
                </c:pt>
                <c:pt idx="13">
                  <c:v>MENDELU</c:v>
                </c:pt>
              </c:strCache>
            </c:strRef>
          </c:cat>
          <c:val>
            <c:numRef>
              <c:f>'[Kopie - Ukazatel K - Mobilita studentů 2019-2021.xlsx]List2'!$C$39:$C$52</c:f>
              <c:numCache>
                <c:formatCode>#,##0</c:formatCode>
                <c:ptCount val="14"/>
                <c:pt idx="0">
                  <c:v>26393</c:v>
                </c:pt>
                <c:pt idx="1">
                  <c:v>16054</c:v>
                </c:pt>
                <c:pt idx="2">
                  <c:v>118893</c:v>
                </c:pt>
                <c:pt idx="3">
                  <c:v>47882</c:v>
                </c:pt>
                <c:pt idx="4">
                  <c:v>49933</c:v>
                </c:pt>
                <c:pt idx="5">
                  <c:v>34861</c:v>
                </c:pt>
                <c:pt idx="6">
                  <c:v>45504</c:v>
                </c:pt>
                <c:pt idx="7">
                  <c:v>38829</c:v>
                </c:pt>
                <c:pt idx="8">
                  <c:v>30334</c:v>
                </c:pt>
                <c:pt idx="9">
                  <c:v>102048</c:v>
                </c:pt>
                <c:pt idx="10">
                  <c:v>80264</c:v>
                </c:pt>
                <c:pt idx="11">
                  <c:v>41492</c:v>
                </c:pt>
                <c:pt idx="12">
                  <c:v>121827</c:v>
                </c:pt>
                <c:pt idx="13">
                  <c:v>74165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E2F-4051-BE79-5627AD8C7487}"/>
            </c:ext>
          </c:extLst>
        </c:ser>
        <c:ser>
          <c:idx val="2"/>
          <c:order val="2"/>
          <c:tx>
            <c:strRef>
              <c:f>'[Kopie - Ukazatel K - Mobilita studentů 2019-2021.xlsx]List2'!$D$38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036193736199077E-3"/>
                  <c:y val="-4.288113265616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E2F-4051-BE79-5627AD8C7487}"/>
                </c:ext>
              </c:extLst>
            </c:dLbl>
            <c:dLbl>
              <c:idx val="2"/>
              <c:layout>
                <c:manualLayout>
                  <c:x val="2.6684953277454748E-2"/>
                  <c:y val="-4.288113265616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E2F-4051-BE79-5627AD8C7487}"/>
                </c:ext>
              </c:extLst>
            </c:dLbl>
            <c:dLbl>
              <c:idx val="3"/>
              <c:layout>
                <c:manualLayout>
                  <c:x val="1.7969451931716084E-2"/>
                  <c:y val="-1.0193678282055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E2F-4051-BE79-5627AD8C7487}"/>
                </c:ext>
              </c:extLst>
            </c:dLbl>
            <c:dLbl>
              <c:idx val="4"/>
              <c:layout>
                <c:manualLayout>
                  <c:x val="1.9167415393830444E-2"/>
                  <c:y val="-1.0193678282055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2F-4051-BE79-5627AD8C7487}"/>
                </c:ext>
              </c:extLst>
            </c:dLbl>
            <c:dLbl>
              <c:idx val="5"/>
              <c:layout>
                <c:manualLayout>
                  <c:x val="1.5573525007487272E-2"/>
                  <c:y val="-4.07747131282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2F-4051-BE79-5627AD8C7487}"/>
                </c:ext>
              </c:extLst>
            </c:dLbl>
            <c:dLbl>
              <c:idx val="6"/>
              <c:layout>
                <c:manualLayout>
                  <c:x val="1.43755615453728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2F-4051-BE79-5627AD8C7487}"/>
                </c:ext>
              </c:extLst>
            </c:dLbl>
            <c:dLbl>
              <c:idx val="7"/>
              <c:layout>
                <c:manualLayout>
                  <c:x val="1.1979634621144056E-2"/>
                  <c:y val="-2.0387356564110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2F-4051-BE79-5627AD8C7487}"/>
                </c:ext>
              </c:extLst>
            </c:dLbl>
            <c:dLbl>
              <c:idx val="8"/>
              <c:layout>
                <c:manualLayout>
                  <c:x val="1.4375561545372867E-2"/>
                  <c:y val="-8.1549426256443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2F-4051-BE79-5627AD8C7487}"/>
                </c:ext>
              </c:extLst>
            </c:dLbl>
            <c:dLbl>
              <c:idx val="11"/>
              <c:layout>
                <c:manualLayout>
                  <c:x val="1.7969451931715907E-2"/>
                  <c:y val="-1.6309885251288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E2F-4051-BE79-5627AD8C7487}"/>
                </c:ext>
              </c:extLst>
            </c:dLbl>
            <c:dLbl>
              <c:idx val="13"/>
              <c:layout>
                <c:manualLayout>
                  <c:x val="1.7969451931715907E-2"/>
                  <c:y val="-4.0774713128222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2F-4051-BE79-5627AD8C74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2019-2021.xlsx]List2'!$A$39:$A$52</c:f>
              <c:strCache>
                <c:ptCount val="14"/>
                <c:pt idx="0">
                  <c:v>JU</c:v>
                </c:pt>
                <c:pt idx="1">
                  <c:v>UJEP</c:v>
                </c:pt>
                <c:pt idx="2">
                  <c:v>UP</c:v>
                </c:pt>
                <c:pt idx="3">
                  <c:v>OU </c:v>
                </c:pt>
                <c:pt idx="4">
                  <c:v>UHK</c:v>
                </c:pt>
                <c:pt idx="5">
                  <c:v>VŠCHT Praha</c:v>
                </c:pt>
                <c:pt idx="6">
                  <c:v>ZČU</c:v>
                </c:pt>
                <c:pt idx="7">
                  <c:v>TUL</c:v>
                </c:pt>
                <c:pt idx="8">
                  <c:v>UPa</c:v>
                </c:pt>
                <c:pt idx="9">
                  <c:v>VUT</c:v>
                </c:pt>
                <c:pt idx="10">
                  <c:v>VŠB-TUO</c:v>
                </c:pt>
                <c:pt idx="11">
                  <c:v>UTB </c:v>
                </c:pt>
                <c:pt idx="12">
                  <c:v>ČZU</c:v>
                </c:pt>
                <c:pt idx="13">
                  <c:v>MENDELU</c:v>
                </c:pt>
              </c:strCache>
            </c:strRef>
          </c:cat>
          <c:val>
            <c:numRef>
              <c:f>'[Kopie - Ukazatel K - Mobilita studentů 2019-2021.xlsx]List2'!$D$39:$D$52</c:f>
              <c:numCache>
                <c:formatCode>#,##0</c:formatCode>
                <c:ptCount val="14"/>
                <c:pt idx="0">
                  <c:v>10790</c:v>
                </c:pt>
                <c:pt idx="1">
                  <c:v>10624</c:v>
                </c:pt>
                <c:pt idx="2">
                  <c:v>70290</c:v>
                </c:pt>
                <c:pt idx="3">
                  <c:v>28536</c:v>
                </c:pt>
                <c:pt idx="4">
                  <c:v>54719</c:v>
                </c:pt>
                <c:pt idx="5">
                  <c:v>24658</c:v>
                </c:pt>
                <c:pt idx="6">
                  <c:v>25341</c:v>
                </c:pt>
                <c:pt idx="7">
                  <c:v>16824</c:v>
                </c:pt>
                <c:pt idx="8">
                  <c:v>12883</c:v>
                </c:pt>
                <c:pt idx="9">
                  <c:v>64695</c:v>
                </c:pt>
                <c:pt idx="10">
                  <c:v>44699</c:v>
                </c:pt>
                <c:pt idx="11">
                  <c:v>17413</c:v>
                </c:pt>
                <c:pt idx="12">
                  <c:v>75400</c:v>
                </c:pt>
                <c:pt idx="13">
                  <c:v>42923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E2F-4051-BE79-5627AD8C7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3769519"/>
        <c:axId val="857743455"/>
        <c:axId val="0"/>
      </c:bar3DChart>
      <c:catAx>
        <c:axId val="103376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7743455"/>
        <c:crosses val="autoZero"/>
        <c:auto val="1"/>
        <c:lblAlgn val="ctr"/>
        <c:lblOffset val="100"/>
        <c:noMultiLvlLbl val="0"/>
      </c:catAx>
      <c:valAx>
        <c:axId val="857743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3769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'[Kopie - Ukazatel K - Mobilita studentů 2019-2021.xlsx]List1'!$B$2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5"/>
              <c:layout>
                <c:manualLayout>
                  <c:x val="1.0654117259046771E-2"/>
                  <c:y val="-1.3916990738955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63-4EEA-A2E3-7001E2B67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2019-2021.xlsx]List1'!$A$28:$A$33</c:f>
              <c:strCache>
                <c:ptCount val="6"/>
                <c:pt idx="0">
                  <c:v>Fakulta technologická</c:v>
                </c:pt>
                <c:pt idx="1">
                  <c:v>Fakulta managementu a ekonomiky</c:v>
                </c:pt>
                <c:pt idx="2">
                  <c:v>Fakulta multimediálních komunikací</c:v>
                </c:pt>
                <c:pt idx="3">
                  <c:v>Fakulta aplikované informatiky</c:v>
                </c:pt>
                <c:pt idx="4">
                  <c:v>Fakulta humanitních studií</c:v>
                </c:pt>
                <c:pt idx="5">
                  <c:v>Celoškolská pracoviště (studium mimo fakulty)</c:v>
                </c:pt>
              </c:strCache>
            </c:strRef>
          </c:cat>
          <c:val>
            <c:numRef>
              <c:f>'[Kopie - Ukazatel K - Mobilita studentů 2019-2021.xlsx]List1'!$B$28:$B$33</c:f>
              <c:numCache>
                <c:formatCode>General</c:formatCode>
                <c:ptCount val="6"/>
                <c:pt idx="0">
                  <c:v>4435</c:v>
                </c:pt>
                <c:pt idx="1">
                  <c:v>12993</c:v>
                </c:pt>
                <c:pt idx="2">
                  <c:v>10191</c:v>
                </c:pt>
                <c:pt idx="3">
                  <c:v>9653</c:v>
                </c:pt>
                <c:pt idx="4">
                  <c:v>3639</c:v>
                </c:pt>
                <c:pt idx="5">
                  <c:v>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63-4EEA-A2E3-7001E2B67C90}"/>
            </c:ext>
          </c:extLst>
        </c:ser>
        <c:ser>
          <c:idx val="1"/>
          <c:order val="1"/>
          <c:tx>
            <c:strRef>
              <c:f>'[Kopie - Ukazatel K - Mobilita studentů 2019-2021.xlsx]List1'!$C$2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2.2250748823277707E-2"/>
                  <c:y val="-1.529051987767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63-4EEA-A2E3-7001E2B67C90}"/>
                </c:ext>
              </c:extLst>
            </c:dLbl>
            <c:dLbl>
              <c:idx val="4"/>
              <c:layout>
                <c:manualLayout>
                  <c:x val="1.540436456996149E-2"/>
                  <c:y val="-3.0581039755351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63-4EEA-A2E3-7001E2B67C90}"/>
                </c:ext>
              </c:extLst>
            </c:dLbl>
            <c:dLbl>
              <c:idx val="5"/>
              <c:layout>
                <c:manualLayout>
                  <c:x val="1.3698150761631452E-2"/>
                  <c:y val="-1.1133592591163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63-4EEA-A2E3-7001E2B67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2019-2021.xlsx]List1'!$A$28:$A$33</c:f>
              <c:strCache>
                <c:ptCount val="6"/>
                <c:pt idx="0">
                  <c:v>Fakulta technologická</c:v>
                </c:pt>
                <c:pt idx="1">
                  <c:v>Fakulta managementu a ekonomiky</c:v>
                </c:pt>
                <c:pt idx="2">
                  <c:v>Fakulta multimediálních komunikací</c:v>
                </c:pt>
                <c:pt idx="3">
                  <c:v>Fakulta aplikované informatiky</c:v>
                </c:pt>
                <c:pt idx="4">
                  <c:v>Fakulta humanitních studií</c:v>
                </c:pt>
                <c:pt idx="5">
                  <c:v>Celoškolská pracoviště (studium mimo fakulty)</c:v>
                </c:pt>
              </c:strCache>
            </c:strRef>
          </c:cat>
          <c:val>
            <c:numRef>
              <c:f>'[Kopie - Ukazatel K - Mobilita studentů 2019-2021.xlsx]List1'!$C$28:$C$33</c:f>
              <c:numCache>
                <c:formatCode>General</c:formatCode>
                <c:ptCount val="6"/>
                <c:pt idx="0">
                  <c:v>4532</c:v>
                </c:pt>
                <c:pt idx="1">
                  <c:v>13929</c:v>
                </c:pt>
                <c:pt idx="2">
                  <c:v>11506</c:v>
                </c:pt>
                <c:pt idx="3">
                  <c:v>7334</c:v>
                </c:pt>
                <c:pt idx="4">
                  <c:v>4019</c:v>
                </c:pt>
                <c:pt idx="5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63-4EEA-A2E3-7001E2B67C90}"/>
            </c:ext>
          </c:extLst>
        </c:ser>
        <c:ser>
          <c:idx val="2"/>
          <c:order val="2"/>
          <c:tx>
            <c:strRef>
              <c:f>'[Kopie - Ukazatel K - Mobilita studentů 2019-2021.xlsx]List1'!$D$2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7421842642163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63-4EEA-A2E3-7001E2B67C90}"/>
                </c:ext>
              </c:extLst>
            </c:dLbl>
            <c:dLbl>
              <c:idx val="1"/>
              <c:layout>
                <c:manualLayout>
                  <c:x val="1.82642010155086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163-4EEA-A2E3-7001E2B67C90}"/>
                </c:ext>
              </c:extLst>
            </c:dLbl>
            <c:dLbl>
              <c:idx val="2"/>
              <c:layout>
                <c:manualLayout>
                  <c:x val="2.8918318274555578E-2"/>
                  <c:y val="-5.56679629558198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63-4EEA-A2E3-7001E2B67C90}"/>
                </c:ext>
              </c:extLst>
            </c:dLbl>
            <c:dLbl>
              <c:idx val="3"/>
              <c:layout>
                <c:manualLayout>
                  <c:x val="1.8827586901164196E-2"/>
                  <c:y val="-3.05801215402580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63-4EEA-A2E3-7001E2B67C90}"/>
                </c:ext>
              </c:extLst>
            </c:dLbl>
            <c:dLbl>
              <c:idx val="4"/>
              <c:layout>
                <c:manualLayout>
                  <c:x val="3.044033502584792E-2"/>
                  <c:y val="-1.1133592591164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63-4EEA-A2E3-7001E2B67C90}"/>
                </c:ext>
              </c:extLst>
            </c:dLbl>
            <c:dLbl>
              <c:idx val="5"/>
              <c:layout>
                <c:manualLayout>
                  <c:x val="1.9786217766800923E-2"/>
                  <c:y val="-5.56679629558198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63-4EEA-A2E3-7001E2B67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Ukazatel K - Mobilita studentů 2019-2021.xlsx]List1'!$A$28:$A$33</c:f>
              <c:strCache>
                <c:ptCount val="6"/>
                <c:pt idx="0">
                  <c:v>Fakulta technologická</c:v>
                </c:pt>
                <c:pt idx="1">
                  <c:v>Fakulta managementu a ekonomiky</c:v>
                </c:pt>
                <c:pt idx="2">
                  <c:v>Fakulta multimediálních komunikací</c:v>
                </c:pt>
                <c:pt idx="3">
                  <c:v>Fakulta aplikované informatiky</c:v>
                </c:pt>
                <c:pt idx="4">
                  <c:v>Fakulta humanitních studií</c:v>
                </c:pt>
                <c:pt idx="5">
                  <c:v>Celoškolská pracoviště (studium mimo fakulty)</c:v>
                </c:pt>
              </c:strCache>
            </c:strRef>
          </c:cat>
          <c:val>
            <c:numRef>
              <c:f>'[Kopie - Ukazatel K - Mobilita studentů 2019-2021.xlsx]List1'!$D$28:$D$33</c:f>
              <c:numCache>
                <c:formatCode>General</c:formatCode>
                <c:ptCount val="6"/>
                <c:pt idx="0">
                  <c:v>1715</c:v>
                </c:pt>
                <c:pt idx="1">
                  <c:v>7131</c:v>
                </c:pt>
                <c:pt idx="2">
                  <c:v>3265</c:v>
                </c:pt>
                <c:pt idx="3">
                  <c:v>3437</c:v>
                </c:pt>
                <c:pt idx="4">
                  <c:v>1772</c:v>
                </c:pt>
                <c:pt idx="5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63-4EEA-A2E3-7001E2B67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9662319"/>
        <c:axId val="857744703"/>
        <c:axId val="0"/>
      </c:bar3DChart>
      <c:catAx>
        <c:axId val="1039662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7744703"/>
        <c:crosses val="autoZero"/>
        <c:auto val="1"/>
        <c:lblAlgn val="ctr"/>
        <c:lblOffset val="100"/>
        <c:noMultiLvlLbl val="0"/>
      </c:catAx>
      <c:valAx>
        <c:axId val="857744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9662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List1!$A$2:$A$14</c:f>
              <c:strCache>
                <c:ptCount val="13"/>
                <c:pt idx="0">
                  <c:v>12000-JU</c:v>
                </c:pt>
                <c:pt idx="1">
                  <c:v>13000-UJEP</c:v>
                </c:pt>
                <c:pt idx="2">
                  <c:v>15000-UP</c:v>
                </c:pt>
                <c:pt idx="3">
                  <c:v>17000-OU </c:v>
                </c:pt>
                <c:pt idx="4">
                  <c:v>18000-UHK</c:v>
                </c:pt>
                <c:pt idx="5">
                  <c:v>22000-VŠCHT Praha</c:v>
                </c:pt>
                <c:pt idx="6">
                  <c:v>23000-ZČU</c:v>
                </c:pt>
                <c:pt idx="7">
                  <c:v>24000-TUL</c:v>
                </c:pt>
                <c:pt idx="8">
                  <c:v>25000-UPa</c:v>
                </c:pt>
                <c:pt idx="9">
                  <c:v>26000-VUT</c:v>
                </c:pt>
                <c:pt idx="10">
                  <c:v>27000-VŠB-TUO</c:v>
                </c:pt>
                <c:pt idx="11">
                  <c:v>28000-UTB </c:v>
                </c:pt>
                <c:pt idx="12">
                  <c:v>43000-MENDELU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276</c:v>
                </c:pt>
                <c:pt idx="1">
                  <c:v>8</c:v>
                </c:pt>
                <c:pt idx="2">
                  <c:v>438</c:v>
                </c:pt>
                <c:pt idx="3">
                  <c:v>254</c:v>
                </c:pt>
                <c:pt idx="4">
                  <c:v>26</c:v>
                </c:pt>
                <c:pt idx="5">
                  <c:v>139</c:v>
                </c:pt>
                <c:pt idx="6">
                  <c:v>13</c:v>
                </c:pt>
                <c:pt idx="7">
                  <c:v>156</c:v>
                </c:pt>
                <c:pt idx="8">
                  <c:v>73</c:v>
                </c:pt>
                <c:pt idx="9">
                  <c:v>100</c:v>
                </c:pt>
                <c:pt idx="10">
                  <c:v>318</c:v>
                </c:pt>
                <c:pt idx="11">
                  <c:v>116</c:v>
                </c:pt>
                <c:pt idx="12">
                  <c:v>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9D-4E78-BD7C-3BEB2A77A92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List1!$A$2:$A$14</c:f>
              <c:strCache>
                <c:ptCount val="13"/>
                <c:pt idx="0">
                  <c:v>12000-JU</c:v>
                </c:pt>
                <c:pt idx="1">
                  <c:v>13000-UJEP</c:v>
                </c:pt>
                <c:pt idx="2">
                  <c:v>15000-UP</c:v>
                </c:pt>
                <c:pt idx="3">
                  <c:v>17000-OU </c:v>
                </c:pt>
                <c:pt idx="4">
                  <c:v>18000-UHK</c:v>
                </c:pt>
                <c:pt idx="5">
                  <c:v>22000-VŠCHT Praha</c:v>
                </c:pt>
                <c:pt idx="6">
                  <c:v>23000-ZČU</c:v>
                </c:pt>
                <c:pt idx="7">
                  <c:v>24000-TUL</c:v>
                </c:pt>
                <c:pt idx="8">
                  <c:v>25000-UPa</c:v>
                </c:pt>
                <c:pt idx="9">
                  <c:v>26000-VUT</c:v>
                </c:pt>
                <c:pt idx="10">
                  <c:v>27000-VŠB-TUO</c:v>
                </c:pt>
                <c:pt idx="11">
                  <c:v>28000-UTB </c:v>
                </c:pt>
                <c:pt idx="12">
                  <c:v>43000-MENDELU</c:v>
                </c:pt>
              </c:strCache>
            </c:strRef>
          </c:cat>
          <c:val>
            <c:numRef>
              <c:f>List1!$C$2:$C$14</c:f>
              <c:numCache>
                <c:formatCode>General</c:formatCode>
                <c:ptCount val="13"/>
                <c:pt idx="0">
                  <c:v>322</c:v>
                </c:pt>
                <c:pt idx="1">
                  <c:v>8</c:v>
                </c:pt>
                <c:pt idx="2">
                  <c:v>441</c:v>
                </c:pt>
                <c:pt idx="3">
                  <c:v>281</c:v>
                </c:pt>
                <c:pt idx="4">
                  <c:v>31</c:v>
                </c:pt>
                <c:pt idx="5">
                  <c:v>155</c:v>
                </c:pt>
                <c:pt idx="6">
                  <c:v>17</c:v>
                </c:pt>
                <c:pt idx="7">
                  <c:v>142</c:v>
                </c:pt>
                <c:pt idx="8">
                  <c:v>57</c:v>
                </c:pt>
                <c:pt idx="9">
                  <c:v>109</c:v>
                </c:pt>
                <c:pt idx="10">
                  <c:v>287</c:v>
                </c:pt>
                <c:pt idx="11">
                  <c:v>135</c:v>
                </c:pt>
                <c:pt idx="12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9D-4E78-BD7C-3BEB2A77A92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List1!$A$2:$A$14</c:f>
              <c:strCache>
                <c:ptCount val="13"/>
                <c:pt idx="0">
                  <c:v>12000-JU</c:v>
                </c:pt>
                <c:pt idx="1">
                  <c:v>13000-UJEP</c:v>
                </c:pt>
                <c:pt idx="2">
                  <c:v>15000-UP</c:v>
                </c:pt>
                <c:pt idx="3">
                  <c:v>17000-OU </c:v>
                </c:pt>
                <c:pt idx="4">
                  <c:v>18000-UHK</c:v>
                </c:pt>
                <c:pt idx="5">
                  <c:v>22000-VŠCHT Praha</c:v>
                </c:pt>
                <c:pt idx="6">
                  <c:v>23000-ZČU</c:v>
                </c:pt>
                <c:pt idx="7">
                  <c:v>24000-TUL</c:v>
                </c:pt>
                <c:pt idx="8">
                  <c:v>25000-UPa</c:v>
                </c:pt>
                <c:pt idx="9">
                  <c:v>26000-VUT</c:v>
                </c:pt>
                <c:pt idx="10">
                  <c:v>27000-VŠB-TUO</c:v>
                </c:pt>
                <c:pt idx="11">
                  <c:v>28000-UTB </c:v>
                </c:pt>
                <c:pt idx="12">
                  <c:v>43000-MENDELU</c:v>
                </c:pt>
              </c:strCache>
            </c:strRef>
          </c:cat>
          <c:val>
            <c:numRef>
              <c:f>List1!$D$2:$D$14</c:f>
              <c:numCache>
                <c:formatCode>General</c:formatCode>
                <c:ptCount val="13"/>
                <c:pt idx="0">
                  <c:v>338</c:v>
                </c:pt>
                <c:pt idx="1">
                  <c:v>21</c:v>
                </c:pt>
                <c:pt idx="2">
                  <c:v>465</c:v>
                </c:pt>
                <c:pt idx="3">
                  <c:v>164</c:v>
                </c:pt>
                <c:pt idx="4">
                  <c:v>32</c:v>
                </c:pt>
                <c:pt idx="5">
                  <c:v>146</c:v>
                </c:pt>
                <c:pt idx="6">
                  <c:v>32</c:v>
                </c:pt>
                <c:pt idx="7">
                  <c:v>137</c:v>
                </c:pt>
                <c:pt idx="8">
                  <c:v>69</c:v>
                </c:pt>
                <c:pt idx="9">
                  <c:v>141</c:v>
                </c:pt>
                <c:pt idx="10">
                  <c:v>287</c:v>
                </c:pt>
                <c:pt idx="11">
                  <c:v>203</c:v>
                </c:pt>
                <c:pt idx="12">
                  <c:v>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9D-4E78-BD7C-3BEB2A77A92D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11"/>
              <c:layout>
                <c:manualLayout>
                  <c:x val="5.40659798655311E-3"/>
                  <c:y val="-1.259483314325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9D-4E78-BD7C-3BEB2A77A9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List1!$A$2:$A$14</c:f>
              <c:strCache>
                <c:ptCount val="13"/>
                <c:pt idx="0">
                  <c:v>12000-JU</c:v>
                </c:pt>
                <c:pt idx="1">
                  <c:v>13000-UJEP</c:v>
                </c:pt>
                <c:pt idx="2">
                  <c:v>15000-UP</c:v>
                </c:pt>
                <c:pt idx="3">
                  <c:v>17000-OU </c:v>
                </c:pt>
                <c:pt idx="4">
                  <c:v>18000-UHK</c:v>
                </c:pt>
                <c:pt idx="5">
                  <c:v>22000-VŠCHT Praha</c:v>
                </c:pt>
                <c:pt idx="6">
                  <c:v>23000-ZČU</c:v>
                </c:pt>
                <c:pt idx="7">
                  <c:v>24000-TUL</c:v>
                </c:pt>
                <c:pt idx="8">
                  <c:v>25000-UPa</c:v>
                </c:pt>
                <c:pt idx="9">
                  <c:v>26000-VUT</c:v>
                </c:pt>
                <c:pt idx="10">
                  <c:v>27000-VŠB-TUO</c:v>
                </c:pt>
                <c:pt idx="11">
                  <c:v>28000-UTB </c:v>
                </c:pt>
                <c:pt idx="12">
                  <c:v>43000-MENDELU</c:v>
                </c:pt>
              </c:strCache>
            </c:strRef>
          </c:cat>
          <c:val>
            <c:numRef>
              <c:f>List1!$E$2:$E$14</c:f>
              <c:numCache>
                <c:formatCode>General</c:formatCode>
                <c:ptCount val="13"/>
                <c:pt idx="0">
                  <c:v>408</c:v>
                </c:pt>
                <c:pt idx="1">
                  <c:v>31</c:v>
                </c:pt>
                <c:pt idx="2">
                  <c:v>540</c:v>
                </c:pt>
                <c:pt idx="3">
                  <c:v>245</c:v>
                </c:pt>
                <c:pt idx="4">
                  <c:v>36</c:v>
                </c:pt>
                <c:pt idx="5">
                  <c:v>181</c:v>
                </c:pt>
                <c:pt idx="6">
                  <c:v>44</c:v>
                </c:pt>
                <c:pt idx="7">
                  <c:v>139</c:v>
                </c:pt>
                <c:pt idx="8">
                  <c:v>88</c:v>
                </c:pt>
                <c:pt idx="9">
                  <c:v>185</c:v>
                </c:pt>
                <c:pt idx="10">
                  <c:v>433</c:v>
                </c:pt>
                <c:pt idx="11">
                  <c:v>190</c:v>
                </c:pt>
                <c:pt idx="12">
                  <c:v>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9D-4E78-BD7C-3BEB2A77A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0049567"/>
        <c:axId val="777671551"/>
        <c:axId val="0"/>
      </c:bar3DChart>
      <c:catAx>
        <c:axId val="1050049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7671551"/>
        <c:crosses val="autoZero"/>
        <c:auto val="1"/>
        <c:lblAlgn val="ctr"/>
        <c:lblOffset val="100"/>
        <c:noMultiLvlLbl val="0"/>
      </c:catAx>
      <c:valAx>
        <c:axId val="777671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50049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List1!$A$35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List1!$B$34:$F$34</c:f>
              <c:strCache>
                <c:ptCount val="5"/>
                <c:pt idx="0">
                  <c:v>FT</c:v>
                </c:pt>
                <c:pt idx="1">
                  <c:v>FaME</c:v>
                </c:pt>
                <c:pt idx="2">
                  <c:v>FMK</c:v>
                </c:pt>
                <c:pt idx="3">
                  <c:v>FAI</c:v>
                </c:pt>
                <c:pt idx="4">
                  <c:v>CPS</c:v>
                </c:pt>
              </c:strCache>
            </c:strRef>
          </c:cat>
          <c:val>
            <c:numRef>
              <c:f>List1!$B$35:$F$35</c:f>
              <c:numCache>
                <c:formatCode>General</c:formatCode>
                <c:ptCount val="5"/>
                <c:pt idx="0">
                  <c:v>18</c:v>
                </c:pt>
                <c:pt idx="1">
                  <c:v>54</c:v>
                </c:pt>
                <c:pt idx="2">
                  <c:v>6</c:v>
                </c:pt>
                <c:pt idx="3">
                  <c:v>22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43-40A1-94EA-82C5967CD62C}"/>
            </c:ext>
          </c:extLst>
        </c:ser>
        <c:ser>
          <c:idx val="1"/>
          <c:order val="1"/>
          <c:tx>
            <c:strRef>
              <c:f>List1!$A$36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List1!$B$34:$F$34</c:f>
              <c:strCache>
                <c:ptCount val="5"/>
                <c:pt idx="0">
                  <c:v>FT</c:v>
                </c:pt>
                <c:pt idx="1">
                  <c:v>FaME</c:v>
                </c:pt>
                <c:pt idx="2">
                  <c:v>FMK</c:v>
                </c:pt>
                <c:pt idx="3">
                  <c:v>FAI</c:v>
                </c:pt>
                <c:pt idx="4">
                  <c:v>CPS</c:v>
                </c:pt>
              </c:strCache>
            </c:strRef>
          </c:cat>
          <c:val>
            <c:numRef>
              <c:f>List1!$B$36:$F$36</c:f>
              <c:numCache>
                <c:formatCode>General</c:formatCode>
                <c:ptCount val="5"/>
                <c:pt idx="0">
                  <c:v>18</c:v>
                </c:pt>
                <c:pt idx="1">
                  <c:v>57</c:v>
                </c:pt>
                <c:pt idx="2">
                  <c:v>9</c:v>
                </c:pt>
                <c:pt idx="3">
                  <c:v>28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43-40A1-94EA-82C5967CD62C}"/>
            </c:ext>
          </c:extLst>
        </c:ser>
        <c:ser>
          <c:idx val="2"/>
          <c:order val="2"/>
          <c:tx>
            <c:strRef>
              <c:f>List1!$A$37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List1!$B$34:$F$34</c:f>
              <c:strCache>
                <c:ptCount val="5"/>
                <c:pt idx="0">
                  <c:v>FT</c:v>
                </c:pt>
                <c:pt idx="1">
                  <c:v>FaME</c:v>
                </c:pt>
                <c:pt idx="2">
                  <c:v>FMK</c:v>
                </c:pt>
                <c:pt idx="3">
                  <c:v>FAI</c:v>
                </c:pt>
                <c:pt idx="4">
                  <c:v>CPS</c:v>
                </c:pt>
              </c:strCache>
            </c:strRef>
          </c:cat>
          <c:val>
            <c:numRef>
              <c:f>List1!$B$37:$F$37</c:f>
              <c:numCache>
                <c:formatCode>General</c:formatCode>
                <c:ptCount val="5"/>
                <c:pt idx="0">
                  <c:v>14</c:v>
                </c:pt>
                <c:pt idx="1">
                  <c:v>98</c:v>
                </c:pt>
                <c:pt idx="2">
                  <c:v>10</c:v>
                </c:pt>
                <c:pt idx="3">
                  <c:v>54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43-40A1-94EA-82C5967CD62C}"/>
            </c:ext>
          </c:extLst>
        </c:ser>
        <c:ser>
          <c:idx val="3"/>
          <c:order val="3"/>
          <c:tx>
            <c:strRef>
              <c:f>List1!$A$38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386103335563103E-2"/>
                  <c:y val="-1.1065005308879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43-40A1-94EA-82C5967CD62C}"/>
                </c:ext>
              </c:extLst>
            </c:dLbl>
            <c:dLbl>
              <c:idx val="1"/>
              <c:layout>
                <c:manualLayout>
                  <c:x val="2.36941262990214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43-40A1-94EA-82C5967CD62C}"/>
                </c:ext>
              </c:extLst>
            </c:dLbl>
            <c:dLbl>
              <c:idx val="2"/>
              <c:layout>
                <c:manualLayout>
                  <c:x val="1.6666666666666666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43-40A1-94EA-82C5967CD62C}"/>
                </c:ext>
              </c:extLst>
            </c:dLbl>
            <c:dLbl>
              <c:idx val="3"/>
              <c:layout>
                <c:manualLayout>
                  <c:x val="1.5078080372104636E-2"/>
                  <c:y val="-6.76186957506515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43-40A1-94EA-82C5967CD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List1!$B$34:$F$34</c:f>
              <c:strCache>
                <c:ptCount val="5"/>
                <c:pt idx="0">
                  <c:v>FT</c:v>
                </c:pt>
                <c:pt idx="1">
                  <c:v>FaME</c:v>
                </c:pt>
                <c:pt idx="2">
                  <c:v>FMK</c:v>
                </c:pt>
                <c:pt idx="3">
                  <c:v>FAI</c:v>
                </c:pt>
                <c:pt idx="4">
                  <c:v>CPS</c:v>
                </c:pt>
              </c:strCache>
            </c:strRef>
          </c:cat>
          <c:val>
            <c:numRef>
              <c:f>List1!$B$38:$F$38</c:f>
              <c:numCache>
                <c:formatCode>General</c:formatCode>
                <c:ptCount val="5"/>
                <c:pt idx="0">
                  <c:v>13</c:v>
                </c:pt>
                <c:pt idx="1">
                  <c:v>86</c:v>
                </c:pt>
                <c:pt idx="2">
                  <c:v>11</c:v>
                </c:pt>
                <c:pt idx="3">
                  <c:v>54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43-40A1-94EA-82C5967CD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7836751"/>
        <c:axId val="1105803231"/>
        <c:axId val="0"/>
      </c:bar3DChart>
      <c:catAx>
        <c:axId val="110783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05803231"/>
        <c:crosses val="autoZero"/>
        <c:auto val="1"/>
        <c:lblAlgn val="ctr"/>
        <c:lblOffset val="100"/>
        <c:noMultiLvlLbl val="0"/>
      </c:catAx>
      <c:valAx>
        <c:axId val="1105803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07836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633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7034" cy="49633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F045BDA8-12B6-4A84-8774-B4485B9C5FAE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895"/>
            <a:ext cx="2947035" cy="496333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643" y="9431895"/>
            <a:ext cx="2947034" cy="496333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22104CB1-3A24-444E-AC98-892C486990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336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19" indent="0" algn="ctr">
              <a:buNone/>
              <a:defRPr sz="2000"/>
            </a:lvl2pPr>
            <a:lvl3pPr marL="913674" indent="0" algn="ctr">
              <a:buNone/>
              <a:defRPr sz="1900"/>
            </a:lvl3pPr>
            <a:lvl4pPr marL="1370512" indent="0" algn="ctr">
              <a:buNone/>
              <a:defRPr sz="1600"/>
            </a:lvl4pPr>
            <a:lvl5pPr marL="1827349" indent="0" algn="ctr">
              <a:buNone/>
              <a:defRPr sz="1600"/>
            </a:lvl5pPr>
            <a:lvl6pPr marL="2284206" indent="0" algn="ctr">
              <a:buNone/>
              <a:defRPr sz="1600"/>
            </a:lvl6pPr>
            <a:lvl7pPr marL="2741022" indent="0" algn="ctr">
              <a:buNone/>
              <a:defRPr sz="1600"/>
            </a:lvl7pPr>
            <a:lvl8pPr marL="3197840" indent="0" algn="ctr">
              <a:buNone/>
              <a:defRPr sz="1600"/>
            </a:lvl8pPr>
            <a:lvl9pPr marL="3654659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9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4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64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64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219" indent="0" algn="ctr">
              <a:buNone/>
              <a:defRPr sz="2000"/>
            </a:lvl2pPr>
            <a:lvl3pPr marL="912541" indent="0" algn="ctr">
              <a:buNone/>
              <a:defRPr sz="1900"/>
            </a:lvl3pPr>
            <a:lvl4pPr marL="1368812" indent="0" algn="ctr">
              <a:buNone/>
              <a:defRPr sz="1600"/>
            </a:lvl4pPr>
            <a:lvl5pPr marL="1825082" indent="0" algn="ctr">
              <a:buNone/>
              <a:defRPr sz="1600"/>
            </a:lvl5pPr>
            <a:lvl6pPr marL="2281406" indent="0" algn="ctr">
              <a:buNone/>
              <a:defRPr sz="1600"/>
            </a:lvl6pPr>
            <a:lvl7pPr marL="2737622" indent="0" algn="ctr">
              <a:buNone/>
              <a:defRPr sz="1600"/>
            </a:lvl7pPr>
            <a:lvl8pPr marL="3193840" indent="0" algn="ctr">
              <a:buNone/>
              <a:defRPr sz="1600"/>
            </a:lvl8pPr>
            <a:lvl9pPr marL="3650059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92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00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2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25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8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50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14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76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3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0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7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45424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19" indent="0">
              <a:buNone/>
              <a:defRPr sz="2000" b="1"/>
            </a:lvl2pPr>
            <a:lvl3pPr marL="912541" indent="0">
              <a:buNone/>
              <a:defRPr sz="1900" b="1"/>
            </a:lvl3pPr>
            <a:lvl4pPr marL="1368812" indent="0">
              <a:buNone/>
              <a:defRPr sz="1600" b="1"/>
            </a:lvl4pPr>
            <a:lvl5pPr marL="1825082" indent="0">
              <a:buNone/>
              <a:defRPr sz="1600" b="1"/>
            </a:lvl5pPr>
            <a:lvl6pPr marL="2281406" indent="0">
              <a:buNone/>
              <a:defRPr sz="1600" b="1"/>
            </a:lvl6pPr>
            <a:lvl7pPr marL="2737622" indent="0">
              <a:buNone/>
              <a:defRPr sz="1600" b="1"/>
            </a:lvl7pPr>
            <a:lvl8pPr marL="3193840" indent="0">
              <a:buNone/>
              <a:defRPr sz="1600" b="1"/>
            </a:lvl8pPr>
            <a:lvl9pPr marL="3650059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19" indent="0">
              <a:buNone/>
              <a:defRPr sz="2000" b="1"/>
            </a:lvl2pPr>
            <a:lvl3pPr marL="912541" indent="0">
              <a:buNone/>
              <a:defRPr sz="1900" b="1"/>
            </a:lvl3pPr>
            <a:lvl4pPr marL="1368812" indent="0">
              <a:buNone/>
              <a:defRPr sz="1600" b="1"/>
            </a:lvl4pPr>
            <a:lvl5pPr marL="1825082" indent="0">
              <a:buNone/>
              <a:defRPr sz="1600" b="1"/>
            </a:lvl5pPr>
            <a:lvl6pPr marL="2281406" indent="0">
              <a:buNone/>
              <a:defRPr sz="1600" b="1"/>
            </a:lvl6pPr>
            <a:lvl7pPr marL="2737622" indent="0">
              <a:buNone/>
              <a:defRPr sz="1600" b="1"/>
            </a:lvl7pPr>
            <a:lvl8pPr marL="3193840" indent="0">
              <a:buNone/>
              <a:defRPr sz="1600" b="1"/>
            </a:lvl8pPr>
            <a:lvl9pPr marL="3650059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62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538458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4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9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219" indent="0">
              <a:buNone/>
              <a:defRPr sz="1500"/>
            </a:lvl2pPr>
            <a:lvl3pPr marL="912541" indent="0">
              <a:buNone/>
              <a:defRPr sz="1200"/>
            </a:lvl3pPr>
            <a:lvl4pPr marL="1368812" indent="0">
              <a:buNone/>
              <a:defRPr sz="1100"/>
            </a:lvl4pPr>
            <a:lvl5pPr marL="1825082" indent="0">
              <a:buNone/>
              <a:defRPr sz="1100"/>
            </a:lvl5pPr>
            <a:lvl6pPr marL="2281406" indent="0">
              <a:buNone/>
              <a:defRPr sz="1100"/>
            </a:lvl6pPr>
            <a:lvl7pPr marL="2737622" indent="0">
              <a:buNone/>
              <a:defRPr sz="1100"/>
            </a:lvl7pPr>
            <a:lvl8pPr marL="3193840" indent="0">
              <a:buNone/>
              <a:defRPr sz="1100"/>
            </a:lvl8pPr>
            <a:lvl9pPr marL="3650059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3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847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9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219" indent="0">
              <a:buNone/>
              <a:defRPr sz="2800"/>
            </a:lvl2pPr>
            <a:lvl3pPr marL="912541" indent="0">
              <a:buNone/>
              <a:defRPr sz="2400"/>
            </a:lvl3pPr>
            <a:lvl4pPr marL="1368812" indent="0">
              <a:buNone/>
              <a:defRPr sz="2000"/>
            </a:lvl4pPr>
            <a:lvl5pPr marL="1825082" indent="0">
              <a:buNone/>
              <a:defRPr sz="2000"/>
            </a:lvl5pPr>
            <a:lvl6pPr marL="2281406" indent="0">
              <a:buNone/>
              <a:defRPr sz="2000"/>
            </a:lvl6pPr>
            <a:lvl7pPr marL="2737622" indent="0">
              <a:buNone/>
              <a:defRPr sz="2000"/>
            </a:lvl7pPr>
            <a:lvl8pPr marL="3193840" indent="0">
              <a:buNone/>
              <a:defRPr sz="2000"/>
            </a:lvl8pPr>
            <a:lvl9pPr marL="3650059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219" indent="0">
              <a:buNone/>
              <a:defRPr sz="1500"/>
            </a:lvl2pPr>
            <a:lvl3pPr marL="912541" indent="0">
              <a:buNone/>
              <a:defRPr sz="1200"/>
            </a:lvl3pPr>
            <a:lvl4pPr marL="1368812" indent="0">
              <a:buNone/>
              <a:defRPr sz="1100"/>
            </a:lvl4pPr>
            <a:lvl5pPr marL="1825082" indent="0">
              <a:buNone/>
              <a:defRPr sz="1100"/>
            </a:lvl5pPr>
            <a:lvl6pPr marL="2281406" indent="0">
              <a:buNone/>
              <a:defRPr sz="1100"/>
            </a:lvl6pPr>
            <a:lvl7pPr marL="2737622" indent="0">
              <a:buNone/>
              <a:defRPr sz="1100"/>
            </a:lvl7pPr>
            <a:lvl8pPr marL="3193840" indent="0">
              <a:buNone/>
              <a:defRPr sz="1100"/>
            </a:lvl8pPr>
            <a:lvl9pPr marL="3650059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6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59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83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83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0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8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6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5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3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7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4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3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73995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8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63629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9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7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819" indent="0">
              <a:buNone/>
              <a:defRPr sz="2800"/>
            </a:lvl2pPr>
            <a:lvl3pPr marL="913674" indent="0">
              <a:buNone/>
              <a:defRPr sz="2400"/>
            </a:lvl3pPr>
            <a:lvl4pPr marL="1370512" indent="0">
              <a:buNone/>
              <a:defRPr sz="2000"/>
            </a:lvl4pPr>
            <a:lvl5pPr marL="1827349" indent="0">
              <a:buNone/>
              <a:defRPr sz="2000"/>
            </a:lvl5pPr>
            <a:lvl6pPr marL="2284206" indent="0">
              <a:buNone/>
              <a:defRPr sz="2000"/>
            </a:lvl6pPr>
            <a:lvl7pPr marL="2741022" indent="0">
              <a:buNone/>
              <a:defRPr sz="2000"/>
            </a:lvl7pPr>
            <a:lvl8pPr marL="3197840" indent="0">
              <a:buNone/>
              <a:defRPr sz="2000"/>
            </a:lvl8pPr>
            <a:lvl9pPr marL="3654659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6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76" tIns="45718" rIns="91376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76" tIns="45718" rIns="91376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674"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674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9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txStyles>
    <p:titleStyle>
      <a:lvl1pPr algn="l" defTabSz="91367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29" indent="-228429" algn="l" defTabSz="91367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28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0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0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3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5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6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2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4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1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6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2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4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5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276" tIns="45718" rIns="91276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276" tIns="45718" rIns="91276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2541"/>
              <a:t>16.04.2022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2541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0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xStyles>
    <p:titleStyle>
      <a:lvl1pPr algn="l" defTabSz="91254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162" indent="-228162" algn="l" defTabSz="91254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486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702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920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139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461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733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002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326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19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41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1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08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06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62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840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059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dzs.cz/udalost/online-seminar-pro-zajemce-o-kratkodoba-stipendia-daad-do-nemecka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9381" y="388272"/>
            <a:ext cx="10163033" cy="5365734"/>
          </a:xfrm>
        </p:spPr>
        <p:txBody>
          <a:bodyPr anchor="ctr">
            <a:normAutofit fontScale="90000"/>
          </a:bodyPr>
          <a:lstStyle/>
          <a:p>
            <a:br>
              <a:rPr lang="cs-CZ" sz="7200" b="1" dirty="0">
                <a:solidFill>
                  <a:schemeClr val="bg1"/>
                </a:solidFill>
              </a:rPr>
            </a:br>
            <a:br>
              <a:rPr lang="cs-CZ" sz="7200" b="1" dirty="0">
                <a:solidFill>
                  <a:schemeClr val="bg1"/>
                </a:solidFill>
              </a:rPr>
            </a:br>
            <a:br>
              <a:rPr lang="cs-CZ" sz="7200" b="1" dirty="0">
                <a:solidFill>
                  <a:schemeClr val="bg1"/>
                </a:solidFill>
              </a:rPr>
            </a:br>
            <a:r>
              <a:rPr lang="cs-CZ" sz="4900" dirty="0">
                <a:solidFill>
                  <a:schemeClr val="bg1"/>
                </a:solidFill>
              </a:rPr>
              <a:t> </a:t>
            </a:r>
            <a:r>
              <a:rPr lang="cs-CZ" sz="4900" b="1" dirty="0">
                <a:solidFill>
                  <a:schemeClr val="bg1"/>
                </a:solidFill>
              </a:rPr>
              <a:t>Porovnání ukazatelů – mobility + samoplátci  </a:t>
            </a:r>
            <a:br>
              <a:rPr lang="cs-CZ" sz="4400" b="1" dirty="0">
                <a:solidFill>
                  <a:schemeClr val="bg1"/>
                </a:solidFill>
              </a:rPr>
            </a:b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400" b="1" dirty="0">
                <a:solidFill>
                  <a:schemeClr val="bg1"/>
                </a:solidFill>
              </a:rPr>
              <a:t> </a:t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dirty="0"/>
              <a:t>	</a:t>
            </a:r>
            <a:r>
              <a:rPr lang="cs-CZ" sz="1800" dirty="0">
                <a:solidFill>
                  <a:schemeClr val="bg2"/>
                </a:solidFill>
              </a:rPr>
              <a:t>Mezinárodní oddělení</a:t>
            </a:r>
            <a:r>
              <a:rPr lang="cs-CZ" sz="1800" b="1" dirty="0">
                <a:solidFill>
                  <a:schemeClr val="bg2"/>
                </a:solidFill>
              </a:rPr>
              <a:t>	</a:t>
            </a:r>
            <a:br>
              <a:rPr lang="cs-CZ" sz="2000" b="1" dirty="0">
                <a:solidFill>
                  <a:schemeClr val="bg1"/>
                </a:solidFill>
              </a:rPr>
            </a:br>
            <a:br>
              <a:rPr lang="cs-CZ" sz="2000" b="1" dirty="0">
                <a:solidFill>
                  <a:schemeClr val="bg1"/>
                </a:solidFill>
              </a:rPr>
            </a:br>
            <a:br>
              <a:rPr lang="cs-CZ" dirty="0"/>
            </a:br>
            <a:br>
              <a:rPr lang="cs-CZ" sz="4000" b="1" dirty="0">
                <a:solidFill>
                  <a:schemeClr val="bg1"/>
                </a:solidFill>
              </a:rPr>
            </a:br>
            <a:br>
              <a:rPr lang="cs-CZ" sz="4000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		</a:t>
            </a:r>
            <a:endParaRPr lang="cs-CZ" sz="1600" b="1" dirty="0">
              <a:solidFill>
                <a:schemeClr val="bg1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928178"/>
            <a:ext cx="2880000" cy="6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0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913548" y="340712"/>
            <a:ext cx="10339316" cy="1325563"/>
          </a:xfrm>
        </p:spPr>
        <p:txBody>
          <a:bodyPr>
            <a:normAutofit/>
          </a:bodyPr>
          <a:lstStyle/>
          <a:p>
            <a:r>
              <a:rPr lang="cs-CZ" dirty="0"/>
              <a:t>Studentské mobility výjezdy (SIMS 31.10.)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431538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608906" cy="124649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cs-CZ" dirty="0"/>
              <a:t>	</a:t>
            </a:r>
          </a:p>
          <a:p>
            <a:br>
              <a:rPr lang="cs-CZ" sz="2800" b="1" dirty="0">
                <a:solidFill>
                  <a:srgbClr val="080808"/>
                </a:solidFill>
              </a:rPr>
            </a:br>
            <a:endParaRPr lang="cs-CZ" sz="2800" b="1" dirty="0">
              <a:solidFill>
                <a:srgbClr val="080808"/>
              </a:solidFill>
            </a:endParaRPr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9F150E13-1BD5-42B6-94E1-522D61F623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772667"/>
              </p:ext>
            </p:extLst>
          </p:nvPr>
        </p:nvGraphicFramePr>
        <p:xfrm>
          <a:off x="1" y="1265236"/>
          <a:ext cx="12192000" cy="5592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380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913548" y="340712"/>
            <a:ext cx="10339316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Studentské mobility výjezdy – součásti (SIMS 31.10.)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431538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608906" cy="124649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cs-CZ" dirty="0"/>
              <a:t>	</a:t>
            </a:r>
          </a:p>
          <a:p>
            <a:br>
              <a:rPr lang="cs-CZ" sz="2800" b="1" dirty="0">
                <a:solidFill>
                  <a:srgbClr val="080808"/>
                </a:solidFill>
              </a:rPr>
            </a:br>
            <a:endParaRPr lang="cs-CZ" sz="2800" b="1" dirty="0">
              <a:solidFill>
                <a:srgbClr val="080808"/>
              </a:solidFill>
            </a:endParaRP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301F874E-EA9E-4B2D-91A0-70ECB2CDC2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121021"/>
              </p:ext>
            </p:extLst>
          </p:nvPr>
        </p:nvGraphicFramePr>
        <p:xfrm>
          <a:off x="0" y="1003492"/>
          <a:ext cx="12192000" cy="6413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179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Studentské mobility příjezdy (SIMS 31.10.)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EFF445-E548-4B34-AC5B-D639CBA15B3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88" y="681036"/>
            <a:ext cx="637499" cy="612000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F164262E-D906-41C2-8E01-BCE257FC41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140300"/>
              </p:ext>
            </p:extLst>
          </p:nvPr>
        </p:nvGraphicFramePr>
        <p:xfrm>
          <a:off x="0" y="1139923"/>
          <a:ext cx="12191999" cy="571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718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Mobility příjezdy po součástech (SIMS 31.10.)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EFF445-E548-4B34-AC5B-D639CBA15B3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88" y="681036"/>
            <a:ext cx="637499" cy="612000"/>
          </a:xfrm>
          <a:prstGeom prst="rect">
            <a:avLst/>
          </a:prstGeom>
        </p:spPr>
      </p:pic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C928F387-3303-4413-8EC6-7C66F294BA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357884"/>
              </p:ext>
            </p:extLst>
          </p:nvPr>
        </p:nvGraphicFramePr>
        <p:xfrm>
          <a:off x="0" y="1460500"/>
          <a:ext cx="12191999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701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913548" y="340712"/>
            <a:ext cx="10339316" cy="1325563"/>
          </a:xfrm>
        </p:spPr>
        <p:txBody>
          <a:bodyPr>
            <a:normAutofit/>
          </a:bodyPr>
          <a:lstStyle/>
          <a:p>
            <a:r>
              <a:rPr lang="cs-CZ" dirty="0"/>
              <a:t>Samoplátci (SIMS 31.10.) 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431538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608906" cy="95410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br>
              <a:rPr lang="cs-CZ" sz="2800" b="1" dirty="0">
                <a:solidFill>
                  <a:srgbClr val="080808"/>
                </a:solidFill>
              </a:rPr>
            </a:br>
            <a:endParaRPr lang="cs-CZ" sz="2800" b="1" dirty="0">
              <a:solidFill>
                <a:srgbClr val="080808"/>
              </a:solidFill>
            </a:endParaRP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CA10991D-F1E3-40A4-99BE-04B212710F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28837"/>
              </p:ext>
            </p:extLst>
          </p:nvPr>
        </p:nvGraphicFramePr>
        <p:xfrm>
          <a:off x="0" y="1094320"/>
          <a:ext cx="12192000" cy="576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138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Samoplátci po součástech (STAG 31.10.)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EFF445-E548-4B34-AC5B-D639CBA15B3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88" y="681036"/>
            <a:ext cx="637499" cy="612000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8EEFC325-5F73-4695-9B01-6A46F78DDD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840613"/>
              </p:ext>
            </p:extLst>
          </p:nvPr>
        </p:nvGraphicFramePr>
        <p:xfrm>
          <a:off x="1014486" y="1600200"/>
          <a:ext cx="9945613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657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informace 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500" y="1608947"/>
            <a:ext cx="10991850" cy="4934728"/>
          </a:xfrm>
        </p:spPr>
        <p:txBody>
          <a:bodyPr>
            <a:normAutofit/>
          </a:bodyPr>
          <a:lstStyle/>
          <a:p>
            <a:r>
              <a:rPr lang="cs-CZ" dirty="0"/>
              <a:t>Online seminář pro zájemce o krátkodobá stipendia DAAD do Německa – 11. dubna v 16:00</a:t>
            </a:r>
          </a:p>
          <a:p>
            <a:pPr lvl="1"/>
            <a:r>
              <a:rPr lang="cs-CZ" dirty="0"/>
              <a:t>Aktuálně je možné ucházet se o stipendia k pobytům se začátkem mezi prosincem 2022 a květnem 2023, uzávěrka žádostí je 2. května 2022.</a:t>
            </a:r>
          </a:p>
          <a:p>
            <a:pPr lvl="1"/>
            <a:r>
              <a:rPr lang="cs-CZ" dirty="0"/>
              <a:t> Stipendia určená pro absolventy magisterských studijních programů, doktorandy, </a:t>
            </a:r>
            <a:r>
              <a:rPr lang="cs-CZ" dirty="0" err="1"/>
              <a:t>postdoktorandy</a:t>
            </a:r>
            <a:r>
              <a:rPr lang="cs-CZ" dirty="0"/>
              <a:t>, VŠ učitele a vědecké pracovníky.</a:t>
            </a:r>
          </a:p>
          <a:p>
            <a:pPr lvl="1"/>
            <a:r>
              <a:rPr lang="cs-CZ" dirty="0">
                <a:hlinkClick r:id="rId2"/>
              </a:rPr>
              <a:t>https://www.dzs.cz/udalost/online-seminar-pro-zajemce-o-kratkodoba-stipendia-daad-do-nemecka</a:t>
            </a:r>
            <a:r>
              <a:rPr lang="cs-CZ" dirty="0"/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EFF445-E548-4B34-AC5B-D639CBA15B3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88" y="681036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27520"/>
      </p:ext>
    </p:extLst>
  </p:cSld>
  <p:clrMapOvr>
    <a:masterClrMapping/>
  </p:clrMapOvr>
</p:sld>
</file>

<file path=ppt/theme/theme1.xml><?xml version="1.0" encoding="utf-8"?>
<a:theme xmlns:a="http://schemas.openxmlformats.org/drawingml/2006/main" name="17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4" ma:contentTypeDescription="Vytvoří nový dokument" ma:contentTypeScope="" ma:versionID="552a93a9bb8ca7c33f98cf0507f9d7d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80fc393f9e0f82f9fa46fe17a73a1d19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84B147-7807-4A35-8CE4-8553734B1E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37B10B-ABBE-45D6-AF83-F8D3523BD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F2997F-22F3-4E1F-AB11-037474A73E6F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fc4b360f-9c6e-4c32-a22a-07301f39663c"/>
    <ds:schemaRef ds:uri="b8e1fae8-c9da-4f2e-9a78-1df90a178af4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6268</TotalTime>
  <Words>158</Words>
  <Application>Microsoft Macintosh PowerPoint</Application>
  <PresentationFormat>Širokoúhlá obrazovka</PresentationFormat>
  <Paragraphs>18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17_Motiv Office</vt:lpstr>
      <vt:lpstr>12_Motiv Office</vt:lpstr>
      <vt:lpstr>    Porovnání ukazatelů – mobility + samoplátci       Mezinárodní oddělení         </vt:lpstr>
      <vt:lpstr>Studentské mobility výjezdy (SIMS 31.10.)  </vt:lpstr>
      <vt:lpstr>Studentské mobility výjezdy – součásti (SIMS 31.10.)  </vt:lpstr>
      <vt:lpstr>Studentské mobility příjezdy (SIMS 31.10.)</vt:lpstr>
      <vt:lpstr>Mobility příjezdy po součástech (SIMS 31.10.)</vt:lpstr>
      <vt:lpstr>Samoplátci (SIMS 31.10.)   </vt:lpstr>
      <vt:lpstr>Samoplátci po součástech (STAG 31.10.)</vt:lpstr>
      <vt:lpstr>Další informace MO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Petr Horák</cp:lastModifiedBy>
  <cp:revision>333</cp:revision>
  <cp:lastPrinted>2022-03-28T10:53:54Z</cp:lastPrinted>
  <dcterms:created xsi:type="dcterms:W3CDTF">2019-02-07T16:33:11Z</dcterms:created>
  <dcterms:modified xsi:type="dcterms:W3CDTF">2022-04-16T19:58:57Z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