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30" r:id="rId4"/>
    <p:sldMasterId id="2147484142" r:id="rId5"/>
  </p:sldMasterIdLst>
  <p:handoutMasterIdLst>
    <p:handoutMasterId r:id="rId14"/>
  </p:handoutMasterIdLst>
  <p:sldIdLst>
    <p:sldId id="409" r:id="rId6"/>
    <p:sldId id="410" r:id="rId7"/>
    <p:sldId id="415" r:id="rId8"/>
    <p:sldId id="412" r:id="rId9"/>
    <p:sldId id="416" r:id="rId10"/>
    <p:sldId id="414" r:id="rId11"/>
    <p:sldId id="413" r:id="rId12"/>
    <p:sldId id="418" r:id="rId13"/>
  </p:sldIdLst>
  <p:sldSz cx="12192000" cy="6858000"/>
  <p:notesSz cx="6799263" cy="9929813"/>
  <p:defaultTextStyle>
    <a:defPPr>
      <a:defRPr lang="cs-CZ"/>
    </a:defPPr>
    <a:lvl1pPr marL="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635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279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69186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558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2022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3837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472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107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5014"/>
    <a:srgbClr val="FF7800"/>
    <a:srgbClr val="080808"/>
    <a:srgbClr val="BECDD2"/>
    <a:srgbClr val="46505A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843" autoAdjust="0"/>
    <p:restoredTop sz="94660"/>
  </p:normalViewPr>
  <p:slideViewPr>
    <p:cSldViewPr snapToGrid="0">
      <p:cViewPr varScale="1">
        <p:scale>
          <a:sx n="93" d="100"/>
          <a:sy n="93" d="100"/>
        </p:scale>
        <p:origin x="216" y="6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-3996" y="-96"/>
      </p:cViewPr>
      <p:guideLst>
        <p:guide orient="horz" pos="3128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ycek\AppData\Local\Microsoft\Windows\INetCache\Content.Outlook\KST6L49V\Kopie%20-%20Ukazatel%20K%20-%20Mobilita%20student&#367;%202019-202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ycek\AppData\Local\Microsoft\Windows\INetCache\Content.Outlook\KST6L49V\Kopie%20-%20Ukazatel%20K%20-%20Mobilita%20student&#367;%202019-202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ycek\AppData\Local\Microsoft\Windows\INetCache\Content.Outlook\KST6L49V\Kopie%20-%20Ukazatel%20K%20-%20Mobilita%20student&#367;%202019-202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ycek\AppData\Local\Microsoft\Windows\INetCache\Content.Outlook\KST6L49V\Kopie%20-%20Ukazatel%20K%20-%20Mobilita%20student&#367;%202019-202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ycek\AppData\Local\Temp\Rar$DIa0.229\Ukazatel%20K%20-%20Indik&#225;tor%20Studia%20v%20ciz&#237;m%20jazyce%20pro%20rok%202022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ycek\AppData\Local\Temp\Rar$DIa0.229\Ukazatel%20K%20-%20Indik&#225;tor%20Studia%20v%20ciz&#237;m%20jazyce%20pro%20rok%202022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Výjezdy konkurence</a:t>
            </a:r>
            <a:r>
              <a:rPr lang="cs-CZ" baseline="0"/>
              <a:t> UTB</a:t>
            </a:r>
            <a:endParaRPr lang="cs-CZ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'[Kopie - Ukazatel K - Mobilita studentů 2019-2021.xlsx]List2'!$B$1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layout>
                <c:manualLayout>
                  <c:x val="4.7746941211578636E-3"/>
                  <c:y val="-4.83091787439614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95A-49AD-8F90-18571D8A764E}"/>
                </c:ext>
              </c:extLst>
            </c:dLbl>
            <c:dLbl>
              <c:idx val="5"/>
              <c:layout>
                <c:manualLayout>
                  <c:x val="-1.1936735302895097E-3"/>
                  <c:y val="-1.69082125603865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5A-49AD-8F90-18571D8A764E}"/>
                </c:ext>
              </c:extLst>
            </c:dLbl>
            <c:dLbl>
              <c:idx val="7"/>
              <c:layout>
                <c:manualLayout>
                  <c:x val="7.1620411817367073E-3"/>
                  <c:y val="-1.9323671497584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95A-49AD-8F90-18571D8A764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'[Kopie - Ukazatel K - Mobilita studentů 2019-2021.xlsx]List2'!$A$2:$A$15</c:f>
              <c:strCache>
                <c:ptCount val="14"/>
                <c:pt idx="0">
                  <c:v>JU</c:v>
                </c:pt>
                <c:pt idx="1">
                  <c:v>UJEP</c:v>
                </c:pt>
                <c:pt idx="2">
                  <c:v>UP</c:v>
                </c:pt>
                <c:pt idx="3">
                  <c:v>OU </c:v>
                </c:pt>
                <c:pt idx="4">
                  <c:v>UHK</c:v>
                </c:pt>
                <c:pt idx="5">
                  <c:v>VŠCHT Praha</c:v>
                </c:pt>
                <c:pt idx="6">
                  <c:v>ZČU</c:v>
                </c:pt>
                <c:pt idx="7">
                  <c:v>TUL</c:v>
                </c:pt>
                <c:pt idx="8">
                  <c:v>UPa</c:v>
                </c:pt>
                <c:pt idx="9">
                  <c:v>VUT</c:v>
                </c:pt>
                <c:pt idx="10">
                  <c:v>VŠB-TUO</c:v>
                </c:pt>
                <c:pt idx="11">
                  <c:v>UTB </c:v>
                </c:pt>
                <c:pt idx="12">
                  <c:v>ČZU</c:v>
                </c:pt>
                <c:pt idx="13">
                  <c:v>MENDELU</c:v>
                </c:pt>
              </c:strCache>
            </c:strRef>
          </c:cat>
          <c:val>
            <c:numRef>
              <c:f>'[Kopie - Ukazatel K - Mobilita studentů 2019-2021.xlsx]List2'!$B$2:$B$15</c:f>
              <c:numCache>
                <c:formatCode>#,##0</c:formatCode>
                <c:ptCount val="14"/>
                <c:pt idx="0">
                  <c:v>32414</c:v>
                </c:pt>
                <c:pt idx="1">
                  <c:v>25452</c:v>
                </c:pt>
                <c:pt idx="2">
                  <c:v>115722</c:v>
                </c:pt>
                <c:pt idx="3">
                  <c:v>26286</c:v>
                </c:pt>
                <c:pt idx="4">
                  <c:v>38000</c:v>
                </c:pt>
                <c:pt idx="5">
                  <c:v>16577</c:v>
                </c:pt>
                <c:pt idx="6">
                  <c:v>40729</c:v>
                </c:pt>
                <c:pt idx="7">
                  <c:v>21819</c:v>
                </c:pt>
                <c:pt idx="8">
                  <c:v>22462</c:v>
                </c:pt>
                <c:pt idx="9">
                  <c:v>83704</c:v>
                </c:pt>
                <c:pt idx="10">
                  <c:v>29283</c:v>
                </c:pt>
                <c:pt idx="11">
                  <c:v>31772</c:v>
                </c:pt>
                <c:pt idx="12">
                  <c:v>59734</c:v>
                </c:pt>
                <c:pt idx="13">
                  <c:v>35802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95A-49AD-8F90-18571D8A764E}"/>
            </c:ext>
          </c:extLst>
        </c:ser>
        <c:ser>
          <c:idx val="1"/>
          <c:order val="1"/>
          <c:tx>
            <c:strRef>
              <c:f>'[Kopie - Ukazatel K - Mobilita studentů 2019-2021.xlsx]List2'!$C$1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5067144136078783E-2"/>
                  <c:y val="-7.2463768115942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95A-49AD-8F90-18571D8A764E}"/>
                </c:ext>
              </c:extLst>
            </c:dLbl>
            <c:dLbl>
              <c:idx val="1"/>
              <c:layout>
                <c:manualLayout>
                  <c:x val="2.1486123545210362E-2"/>
                  <c:y val="-1.44927536231884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95A-49AD-8F90-18571D8A764E}"/>
                </c:ext>
              </c:extLst>
            </c:dLbl>
            <c:dLbl>
              <c:idx val="2"/>
              <c:layout>
                <c:manualLayout>
                  <c:x val="1.5517755893763056E-2"/>
                  <c:y val="-9.66183574879229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95A-49AD-8F90-18571D8A764E}"/>
                </c:ext>
              </c:extLst>
            </c:dLbl>
            <c:dLbl>
              <c:idx val="3"/>
              <c:layout>
                <c:manualLayout>
                  <c:x val="1.313040883318408E-2"/>
                  <c:y val="-2.89855072463768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95A-49AD-8F90-18571D8A764E}"/>
                </c:ext>
              </c:extLst>
            </c:dLbl>
            <c:dLbl>
              <c:idx val="4"/>
              <c:layout>
                <c:manualLayout>
                  <c:x val="1.7905102954341987E-2"/>
                  <c:y val="-7.2463768115942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95A-49AD-8F90-18571D8A764E}"/>
                </c:ext>
              </c:extLst>
            </c:dLbl>
            <c:dLbl>
              <c:idx val="5"/>
              <c:layout>
                <c:manualLayout>
                  <c:x val="4.774694121157776E-3"/>
                  <c:y val="-4.83091787439613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95A-49AD-8F90-18571D8A764E}"/>
                </c:ext>
              </c:extLst>
            </c:dLbl>
            <c:dLbl>
              <c:idx val="7"/>
              <c:layout>
                <c:manualLayout>
                  <c:x val="2.1486123545210387E-2"/>
                  <c:y val="2.41545893719815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95A-49AD-8F90-18571D8A764E}"/>
                </c:ext>
              </c:extLst>
            </c:dLbl>
            <c:dLbl>
              <c:idx val="8"/>
              <c:layout>
                <c:manualLayout>
                  <c:x val="2.1486123545210296E-2"/>
                  <c:y val="-2.41545893719815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95A-49AD-8F90-18571D8A764E}"/>
                </c:ext>
              </c:extLst>
            </c:dLbl>
            <c:dLbl>
              <c:idx val="9"/>
              <c:layout>
                <c:manualLayout>
                  <c:x val="2.2679797075499851E-2"/>
                  <c:y val="-1.20772946859903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95A-49AD-8F90-18571D8A764E}"/>
                </c:ext>
              </c:extLst>
            </c:dLbl>
            <c:dLbl>
              <c:idx val="11"/>
              <c:layout>
                <c:manualLayout>
                  <c:x val="1.3130408833183949E-2"/>
                  <c:y val="-8.856580457753038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895A-49AD-8F90-18571D8A764E}"/>
                </c:ext>
              </c:extLst>
            </c:dLbl>
            <c:dLbl>
              <c:idx val="12"/>
              <c:layout>
                <c:manualLayout>
                  <c:x val="2.1486123545210387E-2"/>
                  <c:y val="-2.65700483091787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95A-49AD-8F90-18571D8A764E}"/>
                </c:ext>
              </c:extLst>
            </c:dLbl>
            <c:dLbl>
              <c:idx val="13"/>
              <c:layout>
                <c:manualLayout>
                  <c:x val="2.745449119665771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895A-49AD-8F90-18571D8A764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'[Kopie - Ukazatel K - Mobilita studentů 2019-2021.xlsx]List2'!$A$2:$A$15</c:f>
              <c:strCache>
                <c:ptCount val="14"/>
                <c:pt idx="0">
                  <c:v>JU</c:v>
                </c:pt>
                <c:pt idx="1">
                  <c:v>UJEP</c:v>
                </c:pt>
                <c:pt idx="2">
                  <c:v>UP</c:v>
                </c:pt>
                <c:pt idx="3">
                  <c:v>OU </c:v>
                </c:pt>
                <c:pt idx="4">
                  <c:v>UHK</c:v>
                </c:pt>
                <c:pt idx="5">
                  <c:v>VŠCHT Praha</c:v>
                </c:pt>
                <c:pt idx="6">
                  <c:v>ZČU</c:v>
                </c:pt>
                <c:pt idx="7">
                  <c:v>TUL</c:v>
                </c:pt>
                <c:pt idx="8">
                  <c:v>UPa</c:v>
                </c:pt>
                <c:pt idx="9">
                  <c:v>VUT</c:v>
                </c:pt>
                <c:pt idx="10">
                  <c:v>VŠB-TUO</c:v>
                </c:pt>
                <c:pt idx="11">
                  <c:v>UTB </c:v>
                </c:pt>
                <c:pt idx="12">
                  <c:v>ČZU</c:v>
                </c:pt>
                <c:pt idx="13">
                  <c:v>MENDELU</c:v>
                </c:pt>
              </c:strCache>
            </c:strRef>
          </c:cat>
          <c:val>
            <c:numRef>
              <c:f>'[Kopie - Ukazatel K - Mobilita studentů 2019-2021.xlsx]List2'!$C$2:$C$15</c:f>
              <c:numCache>
                <c:formatCode>#,##0</c:formatCode>
                <c:ptCount val="14"/>
                <c:pt idx="0">
                  <c:v>25559</c:v>
                </c:pt>
                <c:pt idx="1">
                  <c:v>18935</c:v>
                </c:pt>
                <c:pt idx="2">
                  <c:v>101022</c:v>
                </c:pt>
                <c:pt idx="3">
                  <c:v>27894</c:v>
                </c:pt>
                <c:pt idx="4">
                  <c:v>26478</c:v>
                </c:pt>
                <c:pt idx="5">
                  <c:v>17014</c:v>
                </c:pt>
                <c:pt idx="6">
                  <c:v>37477</c:v>
                </c:pt>
                <c:pt idx="7">
                  <c:v>17200</c:v>
                </c:pt>
                <c:pt idx="8">
                  <c:v>16477</c:v>
                </c:pt>
                <c:pt idx="9">
                  <c:v>71297</c:v>
                </c:pt>
                <c:pt idx="10">
                  <c:v>20948</c:v>
                </c:pt>
                <c:pt idx="11">
                  <c:v>29575</c:v>
                </c:pt>
                <c:pt idx="12">
                  <c:v>48115</c:v>
                </c:pt>
                <c:pt idx="13">
                  <c:v>32953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895A-49AD-8F90-18571D8A764E}"/>
            </c:ext>
          </c:extLst>
        </c:ser>
        <c:ser>
          <c:idx val="2"/>
          <c:order val="2"/>
          <c:tx>
            <c:strRef>
              <c:f>'[Kopie - Ukazatel K - Mobilita studentů 2019-2021.xlsx]List2'!$D$1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0743061772605171E-2"/>
                  <c:y val="-1.20772946859904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895A-49AD-8F90-18571D8A764E}"/>
                </c:ext>
              </c:extLst>
            </c:dLbl>
            <c:dLbl>
              <c:idx val="1"/>
              <c:layout>
                <c:manualLayout>
                  <c:x val="1.1936735302894658E-2"/>
                  <c:y val="-7.2463768115942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895A-49AD-8F90-18571D8A764E}"/>
                </c:ext>
              </c:extLst>
            </c:dLbl>
            <c:dLbl>
              <c:idx val="2"/>
              <c:layout>
                <c:manualLayout>
                  <c:x val="2.86481647269471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895A-49AD-8F90-18571D8A764E}"/>
                </c:ext>
              </c:extLst>
            </c:dLbl>
            <c:dLbl>
              <c:idx val="3"/>
              <c:layout>
                <c:manualLayout>
                  <c:x val="1.6711429424052522E-2"/>
                  <c:y val="-9.66183574879227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895A-49AD-8F90-18571D8A764E}"/>
                </c:ext>
              </c:extLst>
            </c:dLbl>
            <c:dLbl>
              <c:idx val="4"/>
              <c:layout>
                <c:manualLayout>
                  <c:x val="1.3130408833184124E-2"/>
                  <c:y val="-2.41545893719806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895A-49AD-8F90-18571D8A764E}"/>
                </c:ext>
              </c:extLst>
            </c:dLbl>
            <c:dLbl>
              <c:idx val="5"/>
              <c:layout>
                <c:manualLayout>
                  <c:x val="1.7905102954341987E-2"/>
                  <c:y val="-1.44927536231884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895A-49AD-8F90-18571D8A764E}"/>
                </c:ext>
              </c:extLst>
            </c:dLbl>
            <c:dLbl>
              <c:idx val="6"/>
              <c:layout>
                <c:manualLayout>
                  <c:x val="1.5517755893763056E-2"/>
                  <c:y val="-2.41545893719806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895A-49AD-8F90-18571D8A764E}"/>
                </c:ext>
              </c:extLst>
            </c:dLbl>
            <c:dLbl>
              <c:idx val="7"/>
              <c:layout>
                <c:manualLayout>
                  <c:x val="1.7905102954341987E-2"/>
                  <c:y val="-2.41545893719815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895A-49AD-8F90-18571D8A764E}"/>
                </c:ext>
              </c:extLst>
            </c:dLbl>
            <c:dLbl>
              <c:idx val="8"/>
              <c:layout>
                <c:manualLayout>
                  <c:x val="1.9098776484631364E-2"/>
                  <c:y val="-8.856580457753038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895A-49AD-8F90-18571D8A764E}"/>
                </c:ext>
              </c:extLst>
            </c:dLbl>
            <c:dLbl>
              <c:idx val="9"/>
              <c:layout>
                <c:manualLayout>
                  <c:x val="2.506714413607887E-2"/>
                  <c:y val="-1.20772946859903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895A-49AD-8F90-18571D8A764E}"/>
                </c:ext>
              </c:extLst>
            </c:dLbl>
            <c:dLbl>
              <c:idx val="10"/>
              <c:layout>
                <c:manualLayout>
                  <c:x val="1.79051029543419E-2"/>
                  <c:y val="-4.83091787439622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895A-49AD-8F90-18571D8A764E}"/>
                </c:ext>
              </c:extLst>
            </c:dLbl>
            <c:dLbl>
              <c:idx val="11"/>
              <c:layout>
                <c:manualLayout>
                  <c:x val="1.7905102954341987E-2"/>
                  <c:y val="-7.2463768115942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895A-49AD-8F90-18571D8A764E}"/>
                </c:ext>
              </c:extLst>
            </c:dLbl>
            <c:dLbl>
              <c:idx val="12"/>
              <c:layout>
                <c:manualLayout>
                  <c:x val="1.5517755893763056E-2"/>
                  <c:y val="-4.83091787439622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895A-49AD-8F90-18571D8A764E}"/>
                </c:ext>
              </c:extLst>
            </c:dLbl>
            <c:dLbl>
              <c:idx val="13"/>
              <c:layout>
                <c:manualLayout>
                  <c:x val="2.7454491196657715E-2"/>
                  <c:y val="-1.4492753623188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895A-49AD-8F90-18571D8A764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'[Kopie - Ukazatel K - Mobilita studentů 2019-2021.xlsx]List2'!$A$2:$A$15</c:f>
              <c:strCache>
                <c:ptCount val="14"/>
                <c:pt idx="0">
                  <c:v>JU</c:v>
                </c:pt>
                <c:pt idx="1">
                  <c:v>UJEP</c:v>
                </c:pt>
                <c:pt idx="2">
                  <c:v>UP</c:v>
                </c:pt>
                <c:pt idx="3">
                  <c:v>OU </c:v>
                </c:pt>
                <c:pt idx="4">
                  <c:v>UHK</c:v>
                </c:pt>
                <c:pt idx="5">
                  <c:v>VŠCHT Praha</c:v>
                </c:pt>
                <c:pt idx="6">
                  <c:v>ZČU</c:v>
                </c:pt>
                <c:pt idx="7">
                  <c:v>TUL</c:v>
                </c:pt>
                <c:pt idx="8">
                  <c:v>UPa</c:v>
                </c:pt>
                <c:pt idx="9">
                  <c:v>VUT</c:v>
                </c:pt>
                <c:pt idx="10">
                  <c:v>VŠB-TUO</c:v>
                </c:pt>
                <c:pt idx="11">
                  <c:v>UTB </c:v>
                </c:pt>
                <c:pt idx="12">
                  <c:v>ČZU</c:v>
                </c:pt>
                <c:pt idx="13">
                  <c:v>MENDELU</c:v>
                </c:pt>
              </c:strCache>
            </c:strRef>
          </c:cat>
          <c:val>
            <c:numRef>
              <c:f>'[Kopie - Ukazatel K - Mobilita studentů 2019-2021.xlsx]List2'!$D$2:$D$15</c:f>
              <c:numCache>
                <c:formatCode>#,##0</c:formatCode>
                <c:ptCount val="14"/>
                <c:pt idx="0">
                  <c:v>12944</c:v>
                </c:pt>
                <c:pt idx="1">
                  <c:v>9204</c:v>
                </c:pt>
                <c:pt idx="2">
                  <c:v>54090</c:v>
                </c:pt>
                <c:pt idx="3">
                  <c:v>17203</c:v>
                </c:pt>
                <c:pt idx="4">
                  <c:v>14572</c:v>
                </c:pt>
                <c:pt idx="5">
                  <c:v>8251</c:v>
                </c:pt>
                <c:pt idx="6">
                  <c:v>25094</c:v>
                </c:pt>
                <c:pt idx="7">
                  <c:v>8328</c:v>
                </c:pt>
                <c:pt idx="8">
                  <c:v>11961</c:v>
                </c:pt>
                <c:pt idx="9">
                  <c:v>46540</c:v>
                </c:pt>
                <c:pt idx="10">
                  <c:v>8786</c:v>
                </c:pt>
                <c:pt idx="11">
                  <c:v>16986</c:v>
                </c:pt>
                <c:pt idx="12">
                  <c:v>38529</c:v>
                </c:pt>
                <c:pt idx="13">
                  <c:v>17638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895A-49AD-8F90-18571D8A76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44473727"/>
        <c:axId val="778385583"/>
        <c:axId val="0"/>
      </c:bar3DChart>
      <c:catAx>
        <c:axId val="8444737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778385583"/>
        <c:crosses val="autoZero"/>
        <c:auto val="1"/>
        <c:lblAlgn val="ctr"/>
        <c:lblOffset val="100"/>
        <c:noMultiLvlLbl val="0"/>
      </c:catAx>
      <c:valAx>
        <c:axId val="7783855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8444737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8390856280540804E-2"/>
          <c:y val="6.1162064783147972E-2"/>
          <c:w val="0.91467312035404968"/>
          <c:h val="0.7246835404937416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'[Kopie - Ukazatel K - Mobilita studentů 2019-2021.xlsx]List1'!$B$2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"/>
                  <c:y val="-9.17430971747219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EA7-4CFA-BBD0-DBDD44A8973B}"/>
                </c:ext>
              </c:extLst>
            </c:dLbl>
            <c:dLbl>
              <c:idx val="1"/>
              <c:layout>
                <c:manualLayout>
                  <c:x val="-1.1784510222366682E-2"/>
                  <c:y val="-9.17430971747225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EA7-4CFA-BBD0-DBDD44A8973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'[Kopie - Ukazatel K - Mobilita studentů 2019-2021.xlsx]List1'!$A$3:$A$9</c:f>
              <c:strCache>
                <c:ptCount val="7"/>
                <c:pt idx="0">
                  <c:v>Fakulta technologická</c:v>
                </c:pt>
                <c:pt idx="1">
                  <c:v>Fakulta managementu a ekonomiky</c:v>
                </c:pt>
                <c:pt idx="2">
                  <c:v>Fakulta multimediálních komunikací</c:v>
                </c:pt>
                <c:pt idx="3">
                  <c:v>Fakulta aplikované informatiky</c:v>
                </c:pt>
                <c:pt idx="4">
                  <c:v>Fakulta humanitních studií</c:v>
                </c:pt>
                <c:pt idx="5">
                  <c:v>Fakulta logistiky a krizového řízení</c:v>
                </c:pt>
                <c:pt idx="6">
                  <c:v>Celoškolská pracoviště (studium mimo fakulty)</c:v>
                </c:pt>
              </c:strCache>
            </c:strRef>
          </c:cat>
          <c:val>
            <c:numRef>
              <c:f>'[Kopie - Ukazatel K - Mobilita studentů 2019-2021.xlsx]List1'!$B$3:$B$9</c:f>
              <c:numCache>
                <c:formatCode>#,##0</c:formatCode>
                <c:ptCount val="7"/>
                <c:pt idx="0">
                  <c:v>2285</c:v>
                </c:pt>
                <c:pt idx="1">
                  <c:v>5642</c:v>
                </c:pt>
                <c:pt idx="2">
                  <c:v>13745</c:v>
                </c:pt>
                <c:pt idx="3">
                  <c:v>2978</c:v>
                </c:pt>
                <c:pt idx="4">
                  <c:v>6241</c:v>
                </c:pt>
                <c:pt idx="5">
                  <c:v>881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EA7-4CFA-BBD0-DBDD44A8973B}"/>
            </c:ext>
          </c:extLst>
        </c:ser>
        <c:ser>
          <c:idx val="1"/>
          <c:order val="1"/>
          <c:tx>
            <c:strRef>
              <c:f>'[Kopie - Ukazatel K - Mobilita studentů 2019-2021.xlsx]List1'!$C$2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346801168270478E-2"/>
                  <c:y val="-2.44648259132593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EA7-4CFA-BBD0-DBDD44A8973B}"/>
                </c:ext>
              </c:extLst>
            </c:dLbl>
            <c:dLbl>
              <c:idx val="2"/>
              <c:layout>
                <c:manualLayout>
                  <c:x val="2.1885518984395266E-2"/>
                  <c:y val="-3.0581032391574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EA7-4CFA-BBD0-DBDD44A8973B}"/>
                </c:ext>
              </c:extLst>
            </c:dLbl>
            <c:dLbl>
              <c:idx val="3"/>
              <c:layout>
                <c:manualLayout>
                  <c:x val="1.6835014603380851E-2"/>
                  <c:y val="-9.17430971747230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EA7-4CFA-BBD0-DBDD44A8973B}"/>
                </c:ext>
              </c:extLst>
            </c:dLbl>
            <c:dLbl>
              <c:idx val="4"/>
              <c:layout>
                <c:manualLayout>
                  <c:x val="2.0202017524057168E-2"/>
                  <c:y val="-3.05810323915739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EA7-4CFA-BBD0-DBDD44A8973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'[Kopie - Ukazatel K - Mobilita studentů 2019-2021.xlsx]List1'!$A$3:$A$9</c:f>
              <c:strCache>
                <c:ptCount val="7"/>
                <c:pt idx="0">
                  <c:v>Fakulta technologická</c:v>
                </c:pt>
                <c:pt idx="1">
                  <c:v>Fakulta managementu a ekonomiky</c:v>
                </c:pt>
                <c:pt idx="2">
                  <c:v>Fakulta multimediálních komunikací</c:v>
                </c:pt>
                <c:pt idx="3">
                  <c:v>Fakulta aplikované informatiky</c:v>
                </c:pt>
                <c:pt idx="4">
                  <c:v>Fakulta humanitních studií</c:v>
                </c:pt>
                <c:pt idx="5">
                  <c:v>Fakulta logistiky a krizového řízení</c:v>
                </c:pt>
                <c:pt idx="6">
                  <c:v>Celoškolská pracoviště (studium mimo fakulty)</c:v>
                </c:pt>
              </c:strCache>
            </c:strRef>
          </c:cat>
          <c:val>
            <c:numRef>
              <c:f>'[Kopie - Ukazatel K - Mobilita studentů 2019-2021.xlsx]List1'!$C$3:$C$9</c:f>
              <c:numCache>
                <c:formatCode>#,##0</c:formatCode>
                <c:ptCount val="7"/>
                <c:pt idx="0">
                  <c:v>1844</c:v>
                </c:pt>
                <c:pt idx="1">
                  <c:v>7367</c:v>
                </c:pt>
                <c:pt idx="2">
                  <c:v>12952</c:v>
                </c:pt>
                <c:pt idx="3">
                  <c:v>2555</c:v>
                </c:pt>
                <c:pt idx="4">
                  <c:v>3876</c:v>
                </c:pt>
                <c:pt idx="5">
                  <c:v>850</c:v>
                </c:pt>
                <c:pt idx="6">
                  <c:v>131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EA7-4CFA-BBD0-DBDD44A8973B}"/>
            </c:ext>
          </c:extLst>
        </c:ser>
        <c:ser>
          <c:idx val="2"/>
          <c:order val="2"/>
          <c:tx>
            <c:strRef>
              <c:f>'[Kopie - Ukazatel K - Mobilita studentů 2019-2021.xlsx]List1'!$D$2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69360233654095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EA7-4CFA-BBD0-DBDD44A8973B}"/>
                </c:ext>
              </c:extLst>
            </c:dLbl>
            <c:dLbl>
              <c:idx val="1"/>
              <c:layout>
                <c:manualLayout>
                  <c:x val="2.5252521905071462E-2"/>
                  <c:y val="-6.1162064783147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EA7-4CFA-BBD0-DBDD44A8973B}"/>
                </c:ext>
              </c:extLst>
            </c:dLbl>
            <c:dLbl>
              <c:idx val="2"/>
              <c:layout>
                <c:manualLayout>
                  <c:x val="2.693602336540956E-2"/>
                  <c:y val="-9.17430971747225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EA7-4CFA-BBD0-DBDD44A8973B}"/>
                </c:ext>
              </c:extLst>
            </c:dLbl>
            <c:dLbl>
              <c:idx val="3"/>
              <c:layout>
                <c:manualLayout>
                  <c:x val="2.1885518984395204E-2"/>
                  <c:y val="-6.1162064783147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EA7-4CFA-BBD0-DBDD44A8973B}"/>
                </c:ext>
              </c:extLst>
            </c:dLbl>
            <c:dLbl>
              <c:idx val="4"/>
              <c:layout>
                <c:manualLayout>
                  <c:x val="3.3670029206761952E-2"/>
                  <c:y val="-1.22324129566295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EA7-4CFA-BBD0-DBDD44A8973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'[Kopie - Ukazatel K - Mobilita studentů 2019-2021.xlsx]List1'!$A$3:$A$9</c:f>
              <c:strCache>
                <c:ptCount val="7"/>
                <c:pt idx="0">
                  <c:v>Fakulta technologická</c:v>
                </c:pt>
                <c:pt idx="1">
                  <c:v>Fakulta managementu a ekonomiky</c:v>
                </c:pt>
                <c:pt idx="2">
                  <c:v>Fakulta multimediálních komunikací</c:v>
                </c:pt>
                <c:pt idx="3">
                  <c:v>Fakulta aplikované informatiky</c:v>
                </c:pt>
                <c:pt idx="4">
                  <c:v>Fakulta humanitních studií</c:v>
                </c:pt>
                <c:pt idx="5">
                  <c:v>Fakulta logistiky a krizového řízení</c:v>
                </c:pt>
                <c:pt idx="6">
                  <c:v>Celoškolská pracoviště (studium mimo fakulty)</c:v>
                </c:pt>
              </c:strCache>
            </c:strRef>
          </c:cat>
          <c:val>
            <c:numRef>
              <c:f>'[Kopie - Ukazatel K - Mobilita studentů 2019-2021.xlsx]List1'!$D$3:$D$9</c:f>
              <c:numCache>
                <c:formatCode>#,##0</c:formatCode>
                <c:ptCount val="7"/>
                <c:pt idx="0">
                  <c:v>1639</c:v>
                </c:pt>
                <c:pt idx="1">
                  <c:v>5204</c:v>
                </c:pt>
                <c:pt idx="2">
                  <c:v>6297</c:v>
                </c:pt>
                <c:pt idx="3">
                  <c:v>1542</c:v>
                </c:pt>
                <c:pt idx="4">
                  <c:v>1969</c:v>
                </c:pt>
                <c:pt idx="5">
                  <c:v>213</c:v>
                </c:pt>
                <c:pt idx="6">
                  <c:v>122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AEA7-4CFA-BBD0-DBDD44A897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44494927"/>
        <c:axId val="687551135"/>
        <c:axId val="0"/>
      </c:bar3DChart>
      <c:catAx>
        <c:axId val="8444949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687551135"/>
        <c:crosses val="autoZero"/>
        <c:auto val="1"/>
        <c:lblAlgn val="ctr"/>
        <c:lblOffset val="100"/>
        <c:noMultiLvlLbl val="0"/>
      </c:catAx>
      <c:valAx>
        <c:axId val="6875511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8444949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3627018600917811"/>
          <c:y val="0.86353895095367372"/>
          <c:w val="0.11727591214420141"/>
          <c:h val="3.593826018710078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'[Kopie - Ukazatel K - Mobilita studentů 2019-2021.xlsx]List2'!$B$38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3"/>
              <c:layout>
                <c:manualLayout>
                  <c:x val="-3.5938903863432167E-3"/>
                  <c:y val="-2.038735656411151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E2F-4051-BE79-5627AD8C7487}"/>
                </c:ext>
              </c:extLst>
            </c:dLbl>
            <c:dLbl>
              <c:idx val="5"/>
              <c:layout>
                <c:manualLayout>
                  <c:x val="-4.392481952093151E-17"/>
                  <c:y val="-1.42711495948776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E2F-4051-BE79-5627AD8C7487}"/>
                </c:ext>
              </c:extLst>
            </c:dLbl>
            <c:dLbl>
              <c:idx val="6"/>
              <c:layout>
                <c:manualLayout>
                  <c:x val="-1.1979634621144056E-3"/>
                  <c:y val="-6.116206969233231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E2F-4051-BE79-5627AD8C7487}"/>
                </c:ext>
              </c:extLst>
            </c:dLbl>
            <c:dLbl>
              <c:idx val="13"/>
              <c:layout>
                <c:manualLayout>
                  <c:x val="7.1877807726864335E-3"/>
                  <c:y val="-1.83486209076996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E2F-4051-BE79-5627AD8C748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'[Kopie - Ukazatel K - Mobilita studentů 2019-2021.xlsx]List2'!$A$39:$A$52</c:f>
              <c:strCache>
                <c:ptCount val="14"/>
                <c:pt idx="0">
                  <c:v>JU</c:v>
                </c:pt>
                <c:pt idx="1">
                  <c:v>UJEP</c:v>
                </c:pt>
                <c:pt idx="2">
                  <c:v>UP</c:v>
                </c:pt>
                <c:pt idx="3">
                  <c:v>OU </c:v>
                </c:pt>
                <c:pt idx="4">
                  <c:v>UHK</c:v>
                </c:pt>
                <c:pt idx="5">
                  <c:v>VŠCHT Praha</c:v>
                </c:pt>
                <c:pt idx="6">
                  <c:v>ZČU</c:v>
                </c:pt>
                <c:pt idx="7">
                  <c:v>TUL</c:v>
                </c:pt>
                <c:pt idx="8">
                  <c:v>UPa</c:v>
                </c:pt>
                <c:pt idx="9">
                  <c:v>VUT</c:v>
                </c:pt>
                <c:pt idx="10">
                  <c:v>VŠB-TUO</c:v>
                </c:pt>
                <c:pt idx="11">
                  <c:v>UTB </c:v>
                </c:pt>
                <c:pt idx="12">
                  <c:v>ČZU</c:v>
                </c:pt>
                <c:pt idx="13">
                  <c:v>MENDELU</c:v>
                </c:pt>
              </c:strCache>
            </c:strRef>
          </c:cat>
          <c:val>
            <c:numRef>
              <c:f>'[Kopie - Ukazatel K - Mobilita studentů 2019-2021.xlsx]List2'!$B$39:$B$52</c:f>
              <c:numCache>
                <c:formatCode>#,##0</c:formatCode>
                <c:ptCount val="14"/>
                <c:pt idx="0">
                  <c:v>24650</c:v>
                </c:pt>
                <c:pt idx="1">
                  <c:v>19156</c:v>
                </c:pt>
                <c:pt idx="2">
                  <c:v>130264</c:v>
                </c:pt>
                <c:pt idx="3">
                  <c:v>41528</c:v>
                </c:pt>
                <c:pt idx="4">
                  <c:v>56500</c:v>
                </c:pt>
                <c:pt idx="5">
                  <c:v>39567</c:v>
                </c:pt>
                <c:pt idx="6">
                  <c:v>48356</c:v>
                </c:pt>
                <c:pt idx="7">
                  <c:v>40191</c:v>
                </c:pt>
                <c:pt idx="8">
                  <c:v>36550</c:v>
                </c:pt>
                <c:pt idx="9">
                  <c:v>105739</c:v>
                </c:pt>
                <c:pt idx="10">
                  <c:v>86228</c:v>
                </c:pt>
                <c:pt idx="11">
                  <c:v>41398</c:v>
                </c:pt>
                <c:pt idx="12">
                  <c:v>131615</c:v>
                </c:pt>
                <c:pt idx="13">
                  <c:v>82632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E2F-4051-BE79-5627AD8C7487}"/>
            </c:ext>
          </c:extLst>
        </c:ser>
        <c:ser>
          <c:idx val="1"/>
          <c:order val="1"/>
          <c:tx>
            <c:strRef>
              <c:f>'[Kopie - Ukazatel K - Mobilita studentů 2019-2021.xlsx]List2'!$C$38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3342476638727374E-2"/>
                  <c:y val="-1.71524530624642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1E2F-4051-BE79-5627AD8C7487}"/>
                </c:ext>
              </c:extLst>
            </c:dLbl>
            <c:dLbl>
              <c:idx val="2"/>
              <c:layout>
                <c:manualLayout>
                  <c:x val="1.2129524217024885E-2"/>
                  <c:y val="-4.2881132656160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1E2F-4051-BE79-5627AD8C7487}"/>
                </c:ext>
              </c:extLst>
            </c:dLbl>
            <c:dLbl>
              <c:idx val="5"/>
              <c:layout>
                <c:manualLayout>
                  <c:x val="1.7969451931716084E-2"/>
                  <c:y val="7.475277718461189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E2F-4051-BE79-5627AD8C7487}"/>
                </c:ext>
              </c:extLst>
            </c:dLbl>
            <c:dLbl>
              <c:idx val="6"/>
              <c:layout>
                <c:manualLayout>
                  <c:x val="2.15633423180593E-2"/>
                  <c:y val="-6.116206969233306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E2F-4051-BE79-5627AD8C7487}"/>
                </c:ext>
              </c:extLst>
            </c:dLbl>
            <c:dLbl>
              <c:idx val="8"/>
              <c:layout>
                <c:manualLayout>
                  <c:x val="1.916741539383048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E2F-4051-BE79-5627AD8C7487}"/>
                </c:ext>
              </c:extLst>
            </c:dLbl>
            <c:dLbl>
              <c:idx val="9"/>
              <c:layout>
                <c:manualLayout>
                  <c:x val="2.515723270440251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E2F-4051-BE79-5627AD8C7487}"/>
                </c:ext>
              </c:extLst>
            </c:dLbl>
            <c:dLbl>
              <c:idx val="10"/>
              <c:layout>
                <c:manualLayout>
                  <c:x val="1.576838148213235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1E2F-4051-BE79-5627AD8C7487}"/>
                </c:ext>
              </c:extLst>
            </c:dLbl>
            <c:dLbl>
              <c:idx val="11"/>
              <c:layout>
                <c:manualLayout>
                  <c:x val="7.1877807726864335E-3"/>
                  <c:y val="-3.66972418153993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E2F-4051-BE79-5627AD8C7487}"/>
                </c:ext>
              </c:extLst>
            </c:dLbl>
            <c:dLbl>
              <c:idx val="13"/>
              <c:layout>
                <c:manualLayout>
                  <c:x val="1.916741539383031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E2F-4051-BE79-5627AD8C748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'[Kopie - Ukazatel K - Mobilita studentů 2019-2021.xlsx]List2'!$A$39:$A$52</c:f>
              <c:strCache>
                <c:ptCount val="14"/>
                <c:pt idx="0">
                  <c:v>JU</c:v>
                </c:pt>
                <c:pt idx="1">
                  <c:v>UJEP</c:v>
                </c:pt>
                <c:pt idx="2">
                  <c:v>UP</c:v>
                </c:pt>
                <c:pt idx="3">
                  <c:v>OU </c:v>
                </c:pt>
                <c:pt idx="4">
                  <c:v>UHK</c:v>
                </c:pt>
                <c:pt idx="5">
                  <c:v>VŠCHT Praha</c:v>
                </c:pt>
                <c:pt idx="6">
                  <c:v>ZČU</c:v>
                </c:pt>
                <c:pt idx="7">
                  <c:v>TUL</c:v>
                </c:pt>
                <c:pt idx="8">
                  <c:v>UPa</c:v>
                </c:pt>
                <c:pt idx="9">
                  <c:v>VUT</c:v>
                </c:pt>
                <c:pt idx="10">
                  <c:v>VŠB-TUO</c:v>
                </c:pt>
                <c:pt idx="11">
                  <c:v>UTB </c:v>
                </c:pt>
                <c:pt idx="12">
                  <c:v>ČZU</c:v>
                </c:pt>
                <c:pt idx="13">
                  <c:v>MENDELU</c:v>
                </c:pt>
              </c:strCache>
            </c:strRef>
          </c:cat>
          <c:val>
            <c:numRef>
              <c:f>'[Kopie - Ukazatel K - Mobilita studentů 2019-2021.xlsx]List2'!$C$39:$C$52</c:f>
              <c:numCache>
                <c:formatCode>#,##0</c:formatCode>
                <c:ptCount val="14"/>
                <c:pt idx="0">
                  <c:v>26393</c:v>
                </c:pt>
                <c:pt idx="1">
                  <c:v>16054</c:v>
                </c:pt>
                <c:pt idx="2">
                  <c:v>118893</c:v>
                </c:pt>
                <c:pt idx="3">
                  <c:v>47882</c:v>
                </c:pt>
                <c:pt idx="4">
                  <c:v>49933</c:v>
                </c:pt>
                <c:pt idx="5">
                  <c:v>34861</c:v>
                </c:pt>
                <c:pt idx="6">
                  <c:v>45504</c:v>
                </c:pt>
                <c:pt idx="7">
                  <c:v>38829</c:v>
                </c:pt>
                <c:pt idx="8">
                  <c:v>30334</c:v>
                </c:pt>
                <c:pt idx="9">
                  <c:v>102048</c:v>
                </c:pt>
                <c:pt idx="10">
                  <c:v>80264</c:v>
                </c:pt>
                <c:pt idx="11">
                  <c:v>41492</c:v>
                </c:pt>
                <c:pt idx="12">
                  <c:v>121827</c:v>
                </c:pt>
                <c:pt idx="13">
                  <c:v>74165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1E2F-4051-BE79-5627AD8C7487}"/>
            </c:ext>
          </c:extLst>
        </c:ser>
        <c:ser>
          <c:idx val="2"/>
          <c:order val="2"/>
          <c:tx>
            <c:strRef>
              <c:f>'[Kopie - Ukazatel K - Mobilita studentů 2019-2021.xlsx]List2'!$D$38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9.7036193736199077E-3"/>
                  <c:y val="-4.2881132656160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1E2F-4051-BE79-5627AD8C7487}"/>
                </c:ext>
              </c:extLst>
            </c:dLbl>
            <c:dLbl>
              <c:idx val="2"/>
              <c:layout>
                <c:manualLayout>
                  <c:x val="2.6684953277454748E-2"/>
                  <c:y val="-4.2881132656160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1E2F-4051-BE79-5627AD8C7487}"/>
                </c:ext>
              </c:extLst>
            </c:dLbl>
            <c:dLbl>
              <c:idx val="3"/>
              <c:layout>
                <c:manualLayout>
                  <c:x val="1.7969451931716084E-2"/>
                  <c:y val="-1.01936782820555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E2F-4051-BE79-5627AD8C7487}"/>
                </c:ext>
              </c:extLst>
            </c:dLbl>
            <c:dLbl>
              <c:idx val="4"/>
              <c:layout>
                <c:manualLayout>
                  <c:x val="1.9167415393830444E-2"/>
                  <c:y val="-1.01936782820553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E2F-4051-BE79-5627AD8C7487}"/>
                </c:ext>
              </c:extLst>
            </c:dLbl>
            <c:dLbl>
              <c:idx val="5"/>
              <c:layout>
                <c:manualLayout>
                  <c:x val="1.5573525007487272E-2"/>
                  <c:y val="-4.07747131282215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E2F-4051-BE79-5627AD8C7487}"/>
                </c:ext>
              </c:extLst>
            </c:dLbl>
            <c:dLbl>
              <c:idx val="6"/>
              <c:layout>
                <c:manualLayout>
                  <c:x val="1.437556154537286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E2F-4051-BE79-5627AD8C7487}"/>
                </c:ext>
              </c:extLst>
            </c:dLbl>
            <c:dLbl>
              <c:idx val="7"/>
              <c:layout>
                <c:manualLayout>
                  <c:x val="1.1979634621144056E-2"/>
                  <c:y val="-2.038735656411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E2F-4051-BE79-5627AD8C7487}"/>
                </c:ext>
              </c:extLst>
            </c:dLbl>
            <c:dLbl>
              <c:idx val="8"/>
              <c:layout>
                <c:manualLayout>
                  <c:x val="1.4375561545372867E-2"/>
                  <c:y val="-8.15494262564430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1E2F-4051-BE79-5627AD8C7487}"/>
                </c:ext>
              </c:extLst>
            </c:dLbl>
            <c:dLbl>
              <c:idx val="11"/>
              <c:layout>
                <c:manualLayout>
                  <c:x val="1.7969451931715907E-2"/>
                  <c:y val="-1.63098852512887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1E2F-4051-BE79-5627AD8C7487}"/>
                </c:ext>
              </c:extLst>
            </c:dLbl>
            <c:dLbl>
              <c:idx val="13"/>
              <c:layout>
                <c:manualLayout>
                  <c:x val="1.7969451931715907E-2"/>
                  <c:y val="-4.07747131282222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1E2F-4051-BE79-5627AD8C748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'[Kopie - Ukazatel K - Mobilita studentů 2019-2021.xlsx]List2'!$A$39:$A$52</c:f>
              <c:strCache>
                <c:ptCount val="14"/>
                <c:pt idx="0">
                  <c:v>JU</c:v>
                </c:pt>
                <c:pt idx="1">
                  <c:v>UJEP</c:v>
                </c:pt>
                <c:pt idx="2">
                  <c:v>UP</c:v>
                </c:pt>
                <c:pt idx="3">
                  <c:v>OU </c:v>
                </c:pt>
                <c:pt idx="4">
                  <c:v>UHK</c:v>
                </c:pt>
                <c:pt idx="5">
                  <c:v>VŠCHT Praha</c:v>
                </c:pt>
                <c:pt idx="6">
                  <c:v>ZČU</c:v>
                </c:pt>
                <c:pt idx="7">
                  <c:v>TUL</c:v>
                </c:pt>
                <c:pt idx="8">
                  <c:v>UPa</c:v>
                </c:pt>
                <c:pt idx="9">
                  <c:v>VUT</c:v>
                </c:pt>
                <c:pt idx="10">
                  <c:v>VŠB-TUO</c:v>
                </c:pt>
                <c:pt idx="11">
                  <c:v>UTB </c:v>
                </c:pt>
                <c:pt idx="12">
                  <c:v>ČZU</c:v>
                </c:pt>
                <c:pt idx="13">
                  <c:v>MENDELU</c:v>
                </c:pt>
              </c:strCache>
            </c:strRef>
          </c:cat>
          <c:val>
            <c:numRef>
              <c:f>'[Kopie - Ukazatel K - Mobilita studentů 2019-2021.xlsx]List2'!$D$39:$D$52</c:f>
              <c:numCache>
                <c:formatCode>#,##0</c:formatCode>
                <c:ptCount val="14"/>
                <c:pt idx="0">
                  <c:v>10790</c:v>
                </c:pt>
                <c:pt idx="1">
                  <c:v>10624</c:v>
                </c:pt>
                <c:pt idx="2">
                  <c:v>70290</c:v>
                </c:pt>
                <c:pt idx="3">
                  <c:v>28536</c:v>
                </c:pt>
                <c:pt idx="4">
                  <c:v>54719</c:v>
                </c:pt>
                <c:pt idx="5">
                  <c:v>24658</c:v>
                </c:pt>
                <c:pt idx="6">
                  <c:v>25341</c:v>
                </c:pt>
                <c:pt idx="7">
                  <c:v>16824</c:v>
                </c:pt>
                <c:pt idx="8">
                  <c:v>12883</c:v>
                </c:pt>
                <c:pt idx="9">
                  <c:v>64695</c:v>
                </c:pt>
                <c:pt idx="10">
                  <c:v>44699</c:v>
                </c:pt>
                <c:pt idx="11">
                  <c:v>17413</c:v>
                </c:pt>
                <c:pt idx="12">
                  <c:v>75400</c:v>
                </c:pt>
                <c:pt idx="13">
                  <c:v>42923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1E2F-4051-BE79-5627AD8C74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33769519"/>
        <c:axId val="857743455"/>
        <c:axId val="0"/>
      </c:bar3DChart>
      <c:catAx>
        <c:axId val="10337695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857743455"/>
        <c:crosses val="autoZero"/>
        <c:auto val="1"/>
        <c:lblAlgn val="ctr"/>
        <c:lblOffset val="100"/>
        <c:noMultiLvlLbl val="0"/>
      </c:catAx>
      <c:valAx>
        <c:axId val="85774345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0337695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'[Kopie - Ukazatel K - Mobilita studentů 2019-2021.xlsx]List1'!$B$2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5"/>
              <c:layout>
                <c:manualLayout>
                  <c:x val="1.0654117259046771E-2"/>
                  <c:y val="-1.39169907389550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163-4EEA-A2E3-7001E2B67C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'[Kopie - Ukazatel K - Mobilita studentů 2019-2021.xlsx]List1'!$A$28:$A$33</c:f>
              <c:strCache>
                <c:ptCount val="6"/>
                <c:pt idx="0">
                  <c:v>Fakulta technologická</c:v>
                </c:pt>
                <c:pt idx="1">
                  <c:v>Fakulta managementu a ekonomiky</c:v>
                </c:pt>
                <c:pt idx="2">
                  <c:v>Fakulta multimediálních komunikací</c:v>
                </c:pt>
                <c:pt idx="3">
                  <c:v>Fakulta aplikované informatiky</c:v>
                </c:pt>
                <c:pt idx="4">
                  <c:v>Fakulta humanitních studií</c:v>
                </c:pt>
                <c:pt idx="5">
                  <c:v>Celoškolská pracoviště (studium mimo fakulty)</c:v>
                </c:pt>
              </c:strCache>
            </c:strRef>
          </c:cat>
          <c:val>
            <c:numRef>
              <c:f>'[Kopie - Ukazatel K - Mobilita studentů 2019-2021.xlsx]List1'!$B$28:$B$33</c:f>
              <c:numCache>
                <c:formatCode>General</c:formatCode>
                <c:ptCount val="6"/>
                <c:pt idx="0">
                  <c:v>4435</c:v>
                </c:pt>
                <c:pt idx="1">
                  <c:v>12993</c:v>
                </c:pt>
                <c:pt idx="2">
                  <c:v>10191</c:v>
                </c:pt>
                <c:pt idx="3">
                  <c:v>9653</c:v>
                </c:pt>
                <c:pt idx="4">
                  <c:v>3639</c:v>
                </c:pt>
                <c:pt idx="5">
                  <c:v>487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63-4EEA-A2E3-7001E2B67C90}"/>
            </c:ext>
          </c:extLst>
        </c:ser>
        <c:ser>
          <c:idx val="1"/>
          <c:order val="1"/>
          <c:tx>
            <c:strRef>
              <c:f>'[Kopie - Ukazatel K - Mobilita studentů 2019-2021.xlsx]List1'!$C$2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3"/>
              <c:layout>
                <c:manualLayout>
                  <c:x val="2.2250748823277707E-2"/>
                  <c:y val="-1.52905198776758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163-4EEA-A2E3-7001E2B67C90}"/>
                </c:ext>
              </c:extLst>
            </c:dLbl>
            <c:dLbl>
              <c:idx val="4"/>
              <c:layout>
                <c:manualLayout>
                  <c:x val="1.540436456996149E-2"/>
                  <c:y val="-3.0581039755351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163-4EEA-A2E3-7001E2B67C90}"/>
                </c:ext>
              </c:extLst>
            </c:dLbl>
            <c:dLbl>
              <c:idx val="5"/>
              <c:layout>
                <c:manualLayout>
                  <c:x val="1.3698150761631452E-2"/>
                  <c:y val="-1.11335925911638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163-4EEA-A2E3-7001E2B67C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'[Kopie - Ukazatel K - Mobilita studentů 2019-2021.xlsx]List1'!$A$28:$A$33</c:f>
              <c:strCache>
                <c:ptCount val="6"/>
                <c:pt idx="0">
                  <c:v>Fakulta technologická</c:v>
                </c:pt>
                <c:pt idx="1">
                  <c:v>Fakulta managementu a ekonomiky</c:v>
                </c:pt>
                <c:pt idx="2">
                  <c:v>Fakulta multimediálních komunikací</c:v>
                </c:pt>
                <c:pt idx="3">
                  <c:v>Fakulta aplikované informatiky</c:v>
                </c:pt>
                <c:pt idx="4">
                  <c:v>Fakulta humanitních studií</c:v>
                </c:pt>
                <c:pt idx="5">
                  <c:v>Celoškolská pracoviště (studium mimo fakulty)</c:v>
                </c:pt>
              </c:strCache>
            </c:strRef>
          </c:cat>
          <c:val>
            <c:numRef>
              <c:f>'[Kopie - Ukazatel K - Mobilita studentů 2019-2021.xlsx]List1'!$C$28:$C$33</c:f>
              <c:numCache>
                <c:formatCode>General</c:formatCode>
                <c:ptCount val="6"/>
                <c:pt idx="0">
                  <c:v>4532</c:v>
                </c:pt>
                <c:pt idx="1">
                  <c:v>13929</c:v>
                </c:pt>
                <c:pt idx="2">
                  <c:v>11506</c:v>
                </c:pt>
                <c:pt idx="3">
                  <c:v>7334</c:v>
                </c:pt>
                <c:pt idx="4">
                  <c:v>4019</c:v>
                </c:pt>
                <c:pt idx="5">
                  <c:v>172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163-4EEA-A2E3-7001E2B67C90}"/>
            </c:ext>
          </c:extLst>
        </c:ser>
        <c:ser>
          <c:idx val="2"/>
          <c:order val="2"/>
          <c:tx>
            <c:strRef>
              <c:f>'[Kopie - Ukazatel K - Mobilita studentů 2019-2021.xlsx]List1'!$D$2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674218426421635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163-4EEA-A2E3-7001E2B67C90}"/>
                </c:ext>
              </c:extLst>
            </c:dLbl>
            <c:dLbl>
              <c:idx val="1"/>
              <c:layout>
                <c:manualLayout>
                  <c:x val="1.826420101550869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163-4EEA-A2E3-7001E2B67C90}"/>
                </c:ext>
              </c:extLst>
            </c:dLbl>
            <c:dLbl>
              <c:idx val="2"/>
              <c:layout>
                <c:manualLayout>
                  <c:x val="2.8918318274555578E-2"/>
                  <c:y val="-5.56679629558198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163-4EEA-A2E3-7001E2B67C90}"/>
                </c:ext>
              </c:extLst>
            </c:dLbl>
            <c:dLbl>
              <c:idx val="3"/>
              <c:layout>
                <c:manualLayout>
                  <c:x val="1.8827586901164196E-2"/>
                  <c:y val="-3.058012154025801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163-4EEA-A2E3-7001E2B67C90}"/>
                </c:ext>
              </c:extLst>
            </c:dLbl>
            <c:dLbl>
              <c:idx val="4"/>
              <c:layout>
                <c:manualLayout>
                  <c:x val="3.044033502584792E-2"/>
                  <c:y val="-1.11335925911640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163-4EEA-A2E3-7001E2B67C90}"/>
                </c:ext>
              </c:extLst>
            </c:dLbl>
            <c:dLbl>
              <c:idx val="5"/>
              <c:layout>
                <c:manualLayout>
                  <c:x val="1.9786217766800923E-2"/>
                  <c:y val="-5.56679629558198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163-4EEA-A2E3-7001E2B67C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'[Kopie - Ukazatel K - Mobilita studentů 2019-2021.xlsx]List1'!$A$28:$A$33</c:f>
              <c:strCache>
                <c:ptCount val="6"/>
                <c:pt idx="0">
                  <c:v>Fakulta technologická</c:v>
                </c:pt>
                <c:pt idx="1">
                  <c:v>Fakulta managementu a ekonomiky</c:v>
                </c:pt>
                <c:pt idx="2">
                  <c:v>Fakulta multimediálních komunikací</c:v>
                </c:pt>
                <c:pt idx="3">
                  <c:v>Fakulta aplikované informatiky</c:v>
                </c:pt>
                <c:pt idx="4">
                  <c:v>Fakulta humanitních studií</c:v>
                </c:pt>
                <c:pt idx="5">
                  <c:v>Celoškolská pracoviště (studium mimo fakulty)</c:v>
                </c:pt>
              </c:strCache>
            </c:strRef>
          </c:cat>
          <c:val>
            <c:numRef>
              <c:f>'[Kopie - Ukazatel K - Mobilita studentů 2019-2021.xlsx]List1'!$D$28:$D$33</c:f>
              <c:numCache>
                <c:formatCode>General</c:formatCode>
                <c:ptCount val="6"/>
                <c:pt idx="0">
                  <c:v>1715</c:v>
                </c:pt>
                <c:pt idx="1">
                  <c:v>7131</c:v>
                </c:pt>
                <c:pt idx="2">
                  <c:v>3265</c:v>
                </c:pt>
                <c:pt idx="3">
                  <c:v>3437</c:v>
                </c:pt>
                <c:pt idx="4">
                  <c:v>1772</c:v>
                </c:pt>
                <c:pt idx="5">
                  <c:v>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163-4EEA-A2E3-7001E2B67C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39662319"/>
        <c:axId val="857744703"/>
        <c:axId val="0"/>
      </c:bar3DChart>
      <c:catAx>
        <c:axId val="10396623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857744703"/>
        <c:crosses val="autoZero"/>
        <c:auto val="1"/>
        <c:lblAlgn val="ctr"/>
        <c:lblOffset val="100"/>
        <c:noMultiLvlLbl val="0"/>
      </c:catAx>
      <c:valAx>
        <c:axId val="8577447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0396623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List1!$A$2:$A$14</c:f>
              <c:strCache>
                <c:ptCount val="13"/>
                <c:pt idx="0">
                  <c:v>12000-JU</c:v>
                </c:pt>
                <c:pt idx="1">
                  <c:v>13000-UJEP</c:v>
                </c:pt>
                <c:pt idx="2">
                  <c:v>15000-UP</c:v>
                </c:pt>
                <c:pt idx="3">
                  <c:v>17000-OU </c:v>
                </c:pt>
                <c:pt idx="4">
                  <c:v>18000-UHK</c:v>
                </c:pt>
                <c:pt idx="5">
                  <c:v>22000-VŠCHT Praha</c:v>
                </c:pt>
                <c:pt idx="6">
                  <c:v>23000-ZČU</c:v>
                </c:pt>
                <c:pt idx="7">
                  <c:v>24000-TUL</c:v>
                </c:pt>
                <c:pt idx="8">
                  <c:v>25000-UPa</c:v>
                </c:pt>
                <c:pt idx="9">
                  <c:v>26000-VUT</c:v>
                </c:pt>
                <c:pt idx="10">
                  <c:v>27000-VŠB-TUO</c:v>
                </c:pt>
                <c:pt idx="11">
                  <c:v>28000-UTB </c:v>
                </c:pt>
                <c:pt idx="12">
                  <c:v>43000-MENDELU</c:v>
                </c:pt>
              </c:strCache>
            </c:strRef>
          </c:cat>
          <c:val>
            <c:numRef>
              <c:f>List1!$B$2:$B$14</c:f>
              <c:numCache>
                <c:formatCode>General</c:formatCode>
                <c:ptCount val="13"/>
                <c:pt idx="0">
                  <c:v>276</c:v>
                </c:pt>
                <c:pt idx="1">
                  <c:v>8</c:v>
                </c:pt>
                <c:pt idx="2">
                  <c:v>438</c:v>
                </c:pt>
                <c:pt idx="3">
                  <c:v>254</c:v>
                </c:pt>
                <c:pt idx="4">
                  <c:v>26</c:v>
                </c:pt>
                <c:pt idx="5">
                  <c:v>139</c:v>
                </c:pt>
                <c:pt idx="6">
                  <c:v>13</c:v>
                </c:pt>
                <c:pt idx="7">
                  <c:v>156</c:v>
                </c:pt>
                <c:pt idx="8">
                  <c:v>73</c:v>
                </c:pt>
                <c:pt idx="9">
                  <c:v>100</c:v>
                </c:pt>
                <c:pt idx="10">
                  <c:v>318</c:v>
                </c:pt>
                <c:pt idx="11">
                  <c:v>116</c:v>
                </c:pt>
                <c:pt idx="12">
                  <c:v>392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9D-4E78-BD7C-3BEB2A77A92D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List1!$A$2:$A$14</c:f>
              <c:strCache>
                <c:ptCount val="13"/>
                <c:pt idx="0">
                  <c:v>12000-JU</c:v>
                </c:pt>
                <c:pt idx="1">
                  <c:v>13000-UJEP</c:v>
                </c:pt>
                <c:pt idx="2">
                  <c:v>15000-UP</c:v>
                </c:pt>
                <c:pt idx="3">
                  <c:v>17000-OU </c:v>
                </c:pt>
                <c:pt idx="4">
                  <c:v>18000-UHK</c:v>
                </c:pt>
                <c:pt idx="5">
                  <c:v>22000-VŠCHT Praha</c:v>
                </c:pt>
                <c:pt idx="6">
                  <c:v>23000-ZČU</c:v>
                </c:pt>
                <c:pt idx="7">
                  <c:v>24000-TUL</c:v>
                </c:pt>
                <c:pt idx="8">
                  <c:v>25000-UPa</c:v>
                </c:pt>
                <c:pt idx="9">
                  <c:v>26000-VUT</c:v>
                </c:pt>
                <c:pt idx="10">
                  <c:v>27000-VŠB-TUO</c:v>
                </c:pt>
                <c:pt idx="11">
                  <c:v>28000-UTB </c:v>
                </c:pt>
                <c:pt idx="12">
                  <c:v>43000-MENDELU</c:v>
                </c:pt>
              </c:strCache>
            </c:strRef>
          </c:cat>
          <c:val>
            <c:numRef>
              <c:f>List1!$C$2:$C$14</c:f>
              <c:numCache>
                <c:formatCode>General</c:formatCode>
                <c:ptCount val="13"/>
                <c:pt idx="0">
                  <c:v>322</c:v>
                </c:pt>
                <c:pt idx="1">
                  <c:v>8</c:v>
                </c:pt>
                <c:pt idx="2">
                  <c:v>441</c:v>
                </c:pt>
                <c:pt idx="3">
                  <c:v>281</c:v>
                </c:pt>
                <c:pt idx="4">
                  <c:v>31</c:v>
                </c:pt>
                <c:pt idx="5">
                  <c:v>155</c:v>
                </c:pt>
                <c:pt idx="6">
                  <c:v>17</c:v>
                </c:pt>
                <c:pt idx="7">
                  <c:v>142</c:v>
                </c:pt>
                <c:pt idx="8">
                  <c:v>57</c:v>
                </c:pt>
                <c:pt idx="9">
                  <c:v>109</c:v>
                </c:pt>
                <c:pt idx="10">
                  <c:v>287</c:v>
                </c:pt>
                <c:pt idx="11">
                  <c:v>135</c:v>
                </c:pt>
                <c:pt idx="12">
                  <c:v>390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D9D-4E78-BD7C-3BEB2A77A92D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List1!$A$2:$A$14</c:f>
              <c:strCache>
                <c:ptCount val="13"/>
                <c:pt idx="0">
                  <c:v>12000-JU</c:v>
                </c:pt>
                <c:pt idx="1">
                  <c:v>13000-UJEP</c:v>
                </c:pt>
                <c:pt idx="2">
                  <c:v>15000-UP</c:v>
                </c:pt>
                <c:pt idx="3">
                  <c:v>17000-OU </c:v>
                </c:pt>
                <c:pt idx="4">
                  <c:v>18000-UHK</c:v>
                </c:pt>
                <c:pt idx="5">
                  <c:v>22000-VŠCHT Praha</c:v>
                </c:pt>
                <c:pt idx="6">
                  <c:v>23000-ZČU</c:v>
                </c:pt>
                <c:pt idx="7">
                  <c:v>24000-TUL</c:v>
                </c:pt>
                <c:pt idx="8">
                  <c:v>25000-UPa</c:v>
                </c:pt>
                <c:pt idx="9">
                  <c:v>26000-VUT</c:v>
                </c:pt>
                <c:pt idx="10">
                  <c:v>27000-VŠB-TUO</c:v>
                </c:pt>
                <c:pt idx="11">
                  <c:v>28000-UTB </c:v>
                </c:pt>
                <c:pt idx="12">
                  <c:v>43000-MENDELU</c:v>
                </c:pt>
              </c:strCache>
            </c:strRef>
          </c:cat>
          <c:val>
            <c:numRef>
              <c:f>List1!$D$2:$D$14</c:f>
              <c:numCache>
                <c:formatCode>General</c:formatCode>
                <c:ptCount val="13"/>
                <c:pt idx="0">
                  <c:v>338</c:v>
                </c:pt>
                <c:pt idx="1">
                  <c:v>21</c:v>
                </c:pt>
                <c:pt idx="2">
                  <c:v>465</c:v>
                </c:pt>
                <c:pt idx="3">
                  <c:v>164</c:v>
                </c:pt>
                <c:pt idx="4">
                  <c:v>32</c:v>
                </c:pt>
                <c:pt idx="5">
                  <c:v>146</c:v>
                </c:pt>
                <c:pt idx="6">
                  <c:v>32</c:v>
                </c:pt>
                <c:pt idx="7">
                  <c:v>137</c:v>
                </c:pt>
                <c:pt idx="8">
                  <c:v>69</c:v>
                </c:pt>
                <c:pt idx="9">
                  <c:v>141</c:v>
                </c:pt>
                <c:pt idx="10">
                  <c:v>287</c:v>
                </c:pt>
                <c:pt idx="11">
                  <c:v>203</c:v>
                </c:pt>
                <c:pt idx="12">
                  <c:v>370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D9D-4E78-BD7C-3BEB2A77A92D}"/>
            </c:ext>
          </c:extLst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11"/>
              <c:layout>
                <c:manualLayout>
                  <c:x val="5.40659798655311E-3"/>
                  <c:y val="-1.2594833143253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D9D-4E78-BD7C-3BEB2A77A92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List1!$A$2:$A$14</c:f>
              <c:strCache>
                <c:ptCount val="13"/>
                <c:pt idx="0">
                  <c:v>12000-JU</c:v>
                </c:pt>
                <c:pt idx="1">
                  <c:v>13000-UJEP</c:v>
                </c:pt>
                <c:pt idx="2">
                  <c:v>15000-UP</c:v>
                </c:pt>
                <c:pt idx="3">
                  <c:v>17000-OU </c:v>
                </c:pt>
                <c:pt idx="4">
                  <c:v>18000-UHK</c:v>
                </c:pt>
                <c:pt idx="5">
                  <c:v>22000-VŠCHT Praha</c:v>
                </c:pt>
                <c:pt idx="6">
                  <c:v>23000-ZČU</c:v>
                </c:pt>
                <c:pt idx="7">
                  <c:v>24000-TUL</c:v>
                </c:pt>
                <c:pt idx="8">
                  <c:v>25000-UPa</c:v>
                </c:pt>
                <c:pt idx="9">
                  <c:v>26000-VUT</c:v>
                </c:pt>
                <c:pt idx="10">
                  <c:v>27000-VŠB-TUO</c:v>
                </c:pt>
                <c:pt idx="11">
                  <c:v>28000-UTB </c:v>
                </c:pt>
                <c:pt idx="12">
                  <c:v>43000-MENDELU</c:v>
                </c:pt>
              </c:strCache>
            </c:strRef>
          </c:cat>
          <c:val>
            <c:numRef>
              <c:f>List1!$E$2:$E$14</c:f>
              <c:numCache>
                <c:formatCode>General</c:formatCode>
                <c:ptCount val="13"/>
                <c:pt idx="0">
                  <c:v>408</c:v>
                </c:pt>
                <c:pt idx="1">
                  <c:v>31</c:v>
                </c:pt>
                <c:pt idx="2">
                  <c:v>540</c:v>
                </c:pt>
                <c:pt idx="3">
                  <c:v>245</c:v>
                </c:pt>
                <c:pt idx="4">
                  <c:v>36</c:v>
                </c:pt>
                <c:pt idx="5">
                  <c:v>181</c:v>
                </c:pt>
                <c:pt idx="6">
                  <c:v>44</c:v>
                </c:pt>
                <c:pt idx="7">
                  <c:v>139</c:v>
                </c:pt>
                <c:pt idx="8">
                  <c:v>88</c:v>
                </c:pt>
                <c:pt idx="9">
                  <c:v>185</c:v>
                </c:pt>
                <c:pt idx="10">
                  <c:v>433</c:v>
                </c:pt>
                <c:pt idx="11">
                  <c:v>190</c:v>
                </c:pt>
                <c:pt idx="12">
                  <c:v>411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D9D-4E78-BD7C-3BEB2A77A9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50049567"/>
        <c:axId val="777671551"/>
        <c:axId val="0"/>
      </c:bar3DChart>
      <c:catAx>
        <c:axId val="10500495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777671551"/>
        <c:crosses val="autoZero"/>
        <c:auto val="1"/>
        <c:lblAlgn val="ctr"/>
        <c:lblOffset val="100"/>
        <c:noMultiLvlLbl val="0"/>
      </c:catAx>
      <c:valAx>
        <c:axId val="7776715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05004956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List1!$A$35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List1!$B$34:$F$34</c:f>
              <c:strCache>
                <c:ptCount val="5"/>
                <c:pt idx="0">
                  <c:v>FT</c:v>
                </c:pt>
                <c:pt idx="1">
                  <c:v>FaME</c:v>
                </c:pt>
                <c:pt idx="2">
                  <c:v>FMK</c:v>
                </c:pt>
                <c:pt idx="3">
                  <c:v>FAI</c:v>
                </c:pt>
                <c:pt idx="4">
                  <c:v>CPS</c:v>
                </c:pt>
              </c:strCache>
            </c:strRef>
          </c:cat>
          <c:val>
            <c:numRef>
              <c:f>List1!$B$35:$F$35</c:f>
              <c:numCache>
                <c:formatCode>General</c:formatCode>
                <c:ptCount val="5"/>
                <c:pt idx="0">
                  <c:v>18</c:v>
                </c:pt>
                <c:pt idx="1">
                  <c:v>54</c:v>
                </c:pt>
                <c:pt idx="2">
                  <c:v>6</c:v>
                </c:pt>
                <c:pt idx="3">
                  <c:v>22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43-40A1-94EA-82C5967CD62C}"/>
            </c:ext>
          </c:extLst>
        </c:ser>
        <c:ser>
          <c:idx val="1"/>
          <c:order val="1"/>
          <c:tx>
            <c:strRef>
              <c:f>List1!$A$36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List1!$B$34:$F$34</c:f>
              <c:strCache>
                <c:ptCount val="5"/>
                <c:pt idx="0">
                  <c:v>FT</c:v>
                </c:pt>
                <c:pt idx="1">
                  <c:v>FaME</c:v>
                </c:pt>
                <c:pt idx="2">
                  <c:v>FMK</c:v>
                </c:pt>
                <c:pt idx="3">
                  <c:v>FAI</c:v>
                </c:pt>
                <c:pt idx="4">
                  <c:v>CPS</c:v>
                </c:pt>
              </c:strCache>
            </c:strRef>
          </c:cat>
          <c:val>
            <c:numRef>
              <c:f>List1!$B$36:$F$36</c:f>
              <c:numCache>
                <c:formatCode>General</c:formatCode>
                <c:ptCount val="5"/>
                <c:pt idx="0">
                  <c:v>18</c:v>
                </c:pt>
                <c:pt idx="1">
                  <c:v>57</c:v>
                </c:pt>
                <c:pt idx="2">
                  <c:v>9</c:v>
                </c:pt>
                <c:pt idx="3">
                  <c:v>28</c:v>
                </c:pt>
                <c:pt idx="4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43-40A1-94EA-82C5967CD62C}"/>
            </c:ext>
          </c:extLst>
        </c:ser>
        <c:ser>
          <c:idx val="2"/>
          <c:order val="2"/>
          <c:tx>
            <c:strRef>
              <c:f>List1!$A$37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List1!$B$34:$F$34</c:f>
              <c:strCache>
                <c:ptCount val="5"/>
                <c:pt idx="0">
                  <c:v>FT</c:v>
                </c:pt>
                <c:pt idx="1">
                  <c:v>FaME</c:v>
                </c:pt>
                <c:pt idx="2">
                  <c:v>FMK</c:v>
                </c:pt>
                <c:pt idx="3">
                  <c:v>FAI</c:v>
                </c:pt>
                <c:pt idx="4">
                  <c:v>CPS</c:v>
                </c:pt>
              </c:strCache>
            </c:strRef>
          </c:cat>
          <c:val>
            <c:numRef>
              <c:f>List1!$B$37:$F$37</c:f>
              <c:numCache>
                <c:formatCode>General</c:formatCode>
                <c:ptCount val="5"/>
                <c:pt idx="0">
                  <c:v>14</c:v>
                </c:pt>
                <c:pt idx="1">
                  <c:v>98</c:v>
                </c:pt>
                <c:pt idx="2">
                  <c:v>10</c:v>
                </c:pt>
                <c:pt idx="3">
                  <c:v>54</c:v>
                </c:pt>
                <c:pt idx="4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E43-40A1-94EA-82C5967CD62C}"/>
            </c:ext>
          </c:extLst>
        </c:ser>
        <c:ser>
          <c:idx val="3"/>
          <c:order val="3"/>
          <c:tx>
            <c:strRef>
              <c:f>List1!$A$38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9386103335563103E-2"/>
                  <c:y val="-1.10650053088791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E43-40A1-94EA-82C5967CD62C}"/>
                </c:ext>
              </c:extLst>
            </c:dLbl>
            <c:dLbl>
              <c:idx val="1"/>
              <c:layout>
                <c:manualLayout>
                  <c:x val="2.369412629902149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E43-40A1-94EA-82C5967CD62C}"/>
                </c:ext>
              </c:extLst>
            </c:dLbl>
            <c:dLbl>
              <c:idx val="2"/>
              <c:layout>
                <c:manualLayout>
                  <c:x val="1.6666666666666666E-2"/>
                  <c:y val="-9.25925925925925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E43-40A1-94EA-82C5967CD62C}"/>
                </c:ext>
              </c:extLst>
            </c:dLbl>
            <c:dLbl>
              <c:idx val="3"/>
              <c:layout>
                <c:manualLayout>
                  <c:x val="1.5078080372104636E-2"/>
                  <c:y val="-6.761869575065159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E43-40A1-94EA-82C5967CD62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List1!$B$34:$F$34</c:f>
              <c:strCache>
                <c:ptCount val="5"/>
                <c:pt idx="0">
                  <c:v>FT</c:v>
                </c:pt>
                <c:pt idx="1">
                  <c:v>FaME</c:v>
                </c:pt>
                <c:pt idx="2">
                  <c:v>FMK</c:v>
                </c:pt>
                <c:pt idx="3">
                  <c:v>FAI</c:v>
                </c:pt>
                <c:pt idx="4">
                  <c:v>CPS</c:v>
                </c:pt>
              </c:strCache>
            </c:strRef>
          </c:cat>
          <c:val>
            <c:numRef>
              <c:f>List1!$B$38:$F$38</c:f>
              <c:numCache>
                <c:formatCode>General</c:formatCode>
                <c:ptCount val="5"/>
                <c:pt idx="0">
                  <c:v>13</c:v>
                </c:pt>
                <c:pt idx="1">
                  <c:v>86</c:v>
                </c:pt>
                <c:pt idx="2">
                  <c:v>11</c:v>
                </c:pt>
                <c:pt idx="3">
                  <c:v>54</c:v>
                </c:pt>
                <c:pt idx="4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5E43-40A1-94EA-82C5967CD6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07836751"/>
        <c:axId val="1105803231"/>
        <c:axId val="0"/>
      </c:bar3DChart>
      <c:catAx>
        <c:axId val="11078367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105803231"/>
        <c:crosses val="autoZero"/>
        <c:auto val="1"/>
        <c:lblAlgn val="ctr"/>
        <c:lblOffset val="100"/>
        <c:noMultiLvlLbl val="0"/>
      </c:catAx>
      <c:valAx>
        <c:axId val="11058032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1078367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7035" cy="496333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643" y="0"/>
            <a:ext cx="2947034" cy="496333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r">
              <a:defRPr sz="1200"/>
            </a:lvl1pPr>
          </a:lstStyle>
          <a:p>
            <a:fld id="{F045BDA8-12B6-4A84-8774-B4485B9C5FAE}" type="datetimeFigureOut">
              <a:rPr lang="cs-CZ" smtClean="0"/>
              <a:t>16.04.2022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1895"/>
            <a:ext cx="2947035" cy="496333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643" y="9431895"/>
            <a:ext cx="2947034" cy="496333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r">
              <a:defRPr sz="1200"/>
            </a:lvl1pPr>
          </a:lstStyle>
          <a:p>
            <a:fld id="{22104CB1-3A24-444E-AC98-892C486990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0336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819" indent="0" algn="ctr">
              <a:buNone/>
              <a:defRPr sz="2000"/>
            </a:lvl2pPr>
            <a:lvl3pPr marL="913674" indent="0" algn="ctr">
              <a:buNone/>
              <a:defRPr sz="1900"/>
            </a:lvl3pPr>
            <a:lvl4pPr marL="1370512" indent="0" algn="ctr">
              <a:buNone/>
              <a:defRPr sz="1600"/>
            </a:lvl4pPr>
            <a:lvl5pPr marL="1827349" indent="0" algn="ctr">
              <a:buNone/>
              <a:defRPr sz="1600"/>
            </a:lvl5pPr>
            <a:lvl6pPr marL="2284206" indent="0" algn="ctr">
              <a:buNone/>
              <a:defRPr sz="1600"/>
            </a:lvl6pPr>
            <a:lvl7pPr marL="2741022" indent="0" algn="ctr">
              <a:buNone/>
              <a:defRPr sz="1600"/>
            </a:lvl7pPr>
            <a:lvl8pPr marL="3197840" indent="0" algn="ctr">
              <a:buNone/>
              <a:defRPr sz="1600"/>
            </a:lvl8pPr>
            <a:lvl9pPr marL="3654659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4795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343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2" y="365164"/>
            <a:ext cx="2628900" cy="5811839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3" y="365164"/>
            <a:ext cx="7734300" cy="5811839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207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219" indent="0" algn="ctr">
              <a:buNone/>
              <a:defRPr sz="2000"/>
            </a:lvl2pPr>
            <a:lvl3pPr marL="912541" indent="0" algn="ctr">
              <a:buNone/>
              <a:defRPr sz="1900"/>
            </a:lvl3pPr>
            <a:lvl4pPr marL="1368812" indent="0" algn="ctr">
              <a:buNone/>
              <a:defRPr sz="1600"/>
            </a:lvl4pPr>
            <a:lvl5pPr marL="1825082" indent="0" algn="ctr">
              <a:buNone/>
              <a:defRPr sz="1600"/>
            </a:lvl5pPr>
            <a:lvl6pPr marL="2281406" indent="0" algn="ctr">
              <a:buNone/>
              <a:defRPr sz="1600"/>
            </a:lvl6pPr>
            <a:lvl7pPr marL="2737622" indent="0" algn="ctr">
              <a:buNone/>
              <a:defRPr sz="1600"/>
            </a:lvl7pPr>
            <a:lvl8pPr marL="3193840" indent="0" algn="ctr">
              <a:buNone/>
              <a:defRPr sz="1600"/>
            </a:lvl8pPr>
            <a:lvl9pPr marL="3650059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0922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487" y="1825625"/>
            <a:ext cx="10339316" cy="4351339"/>
          </a:xfrm>
        </p:spPr>
        <p:txBody>
          <a:bodyPr/>
          <a:lstStyle>
            <a:lvl1pPr>
              <a:defRPr sz="3200">
                <a:solidFill>
                  <a:srgbClr val="080808"/>
                </a:solidFill>
              </a:defRPr>
            </a:lvl1pPr>
            <a:lvl2pPr>
              <a:defRPr sz="2800">
                <a:solidFill>
                  <a:srgbClr val="080808"/>
                </a:solidFill>
              </a:defRPr>
            </a:lvl2pPr>
            <a:lvl3pPr>
              <a:defRPr sz="2400">
                <a:solidFill>
                  <a:srgbClr val="080808"/>
                </a:solidFill>
              </a:defRPr>
            </a:lvl3pPr>
            <a:lvl4pPr>
              <a:defRPr sz="2000"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14487" y="6356352"/>
            <a:ext cx="2566916" cy="365125"/>
          </a:xfrm>
        </p:spPr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 dirty="0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8006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1" y="170984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21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254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688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508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14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3762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38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005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0371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14487" y="1825625"/>
            <a:ext cx="5005316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6454249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219" indent="0">
              <a:buNone/>
              <a:defRPr sz="2000" b="1"/>
            </a:lvl2pPr>
            <a:lvl3pPr marL="912541" indent="0">
              <a:buNone/>
              <a:defRPr sz="1900" b="1"/>
            </a:lvl3pPr>
            <a:lvl4pPr marL="1368812" indent="0">
              <a:buNone/>
              <a:defRPr sz="1600" b="1"/>
            </a:lvl4pPr>
            <a:lvl5pPr marL="1825082" indent="0">
              <a:buNone/>
              <a:defRPr sz="1600" b="1"/>
            </a:lvl5pPr>
            <a:lvl6pPr marL="2281406" indent="0">
              <a:buNone/>
              <a:defRPr sz="1600" b="1"/>
            </a:lvl6pPr>
            <a:lvl7pPr marL="2737622" indent="0">
              <a:buNone/>
              <a:defRPr sz="1600" b="1"/>
            </a:lvl7pPr>
            <a:lvl8pPr marL="3193840" indent="0">
              <a:buNone/>
              <a:defRPr sz="1600" b="1"/>
            </a:lvl8pPr>
            <a:lvl9pPr marL="3650059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219" indent="0">
              <a:buNone/>
              <a:defRPr sz="2000" b="1"/>
            </a:lvl2pPr>
            <a:lvl3pPr marL="912541" indent="0">
              <a:buNone/>
              <a:defRPr sz="1900" b="1"/>
            </a:lvl3pPr>
            <a:lvl4pPr marL="1368812" indent="0">
              <a:buNone/>
              <a:defRPr sz="1600" b="1"/>
            </a:lvl4pPr>
            <a:lvl5pPr marL="1825082" indent="0">
              <a:buNone/>
              <a:defRPr sz="1600" b="1"/>
            </a:lvl5pPr>
            <a:lvl6pPr marL="2281406" indent="0">
              <a:buNone/>
              <a:defRPr sz="1600" b="1"/>
            </a:lvl6pPr>
            <a:lvl7pPr marL="2737622" indent="0">
              <a:buNone/>
              <a:defRPr sz="1600" b="1"/>
            </a:lvl7pPr>
            <a:lvl8pPr marL="3193840" indent="0">
              <a:buNone/>
              <a:defRPr sz="1600" b="1"/>
            </a:lvl8pPr>
            <a:lvl9pPr marL="3650059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0621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25384581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6943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9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219" indent="0">
              <a:buNone/>
              <a:defRPr sz="1500"/>
            </a:lvl2pPr>
            <a:lvl3pPr marL="912541" indent="0">
              <a:buNone/>
              <a:defRPr sz="1200"/>
            </a:lvl3pPr>
            <a:lvl4pPr marL="1368812" indent="0">
              <a:buNone/>
              <a:defRPr sz="1100"/>
            </a:lvl4pPr>
            <a:lvl5pPr marL="1825082" indent="0">
              <a:buNone/>
              <a:defRPr sz="1100"/>
            </a:lvl5pPr>
            <a:lvl6pPr marL="2281406" indent="0">
              <a:buNone/>
              <a:defRPr sz="1100"/>
            </a:lvl6pPr>
            <a:lvl7pPr marL="2737622" indent="0">
              <a:buNone/>
              <a:defRPr sz="1100"/>
            </a:lvl7pPr>
            <a:lvl8pPr marL="3193840" indent="0">
              <a:buNone/>
              <a:defRPr sz="1100"/>
            </a:lvl8pPr>
            <a:lvl9pPr marL="3650059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134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487" y="1825625"/>
            <a:ext cx="10339316" cy="4351339"/>
          </a:xfrm>
        </p:spPr>
        <p:txBody>
          <a:bodyPr/>
          <a:lstStyle>
            <a:lvl1pPr>
              <a:defRPr sz="3200">
                <a:solidFill>
                  <a:srgbClr val="080808"/>
                </a:solidFill>
              </a:defRPr>
            </a:lvl1pPr>
            <a:lvl2pPr>
              <a:defRPr sz="2800">
                <a:solidFill>
                  <a:srgbClr val="080808"/>
                </a:solidFill>
              </a:defRPr>
            </a:lvl2pPr>
            <a:lvl3pPr>
              <a:defRPr sz="2400">
                <a:solidFill>
                  <a:srgbClr val="080808"/>
                </a:solidFill>
              </a:defRPr>
            </a:lvl3pPr>
            <a:lvl4pPr>
              <a:defRPr sz="2000"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14487" y="6356352"/>
            <a:ext cx="2566916" cy="365125"/>
          </a:xfrm>
        </p:spPr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 dirty="0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8477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9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6219" indent="0">
              <a:buNone/>
              <a:defRPr sz="2800"/>
            </a:lvl2pPr>
            <a:lvl3pPr marL="912541" indent="0">
              <a:buNone/>
              <a:defRPr sz="2400"/>
            </a:lvl3pPr>
            <a:lvl4pPr marL="1368812" indent="0">
              <a:buNone/>
              <a:defRPr sz="2000"/>
            </a:lvl4pPr>
            <a:lvl5pPr marL="1825082" indent="0">
              <a:buNone/>
              <a:defRPr sz="2000"/>
            </a:lvl5pPr>
            <a:lvl6pPr marL="2281406" indent="0">
              <a:buNone/>
              <a:defRPr sz="2000"/>
            </a:lvl6pPr>
            <a:lvl7pPr marL="2737622" indent="0">
              <a:buNone/>
              <a:defRPr sz="2000"/>
            </a:lvl7pPr>
            <a:lvl8pPr marL="3193840" indent="0">
              <a:buNone/>
              <a:defRPr sz="2000"/>
            </a:lvl8pPr>
            <a:lvl9pPr marL="3650059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219" indent="0">
              <a:buNone/>
              <a:defRPr sz="1500"/>
            </a:lvl2pPr>
            <a:lvl3pPr marL="912541" indent="0">
              <a:buNone/>
              <a:defRPr sz="1200"/>
            </a:lvl3pPr>
            <a:lvl4pPr marL="1368812" indent="0">
              <a:buNone/>
              <a:defRPr sz="1100"/>
            </a:lvl4pPr>
            <a:lvl5pPr marL="1825082" indent="0">
              <a:buNone/>
              <a:defRPr sz="1100"/>
            </a:lvl5pPr>
            <a:lvl6pPr marL="2281406" indent="0">
              <a:buNone/>
              <a:defRPr sz="1100"/>
            </a:lvl6pPr>
            <a:lvl7pPr marL="2737622" indent="0">
              <a:buNone/>
              <a:defRPr sz="1100"/>
            </a:lvl7pPr>
            <a:lvl8pPr marL="3193840" indent="0">
              <a:buNone/>
              <a:defRPr sz="1100"/>
            </a:lvl8pPr>
            <a:lvl9pPr marL="3650059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6562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1591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2" y="365183"/>
            <a:ext cx="2628900" cy="5811839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3" y="365183"/>
            <a:ext cx="7734300" cy="5811839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702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1" y="1709781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81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367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705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73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42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102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78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465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635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14487" y="1825625"/>
            <a:ext cx="5005316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739954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19" indent="0">
              <a:buNone/>
              <a:defRPr sz="2000" b="1"/>
            </a:lvl2pPr>
            <a:lvl3pPr marL="913674" indent="0">
              <a:buNone/>
              <a:defRPr sz="1900" b="1"/>
            </a:lvl3pPr>
            <a:lvl4pPr marL="1370512" indent="0">
              <a:buNone/>
              <a:defRPr sz="1600" b="1"/>
            </a:lvl4pPr>
            <a:lvl5pPr marL="1827349" indent="0">
              <a:buNone/>
              <a:defRPr sz="1600" b="1"/>
            </a:lvl5pPr>
            <a:lvl6pPr marL="2284206" indent="0">
              <a:buNone/>
              <a:defRPr sz="1600" b="1"/>
            </a:lvl6pPr>
            <a:lvl7pPr marL="2741022" indent="0">
              <a:buNone/>
              <a:defRPr sz="1600" b="1"/>
            </a:lvl7pPr>
            <a:lvl8pPr marL="3197840" indent="0">
              <a:buNone/>
              <a:defRPr sz="1600" b="1"/>
            </a:lvl8pPr>
            <a:lvl9pPr marL="3654659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19" indent="0">
              <a:buNone/>
              <a:defRPr sz="2000" b="1"/>
            </a:lvl2pPr>
            <a:lvl3pPr marL="913674" indent="0">
              <a:buNone/>
              <a:defRPr sz="1900" b="1"/>
            </a:lvl3pPr>
            <a:lvl4pPr marL="1370512" indent="0">
              <a:buNone/>
              <a:defRPr sz="1600" b="1"/>
            </a:lvl4pPr>
            <a:lvl5pPr marL="1827349" indent="0">
              <a:buNone/>
              <a:defRPr sz="1600" b="1"/>
            </a:lvl5pPr>
            <a:lvl6pPr marL="2284206" indent="0">
              <a:buNone/>
              <a:defRPr sz="1600" b="1"/>
            </a:lvl6pPr>
            <a:lvl7pPr marL="2741022" indent="0">
              <a:buNone/>
              <a:defRPr sz="1600" b="1"/>
            </a:lvl7pPr>
            <a:lvl8pPr marL="3197840" indent="0">
              <a:buNone/>
              <a:defRPr sz="1600" b="1"/>
            </a:lvl8pPr>
            <a:lvl9pPr marL="3654659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082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636294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8297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68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819" indent="0">
              <a:buNone/>
              <a:defRPr sz="1500"/>
            </a:lvl2pPr>
            <a:lvl3pPr marL="913674" indent="0">
              <a:buNone/>
              <a:defRPr sz="1200"/>
            </a:lvl3pPr>
            <a:lvl4pPr marL="1370512" indent="0">
              <a:buNone/>
              <a:defRPr sz="1100"/>
            </a:lvl4pPr>
            <a:lvl5pPr marL="1827349" indent="0">
              <a:buNone/>
              <a:defRPr sz="1100"/>
            </a:lvl5pPr>
            <a:lvl6pPr marL="2284206" indent="0">
              <a:buNone/>
              <a:defRPr sz="1100"/>
            </a:lvl6pPr>
            <a:lvl7pPr marL="2741022" indent="0">
              <a:buNone/>
              <a:defRPr sz="1100"/>
            </a:lvl7pPr>
            <a:lvl8pPr marL="3197840" indent="0">
              <a:buNone/>
              <a:defRPr sz="1100"/>
            </a:lvl8pPr>
            <a:lvl9pPr marL="3654659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278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68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6819" indent="0">
              <a:buNone/>
              <a:defRPr sz="2800"/>
            </a:lvl2pPr>
            <a:lvl3pPr marL="913674" indent="0">
              <a:buNone/>
              <a:defRPr sz="2400"/>
            </a:lvl3pPr>
            <a:lvl4pPr marL="1370512" indent="0">
              <a:buNone/>
              <a:defRPr sz="2000"/>
            </a:lvl4pPr>
            <a:lvl5pPr marL="1827349" indent="0">
              <a:buNone/>
              <a:defRPr sz="2000"/>
            </a:lvl5pPr>
            <a:lvl6pPr marL="2284206" indent="0">
              <a:buNone/>
              <a:defRPr sz="2000"/>
            </a:lvl6pPr>
            <a:lvl7pPr marL="2741022" indent="0">
              <a:buNone/>
              <a:defRPr sz="2000"/>
            </a:lvl7pPr>
            <a:lvl8pPr marL="3197840" indent="0">
              <a:buNone/>
              <a:defRPr sz="2000"/>
            </a:lvl8pPr>
            <a:lvl9pPr marL="3654659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819" indent="0">
              <a:buNone/>
              <a:defRPr sz="1500"/>
            </a:lvl2pPr>
            <a:lvl3pPr marL="913674" indent="0">
              <a:buNone/>
              <a:defRPr sz="1200"/>
            </a:lvl3pPr>
            <a:lvl4pPr marL="1370512" indent="0">
              <a:buNone/>
              <a:defRPr sz="1100"/>
            </a:lvl4pPr>
            <a:lvl5pPr marL="1827349" indent="0">
              <a:buNone/>
              <a:defRPr sz="1100"/>
            </a:lvl5pPr>
            <a:lvl6pPr marL="2284206" indent="0">
              <a:buNone/>
              <a:defRPr sz="1100"/>
            </a:lvl6pPr>
            <a:lvl7pPr marL="2741022" indent="0">
              <a:buNone/>
              <a:defRPr sz="1100"/>
            </a:lvl7pPr>
            <a:lvl8pPr marL="3197840" indent="0">
              <a:buNone/>
              <a:defRPr sz="1100"/>
            </a:lvl8pPr>
            <a:lvl9pPr marL="3654659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966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376" tIns="45718" rIns="91376" bIns="45718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376" tIns="45718" rIns="91376" bIns="45718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376" tIns="45718" rIns="91376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674"/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674"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376" tIns="45718" rIns="91376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674"/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376" tIns="45718" rIns="91376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674"/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674"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9196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1" r:id="rId1"/>
    <p:sldLayoutId id="2147484132" r:id="rId2"/>
    <p:sldLayoutId id="2147484133" r:id="rId3"/>
    <p:sldLayoutId id="2147484134" r:id="rId4"/>
    <p:sldLayoutId id="2147484135" r:id="rId5"/>
    <p:sldLayoutId id="2147484136" r:id="rId6"/>
    <p:sldLayoutId id="2147484137" r:id="rId7"/>
    <p:sldLayoutId id="2147484138" r:id="rId8"/>
    <p:sldLayoutId id="2147484139" r:id="rId9"/>
    <p:sldLayoutId id="2147484140" r:id="rId10"/>
    <p:sldLayoutId id="2147484141" r:id="rId11"/>
  </p:sldLayoutIdLst>
  <p:txStyles>
    <p:titleStyle>
      <a:lvl1pPr algn="l" defTabSz="91367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429" indent="-228429" algn="l" defTabSz="91367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286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102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920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739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595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432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269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126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819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674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512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349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206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022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840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659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276" tIns="45718" rIns="91276" bIns="45718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276" tIns="45718" rIns="91276" bIns="45718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276" tIns="45718" rIns="91276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2541"/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2541"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276" tIns="45718" rIns="91276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2541"/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276" tIns="45718" rIns="91276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2541"/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2541"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002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43" r:id="rId1"/>
    <p:sldLayoutId id="2147484144" r:id="rId2"/>
    <p:sldLayoutId id="2147484145" r:id="rId3"/>
    <p:sldLayoutId id="2147484146" r:id="rId4"/>
    <p:sldLayoutId id="2147484147" r:id="rId5"/>
    <p:sldLayoutId id="2147484148" r:id="rId6"/>
    <p:sldLayoutId id="2147484149" r:id="rId7"/>
    <p:sldLayoutId id="2147484150" r:id="rId8"/>
    <p:sldLayoutId id="2147484151" r:id="rId9"/>
    <p:sldLayoutId id="2147484152" r:id="rId10"/>
    <p:sldLayoutId id="2147484153" r:id="rId11"/>
  </p:sldLayoutIdLst>
  <p:txStyles>
    <p:titleStyle>
      <a:lvl1pPr algn="l" defTabSz="91254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162" indent="-228162" algn="l" defTabSz="912541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486" indent="-228162" algn="l" defTabSz="9125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0702" indent="-228162" algn="l" defTabSz="9125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6920" indent="-228162" algn="l" defTabSz="9125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3139" indent="-228162" algn="l" defTabSz="9125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09461" indent="-228162" algn="l" defTabSz="9125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5733" indent="-228162" algn="l" defTabSz="9125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2002" indent="-228162" algn="l" defTabSz="9125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78326" indent="-228162" algn="l" defTabSz="9125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219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2541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8812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5082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1406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7622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3840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0059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dzs.cz/udalost/online-seminar-pro-zajemce-o-kratkodoba-stipendia-daad-do-nemecka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78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69381" y="388272"/>
            <a:ext cx="10163033" cy="5365734"/>
          </a:xfrm>
        </p:spPr>
        <p:txBody>
          <a:bodyPr anchor="ctr">
            <a:normAutofit fontScale="90000"/>
          </a:bodyPr>
          <a:lstStyle/>
          <a:p>
            <a:br>
              <a:rPr lang="cs-CZ" sz="7200" b="1" dirty="0">
                <a:solidFill>
                  <a:schemeClr val="bg1"/>
                </a:solidFill>
              </a:rPr>
            </a:br>
            <a:br>
              <a:rPr lang="cs-CZ" sz="7200" b="1" dirty="0">
                <a:solidFill>
                  <a:schemeClr val="bg1"/>
                </a:solidFill>
              </a:rPr>
            </a:br>
            <a:br>
              <a:rPr lang="cs-CZ" sz="7200" b="1" dirty="0">
                <a:solidFill>
                  <a:schemeClr val="bg1"/>
                </a:solidFill>
              </a:rPr>
            </a:br>
            <a:r>
              <a:rPr lang="cs-CZ" sz="4900" dirty="0">
                <a:solidFill>
                  <a:schemeClr val="bg1"/>
                </a:solidFill>
              </a:rPr>
              <a:t> </a:t>
            </a:r>
            <a:r>
              <a:rPr lang="cs-CZ" sz="4900" b="1" dirty="0">
                <a:solidFill>
                  <a:schemeClr val="bg1"/>
                </a:solidFill>
              </a:rPr>
              <a:t>Porovnání ukazatelů – mobility + samoplátci  </a:t>
            </a:r>
            <a:br>
              <a:rPr lang="cs-CZ" sz="4400" b="1" dirty="0">
                <a:solidFill>
                  <a:schemeClr val="bg1"/>
                </a:solidFill>
              </a:rPr>
            </a:br>
            <a:br>
              <a:rPr lang="cs-CZ" sz="4400" b="1" dirty="0">
                <a:solidFill>
                  <a:schemeClr val="bg1"/>
                </a:solidFill>
              </a:rPr>
            </a:br>
            <a:r>
              <a:rPr lang="cs-CZ" sz="4400" b="1" dirty="0">
                <a:solidFill>
                  <a:schemeClr val="bg1"/>
                </a:solidFill>
              </a:rPr>
              <a:t> </a:t>
            </a:r>
            <a:br>
              <a:rPr lang="cs-CZ" sz="4400" b="1" dirty="0">
                <a:solidFill>
                  <a:schemeClr val="bg1"/>
                </a:solidFill>
              </a:rPr>
            </a:br>
            <a:r>
              <a:rPr lang="cs-CZ" dirty="0"/>
              <a:t>	</a:t>
            </a:r>
            <a:r>
              <a:rPr lang="cs-CZ" sz="1800" dirty="0">
                <a:solidFill>
                  <a:schemeClr val="bg2"/>
                </a:solidFill>
              </a:rPr>
              <a:t>Mezinárodní oddělení</a:t>
            </a:r>
            <a:r>
              <a:rPr lang="cs-CZ" sz="1800" b="1" dirty="0">
                <a:solidFill>
                  <a:schemeClr val="bg2"/>
                </a:solidFill>
              </a:rPr>
              <a:t>	</a:t>
            </a:r>
            <a:br>
              <a:rPr lang="cs-CZ" sz="2000" b="1" dirty="0">
                <a:solidFill>
                  <a:schemeClr val="bg1"/>
                </a:solidFill>
              </a:rPr>
            </a:br>
            <a:br>
              <a:rPr lang="cs-CZ" sz="2000" b="1" dirty="0">
                <a:solidFill>
                  <a:schemeClr val="bg1"/>
                </a:solidFill>
              </a:rPr>
            </a:br>
            <a:br>
              <a:rPr lang="cs-CZ" dirty="0"/>
            </a:br>
            <a:br>
              <a:rPr lang="cs-CZ" sz="4000" b="1" dirty="0">
                <a:solidFill>
                  <a:schemeClr val="bg1"/>
                </a:solidFill>
              </a:rPr>
            </a:br>
            <a:br>
              <a:rPr lang="cs-CZ" sz="4000" b="1" dirty="0">
                <a:solidFill>
                  <a:schemeClr val="bg1"/>
                </a:solidFill>
              </a:rPr>
            </a:br>
            <a:r>
              <a:rPr lang="cs-CZ" sz="4000" b="1" dirty="0">
                <a:solidFill>
                  <a:schemeClr val="bg1"/>
                </a:solidFill>
              </a:rPr>
              <a:t>			</a:t>
            </a:r>
            <a:endParaRPr lang="cs-CZ" sz="1600" b="1" dirty="0">
              <a:solidFill>
                <a:schemeClr val="bg1"/>
              </a:solidFill>
            </a:endParaRP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000" y="5928178"/>
            <a:ext cx="2880000" cy="681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000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380757"/>
            <a:ext cx="12192000" cy="132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76" tIns="45718" rIns="91276" bIns="45718" rtlCol="0" anchor="ctr"/>
          <a:lstStyle/>
          <a:p>
            <a:pPr algn="ctr" defTabSz="912541">
              <a:defRPr/>
            </a:pPr>
            <a:endParaRPr lang="cs-CZ">
              <a:solidFill>
                <a:prstClr val="white"/>
              </a:solidFill>
            </a:endParaRPr>
          </a:p>
        </p:txBody>
      </p:sp>
      <p:sp>
        <p:nvSpPr>
          <p:cNvPr id="9" name="Nadpis 7"/>
          <p:cNvSpPr>
            <a:spLocks noGrp="1"/>
          </p:cNvSpPr>
          <p:nvPr>
            <p:ph type="title"/>
          </p:nvPr>
        </p:nvSpPr>
        <p:spPr>
          <a:xfrm>
            <a:off x="913548" y="340712"/>
            <a:ext cx="10339316" cy="1325563"/>
          </a:xfrm>
        </p:spPr>
        <p:txBody>
          <a:bodyPr>
            <a:normAutofit/>
          </a:bodyPr>
          <a:lstStyle/>
          <a:p>
            <a:r>
              <a:rPr lang="cs-CZ" dirty="0"/>
              <a:t>Studentské mobility výjezdy (SIMS 31.10.)</a:t>
            </a:r>
            <a:br>
              <a:rPr lang="cs-CZ" dirty="0"/>
            </a:br>
            <a:r>
              <a:rPr lang="cs-CZ" dirty="0"/>
              <a:t> 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9" y="431538"/>
            <a:ext cx="637499" cy="61200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1082351" y="1572658"/>
            <a:ext cx="106089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b="1" dirty="0">
              <a:solidFill>
                <a:srgbClr val="080808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1082351" y="1572658"/>
            <a:ext cx="10608906" cy="1246495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r>
              <a:rPr lang="cs-CZ" dirty="0"/>
              <a:t>	</a:t>
            </a:r>
          </a:p>
          <a:p>
            <a:br>
              <a:rPr lang="cs-CZ" sz="2800" b="1" dirty="0">
                <a:solidFill>
                  <a:srgbClr val="080808"/>
                </a:solidFill>
              </a:rPr>
            </a:br>
            <a:endParaRPr lang="cs-CZ" sz="2800" b="1" dirty="0">
              <a:solidFill>
                <a:srgbClr val="080808"/>
              </a:solidFill>
            </a:endParaRPr>
          </a:p>
        </p:txBody>
      </p:sp>
      <p:graphicFrame>
        <p:nvGraphicFramePr>
          <p:cNvPr id="12" name="Graf 11">
            <a:extLst>
              <a:ext uri="{FF2B5EF4-FFF2-40B4-BE49-F238E27FC236}">
                <a16:creationId xmlns:a16="http://schemas.microsoft.com/office/drawing/2014/main" id="{9F150E13-1BD5-42B6-94E1-522D61F623A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3772667"/>
              </p:ext>
            </p:extLst>
          </p:nvPr>
        </p:nvGraphicFramePr>
        <p:xfrm>
          <a:off x="1" y="1265236"/>
          <a:ext cx="12192000" cy="55927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03804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380757"/>
            <a:ext cx="12192000" cy="132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76" tIns="45718" rIns="91276" bIns="45718" rtlCol="0" anchor="ctr"/>
          <a:lstStyle/>
          <a:p>
            <a:pPr algn="ctr" defTabSz="912541">
              <a:defRPr/>
            </a:pPr>
            <a:endParaRPr lang="cs-CZ">
              <a:solidFill>
                <a:prstClr val="white"/>
              </a:solidFill>
            </a:endParaRPr>
          </a:p>
        </p:txBody>
      </p:sp>
      <p:sp>
        <p:nvSpPr>
          <p:cNvPr id="9" name="Nadpis 7"/>
          <p:cNvSpPr>
            <a:spLocks noGrp="1"/>
          </p:cNvSpPr>
          <p:nvPr>
            <p:ph type="title"/>
          </p:nvPr>
        </p:nvSpPr>
        <p:spPr>
          <a:xfrm>
            <a:off x="913548" y="340712"/>
            <a:ext cx="10339316" cy="1325563"/>
          </a:xfrm>
        </p:spPr>
        <p:txBody>
          <a:bodyPr>
            <a:normAutofit fontScale="90000"/>
          </a:bodyPr>
          <a:lstStyle/>
          <a:p>
            <a:r>
              <a:rPr lang="cs-CZ" dirty="0"/>
              <a:t>Studentské mobility výjezdy – součásti (SIMS 31.10.)</a:t>
            </a:r>
            <a:br>
              <a:rPr lang="cs-CZ" dirty="0"/>
            </a:br>
            <a:r>
              <a:rPr lang="cs-CZ" dirty="0"/>
              <a:t> 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9" y="431538"/>
            <a:ext cx="637499" cy="61200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1082351" y="1572658"/>
            <a:ext cx="106089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b="1" dirty="0">
              <a:solidFill>
                <a:srgbClr val="080808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1082351" y="1572658"/>
            <a:ext cx="10608906" cy="1246495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r>
              <a:rPr lang="cs-CZ" dirty="0"/>
              <a:t>	</a:t>
            </a:r>
          </a:p>
          <a:p>
            <a:br>
              <a:rPr lang="cs-CZ" sz="2800" b="1" dirty="0">
                <a:solidFill>
                  <a:srgbClr val="080808"/>
                </a:solidFill>
              </a:rPr>
            </a:br>
            <a:endParaRPr lang="cs-CZ" sz="2800" b="1" dirty="0">
              <a:solidFill>
                <a:srgbClr val="080808"/>
              </a:solidFill>
            </a:endParaRPr>
          </a:p>
        </p:txBody>
      </p:sp>
      <p:graphicFrame>
        <p:nvGraphicFramePr>
          <p:cNvPr id="11" name="Graf 10">
            <a:extLst>
              <a:ext uri="{FF2B5EF4-FFF2-40B4-BE49-F238E27FC236}">
                <a16:creationId xmlns:a16="http://schemas.microsoft.com/office/drawing/2014/main" id="{301F874E-EA9E-4B2D-91A0-70ECB2CDC2A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5121021"/>
              </p:ext>
            </p:extLst>
          </p:nvPr>
        </p:nvGraphicFramePr>
        <p:xfrm>
          <a:off x="0" y="1003492"/>
          <a:ext cx="12192000" cy="64133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11796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Studentské mobility příjezdy (SIMS 31.10.)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2400" dirty="0"/>
          </a:p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E8EFF445-E548-4B34-AC5B-D639CBA15B3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988" y="681036"/>
            <a:ext cx="637499" cy="612000"/>
          </a:xfrm>
          <a:prstGeom prst="rect">
            <a:avLst/>
          </a:prstGeom>
        </p:spPr>
      </p:pic>
      <p:graphicFrame>
        <p:nvGraphicFramePr>
          <p:cNvPr id="6" name="Graf 5">
            <a:extLst>
              <a:ext uri="{FF2B5EF4-FFF2-40B4-BE49-F238E27FC236}">
                <a16:creationId xmlns:a16="http://schemas.microsoft.com/office/drawing/2014/main" id="{F164262E-D906-41C2-8E01-BCE257FC41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9140300"/>
              </p:ext>
            </p:extLst>
          </p:nvPr>
        </p:nvGraphicFramePr>
        <p:xfrm>
          <a:off x="0" y="1139923"/>
          <a:ext cx="12191999" cy="57180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87188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Mobility příjezdy po součástech (SIMS 31.10.)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2400" dirty="0"/>
          </a:p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E8EFF445-E548-4B34-AC5B-D639CBA15B3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988" y="681036"/>
            <a:ext cx="637499" cy="612000"/>
          </a:xfrm>
          <a:prstGeom prst="rect">
            <a:avLst/>
          </a:prstGeom>
        </p:spPr>
      </p:pic>
      <p:graphicFrame>
        <p:nvGraphicFramePr>
          <p:cNvPr id="7" name="Graf 6">
            <a:extLst>
              <a:ext uri="{FF2B5EF4-FFF2-40B4-BE49-F238E27FC236}">
                <a16:creationId xmlns:a16="http://schemas.microsoft.com/office/drawing/2014/main" id="{C928F387-3303-4413-8EC6-7C66F294BA3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7357884"/>
              </p:ext>
            </p:extLst>
          </p:nvPr>
        </p:nvGraphicFramePr>
        <p:xfrm>
          <a:off x="0" y="1460500"/>
          <a:ext cx="12191999" cy="539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37014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380757"/>
            <a:ext cx="12192000" cy="132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76" tIns="45718" rIns="91276" bIns="45718" rtlCol="0" anchor="ctr"/>
          <a:lstStyle/>
          <a:p>
            <a:pPr algn="ctr" defTabSz="912541"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9" name="Nadpis 7"/>
          <p:cNvSpPr>
            <a:spLocks noGrp="1"/>
          </p:cNvSpPr>
          <p:nvPr>
            <p:ph type="title"/>
          </p:nvPr>
        </p:nvSpPr>
        <p:spPr>
          <a:xfrm>
            <a:off x="913548" y="340712"/>
            <a:ext cx="10339316" cy="1325563"/>
          </a:xfrm>
        </p:spPr>
        <p:txBody>
          <a:bodyPr>
            <a:normAutofit/>
          </a:bodyPr>
          <a:lstStyle/>
          <a:p>
            <a:r>
              <a:rPr lang="cs-CZ" dirty="0"/>
              <a:t>Samoplátci (SIMS 31.10.) </a:t>
            </a:r>
            <a:br>
              <a:rPr lang="cs-CZ" dirty="0"/>
            </a:br>
            <a:r>
              <a:rPr lang="cs-CZ" dirty="0"/>
              <a:t> 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9" y="431538"/>
            <a:ext cx="637499" cy="61200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1082351" y="1572658"/>
            <a:ext cx="106089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b="1" dirty="0">
              <a:solidFill>
                <a:srgbClr val="080808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1082351" y="1572658"/>
            <a:ext cx="10608906" cy="954107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br>
              <a:rPr lang="cs-CZ" sz="2800" b="1" dirty="0">
                <a:solidFill>
                  <a:srgbClr val="080808"/>
                </a:solidFill>
              </a:rPr>
            </a:br>
            <a:endParaRPr lang="cs-CZ" sz="2800" b="1" dirty="0">
              <a:solidFill>
                <a:srgbClr val="080808"/>
              </a:solidFill>
            </a:endParaRPr>
          </a:p>
        </p:txBody>
      </p:sp>
      <p:graphicFrame>
        <p:nvGraphicFramePr>
          <p:cNvPr id="11" name="Graf 10">
            <a:extLst>
              <a:ext uri="{FF2B5EF4-FFF2-40B4-BE49-F238E27FC236}">
                <a16:creationId xmlns:a16="http://schemas.microsoft.com/office/drawing/2014/main" id="{CA10991D-F1E3-40A4-99BE-04B212710FA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628837"/>
              </p:ext>
            </p:extLst>
          </p:nvPr>
        </p:nvGraphicFramePr>
        <p:xfrm>
          <a:off x="0" y="1094320"/>
          <a:ext cx="12192000" cy="5763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61389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Samoplátci po součástech (STAG 31.10.)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2400" dirty="0"/>
          </a:p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E8EFF445-E548-4B34-AC5B-D639CBA15B3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988" y="681036"/>
            <a:ext cx="637499" cy="612000"/>
          </a:xfrm>
          <a:prstGeom prst="rect">
            <a:avLst/>
          </a:prstGeom>
        </p:spPr>
      </p:pic>
      <p:graphicFrame>
        <p:nvGraphicFramePr>
          <p:cNvPr id="6" name="Graf 5">
            <a:extLst>
              <a:ext uri="{FF2B5EF4-FFF2-40B4-BE49-F238E27FC236}">
                <a16:creationId xmlns:a16="http://schemas.microsoft.com/office/drawing/2014/main" id="{8EEFC325-5F73-4695-9B01-6A46F78DDD8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0840613"/>
              </p:ext>
            </p:extLst>
          </p:nvPr>
        </p:nvGraphicFramePr>
        <p:xfrm>
          <a:off x="1014486" y="1600200"/>
          <a:ext cx="9945613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36573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informace MO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1500" y="1608947"/>
            <a:ext cx="10991850" cy="4934728"/>
          </a:xfrm>
        </p:spPr>
        <p:txBody>
          <a:bodyPr>
            <a:normAutofit/>
          </a:bodyPr>
          <a:lstStyle/>
          <a:p>
            <a:r>
              <a:rPr lang="cs-CZ" dirty="0"/>
              <a:t>Online seminář pro zájemce o krátkodobá stipendia DAAD do Německa – 11. dubna v 16:00</a:t>
            </a:r>
          </a:p>
          <a:p>
            <a:pPr lvl="1"/>
            <a:r>
              <a:rPr lang="cs-CZ" dirty="0"/>
              <a:t>Aktuálně je možné ucházet se o stipendia k pobytům se začátkem mezi prosincem 2022 a květnem 2023, uzávěrka žádostí je 2. května 2022.</a:t>
            </a:r>
          </a:p>
          <a:p>
            <a:pPr lvl="1"/>
            <a:r>
              <a:rPr lang="cs-CZ" dirty="0"/>
              <a:t> Stipendia určená pro absolventy magisterských studijních programů, doktorandy, </a:t>
            </a:r>
            <a:r>
              <a:rPr lang="cs-CZ" dirty="0" err="1"/>
              <a:t>postdoktorandy</a:t>
            </a:r>
            <a:r>
              <a:rPr lang="cs-CZ" dirty="0"/>
              <a:t>, VŠ učitele a vědecké pracovníky.</a:t>
            </a:r>
          </a:p>
          <a:p>
            <a:pPr lvl="1"/>
            <a:r>
              <a:rPr lang="cs-CZ" dirty="0">
                <a:hlinkClick r:id="rId2"/>
              </a:rPr>
              <a:t>https://www.dzs.cz/udalost/online-seminar-pro-zajemce-o-kratkodoba-stipendia-daad-do-nemecka</a:t>
            </a:r>
            <a:r>
              <a:rPr lang="cs-CZ" dirty="0"/>
              <a:t> 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E8EFF445-E548-4B34-AC5B-D639CBA15B34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988" y="681036"/>
            <a:ext cx="637499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727520"/>
      </p:ext>
    </p:extLst>
  </p:cSld>
  <p:clrMapOvr>
    <a:masterClrMapping/>
  </p:clrMapOvr>
</p:sld>
</file>

<file path=ppt/theme/theme1.xml><?xml version="1.0" encoding="utf-8"?>
<a:theme xmlns:a="http://schemas.openxmlformats.org/drawingml/2006/main" name="17_Motiv Office">
  <a:themeElements>
    <a:clrScheme name="Vlastní 1">
      <a:dk1>
        <a:srgbClr val="46505A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7800"/>
      </a:hlink>
      <a:folHlink>
        <a:srgbClr val="E65014"/>
      </a:folHlink>
    </a:clrScheme>
    <a:fontScheme name="UTB prezentac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2_Motiv Office">
  <a:themeElements>
    <a:clrScheme name="Vlastní 1">
      <a:dk1>
        <a:srgbClr val="46505A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7800"/>
      </a:hlink>
      <a:folHlink>
        <a:srgbClr val="E65014"/>
      </a:folHlink>
    </a:clrScheme>
    <a:fontScheme name="UTB prezentac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EFD8CAAD38E3C46A2C1D1C152B486E6" ma:contentTypeVersion="14" ma:contentTypeDescription="Vytvoří nový dokument" ma:contentTypeScope="" ma:versionID="552a93a9bb8ca7c33f98cf0507f9d7da">
  <xsd:schema xmlns:xsd="http://www.w3.org/2001/XMLSchema" xmlns:xs="http://www.w3.org/2001/XMLSchema" xmlns:p="http://schemas.microsoft.com/office/2006/metadata/properties" xmlns:ns3="b8e1fae8-c9da-4f2e-9a78-1df90a178af4" xmlns:ns4="fc4b360f-9c6e-4c32-a22a-07301f39663c" targetNamespace="http://schemas.microsoft.com/office/2006/metadata/properties" ma:root="true" ma:fieldsID="80fc393f9e0f82f9fa46fe17a73a1d19" ns3:_="" ns4:_="">
    <xsd:import namespace="b8e1fae8-c9da-4f2e-9a78-1df90a178af4"/>
    <xsd:import namespace="fc4b360f-9c6e-4c32-a22a-07301f39663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e1fae8-c9da-4f2e-9a78-1df90a178a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4b360f-9c6e-4c32-a22a-07301f39663c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884B147-7807-4A35-8CE4-8553734B1E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737B10B-ABBE-45D6-AF83-F8D3523BDC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e1fae8-c9da-4f2e-9a78-1df90a178af4"/>
    <ds:schemaRef ds:uri="fc4b360f-9c6e-4c32-a22a-07301f3966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FF2997F-22F3-4E1F-AB11-037474A73E6F}">
  <ds:schemaRefs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www.w3.org/XML/1998/namespace"/>
    <ds:schemaRef ds:uri="fc4b360f-9c6e-4c32-a22a-07301f39663c"/>
    <ds:schemaRef ds:uri="b8e1fae8-c9da-4f2e-9a78-1df90a178af4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6268</TotalTime>
  <Words>158</Words>
  <Application>Microsoft Macintosh PowerPoint</Application>
  <PresentationFormat>Širokoúhlá obrazovka</PresentationFormat>
  <Paragraphs>18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Arial</vt:lpstr>
      <vt:lpstr>Arial Narrow</vt:lpstr>
      <vt:lpstr>Calibri</vt:lpstr>
      <vt:lpstr>17_Motiv Office</vt:lpstr>
      <vt:lpstr>12_Motiv Office</vt:lpstr>
      <vt:lpstr>    Porovnání ukazatelů – mobility + samoplátci       Mezinárodní oddělení         </vt:lpstr>
      <vt:lpstr>Studentské mobility výjezdy (SIMS 31.10.)  </vt:lpstr>
      <vt:lpstr>Studentské mobility výjezdy – součásti (SIMS 31.10.)  </vt:lpstr>
      <vt:lpstr>Studentské mobility příjezdy (SIMS 31.10.)</vt:lpstr>
      <vt:lpstr>Mobility příjezdy po součástech (SIMS 31.10.)</vt:lpstr>
      <vt:lpstr>Samoplátci (SIMS 31.10.)   </vt:lpstr>
      <vt:lpstr>Samoplátci po součástech (STAG 31.10.)</vt:lpstr>
      <vt:lpstr>Další informace MO</vt:lpstr>
    </vt:vector>
  </TitlesOfParts>
  <Company>UTB Zlín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UNIVERZITA TOMÁŠE BATI VE ZLÍNĚ</dc:title>
  <dc:creator>Světlana Hrabinová</dc:creator>
  <cp:lastModifiedBy>Petr Horák</cp:lastModifiedBy>
  <cp:revision>333</cp:revision>
  <cp:lastPrinted>2022-03-28T10:53:54Z</cp:lastPrinted>
  <dcterms:created xsi:type="dcterms:W3CDTF">2019-02-07T16:33:11Z</dcterms:created>
  <dcterms:modified xsi:type="dcterms:W3CDTF">2022-04-16T19:58:57Z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0x0101007EFD8CAAD38E3C46A2C1D1C152B486E6</vt:lpwstr>
  </property>
</Properties>
</file>