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3" r:id="rId9"/>
    <p:sldId id="266" r:id="rId10"/>
    <p:sldId id="267" r:id="rId11"/>
    <p:sldId id="268" r:id="rId12"/>
    <p:sldId id="264" r:id="rId13"/>
    <p:sldId id="265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FMUjAOkQqQaCQghRBUxBw==" hashData="nDVjg6RN0sdaquqslnRZBMeWSz+UI4M9P9hykKY76VWmkiT8q0tTIviRNC+OiYZroZFrzI96vYSr4xQxBxR8Z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62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79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03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53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76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80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69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19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11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40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43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2101-DF84-436A-BD93-7FA3C6401EB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7C6D2-00A4-4ACE-8449-5FEBB9A680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44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oopraha.cz/images/specialy/flora/Resized/Borovice_%C4%8Dern%C3%A1_1026.375x921.375.jpg" TargetMode="External"/><Relationship Id="rId3" Type="http://schemas.openxmlformats.org/officeDocument/2006/relationships/hyperlink" Target="https://cdn.pixabay.com/photo/2015/10/26/19/10/isolated-1007738_1280.png" TargetMode="External"/><Relationship Id="rId7" Type="http://schemas.openxmlformats.org/officeDocument/2006/relationships/hyperlink" Target="https://encrypted-tbn0.gstatic.com/images?q=tbn%3AANd9GcR1UKi8ztDH5-Pf4koASYeeph3xgkuzW_fNQA&amp;usqp=CAU" TargetMode="External"/><Relationship Id="rId2" Type="http://schemas.openxmlformats.org/officeDocument/2006/relationships/hyperlink" Target="https://lh3.googleusercontent.com/proxy/QTGJo4w1pYW0QwmGYc0MK7zJ5PObs3HsB7ZNR9wiEcCmcuncy-IZ0viLNRyJWN2JvJEZSqnOPABry4J-zh-byAFGBJFvx-OjLz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ti.vls.cz/data/web/brevire/stromy/borovice-lesni.jpg" TargetMode="External"/><Relationship Id="rId5" Type="http://schemas.openxmlformats.org/officeDocument/2006/relationships/hyperlink" Target="https://deti.vls.cz/data/web/brevire/stromy/jedle-belokora.jpg" TargetMode="External"/><Relationship Id="rId10" Type="http://schemas.openxmlformats.org/officeDocument/2006/relationships/hyperlink" Target="https://i.pinimg.com/564x/97/ba/cd/97bacd9380fcc92dfadc408d3d7b0b5e.jpg" TargetMode="External"/><Relationship Id="rId4" Type="http://schemas.openxmlformats.org/officeDocument/2006/relationships/hyperlink" Target="https://deti.vls.cz/data/web/brevire/stromy/smrk-ztepily.jpg" TargetMode="External"/><Relationship Id="rId9" Type="http://schemas.openxmlformats.org/officeDocument/2006/relationships/hyperlink" Target="https://i.pinimg.com/564x/e2/c2/43/e2c243cdbb80074e3745164833a43689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9F8AAC4-DCF7-4075-A37D-BB404FE3B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9"/>
          <a:stretch/>
        </p:blipFill>
        <p:spPr>
          <a:xfrm>
            <a:off x="0" y="-47919"/>
            <a:ext cx="12192000" cy="695383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59C367-5440-43AB-9CF6-B58A51766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908" y="223519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13800" dirty="0"/>
              <a:t>Jehličnaté</a:t>
            </a:r>
            <a:r>
              <a:rPr lang="cs-CZ" sz="13800" dirty="0">
                <a:solidFill>
                  <a:schemeClr val="bg1"/>
                </a:solidFill>
              </a:rPr>
              <a:t> stromy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618814-1086-4B46-9719-D2D06BEF8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1778" y="5812970"/>
            <a:ext cx="9144000" cy="1045029"/>
          </a:xfrm>
        </p:spPr>
        <p:txBody>
          <a:bodyPr>
            <a:normAutofit fontScale="70000" lnSpcReduction="20000"/>
          </a:bodyPr>
          <a:lstStyle/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r>
              <a:rPr lang="cs-CZ" sz="300" dirty="0"/>
              <a:t>Lucie</a:t>
            </a:r>
            <a:endParaRPr lang="cs-CZ" sz="3500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úvod">
            <a:hlinkClick r:id="" action="ppaction://media"/>
            <a:extLst>
              <a:ext uri="{FF2B5EF4-FFF2-40B4-BE49-F238E27FC236}">
                <a16:creationId xmlns:a16="http://schemas.microsoft.com/office/drawing/2014/main" id="{4A002AB3-1F66-48EE-9840-60BC39F2D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207" y="6091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6BB8CD31-B23F-4683-9D7F-EF416457D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B74FA4-0DA7-4A51-ACC9-E3EBC280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1475468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Vylušti křížovku.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B38ED36-06D3-47AF-99E3-4B60A68C7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1724" t="21649" r="13659" b="7802"/>
          <a:stretch/>
        </p:blipFill>
        <p:spPr>
          <a:xfrm>
            <a:off x="5535384" y="332425"/>
            <a:ext cx="4996543" cy="5727743"/>
          </a:xfrm>
          <a:prstGeom prst="rect">
            <a:avLst/>
          </a:prstGeom>
        </p:spPr>
      </p:pic>
      <p:pic>
        <p:nvPicPr>
          <p:cNvPr id="2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3DEB6B-92A3-4346-84D0-C19A6FB09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829" y="5971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/>
    </mc:Choice>
    <mc:Fallback xmlns="">
      <p:transition spd="slow" advClick="0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1A72901-B088-4E54-AFC0-2DF529BB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F9D640-99E7-40BF-9FF6-4A547D46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281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Řešení křížovky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1A4630F-64FE-4A75-BEC4-224B1435A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1513" t="21649" r="13765" b="8178"/>
          <a:stretch/>
        </p:blipFill>
        <p:spPr>
          <a:xfrm>
            <a:off x="5331276" y="584378"/>
            <a:ext cx="5004709" cy="568924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74CD72-A4A8-44D7-A73E-2C3450FA5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0311" y="57862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C8C898-D6F2-4E2E-B79C-1F860613D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A5E21FC-6F82-46E7-8EE7-FB39F287E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6402" t="27554" r="24108" b="8480"/>
          <a:stretch/>
        </p:blipFill>
        <p:spPr>
          <a:xfrm>
            <a:off x="2288720" y="167386"/>
            <a:ext cx="8098971" cy="588822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248D97-42F0-49C6-84E7-CD6300DBC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164" y="5953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/>
    </mc:Choice>
    <mc:Fallback xmlns="">
      <p:transition spd="slow" advClick="0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73F9C4A-41C0-48C2-B485-16311FD67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2035B4-B659-4687-82D8-5D302A089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75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Řešení </a:t>
            </a:r>
            <a:r>
              <a:rPr lang="cs-CZ" dirty="0" err="1">
                <a:solidFill>
                  <a:schemeClr val="bg1"/>
                </a:solidFill>
              </a:rPr>
              <a:t>osmisměrky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9BA2835-74A5-49B1-AED7-38383B655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8350" t="36848" r="25926" b="17024"/>
          <a:stretch/>
        </p:blipFill>
        <p:spPr>
          <a:xfrm>
            <a:off x="1880716" y="1690688"/>
            <a:ext cx="8430567" cy="4784109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1D942D-5949-493A-ADED-3E98A93C6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089" y="62030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0"/>
    </mc:Choice>
    <mc:Fallback xmlns="">
      <p:transition spd="slow" advTm="2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9E200-CFE5-47FE-A18A-025CB0A5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F0280C-FF07-4B88-8F7F-5C991C4D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>
                <a:hlinkClick r:id="rId2"/>
              </a:rPr>
              <a:t>https://lh3.googleusercontent.com/proxy/QTGJo4w1pYW0QwmGYc0MK7zJ5PObs3HsB7ZNR9wiEcCmcuncy-IZ0viLNRyJWN2JvJEZSqnOPABry4J-zh-byAFGBJFvx-OjLz8</a:t>
            </a:r>
            <a:endParaRPr lang="cs-CZ" sz="1600" dirty="0"/>
          </a:p>
          <a:p>
            <a:r>
              <a:rPr lang="cs-CZ" sz="1600" dirty="0">
                <a:hlinkClick r:id="rId3"/>
              </a:rPr>
              <a:t>https://cdn.pixabay.com/photo/2015/10/26/19/10/isolated-1007738_1280.png</a:t>
            </a:r>
            <a:endParaRPr lang="cs-CZ" sz="1600" dirty="0"/>
          </a:p>
          <a:p>
            <a:r>
              <a:rPr lang="cs-CZ" sz="1600" dirty="0">
                <a:hlinkClick r:id="rId4"/>
              </a:rPr>
              <a:t>https://deti.vls.cz/data/web/brevire/stromy/smrk-ztepily.jpg</a:t>
            </a:r>
            <a:endParaRPr lang="cs-CZ" sz="1600" dirty="0"/>
          </a:p>
          <a:p>
            <a:r>
              <a:rPr lang="cs-CZ" sz="1600" dirty="0">
                <a:hlinkClick r:id="rId5"/>
              </a:rPr>
              <a:t>https://deti.vls.cz/data/web/brevire/stromy/jedle-belokora.jpg</a:t>
            </a:r>
            <a:endParaRPr lang="cs-CZ" sz="1600" dirty="0"/>
          </a:p>
          <a:p>
            <a:r>
              <a:rPr lang="cs-CZ" sz="1600" dirty="0">
                <a:hlinkClick r:id="rId6"/>
              </a:rPr>
              <a:t>https://deti.vls.cz/data/web/brevire/stromy/borovice-lesni.jpg</a:t>
            </a:r>
            <a:endParaRPr lang="cs-CZ" sz="1600" dirty="0"/>
          </a:p>
          <a:p>
            <a:r>
              <a:rPr lang="cs-CZ" sz="1600" dirty="0">
                <a:hlinkClick r:id="rId7"/>
              </a:rPr>
              <a:t>https://encrypted-tbn0.gstatic.com/images?q=tbn%3AANd9GcR1UKi8ztDH5-Pf4koASYeeph3xgkuzW_fNQA&amp;usqp=CAU</a:t>
            </a:r>
            <a:endParaRPr lang="cs-CZ" sz="1600" dirty="0"/>
          </a:p>
          <a:p>
            <a:r>
              <a:rPr lang="cs-CZ" sz="1600" dirty="0">
                <a:hlinkClick r:id="rId8"/>
              </a:rPr>
              <a:t>https://www.zoopraha.cz/images/specialy/flora/Resized/Borovice_%C4%8Dern%C3%A1_1026.375x921.375.jpg</a:t>
            </a:r>
            <a:endParaRPr lang="cs-CZ" sz="1600" dirty="0"/>
          </a:p>
          <a:p>
            <a:r>
              <a:rPr lang="cs-CZ" sz="1600" dirty="0">
                <a:hlinkClick r:id="rId9"/>
              </a:rPr>
              <a:t>https://i.pinimg.com/564x/e2/c2/43/e2c243cdbb80074e3745164833a43689.jpg</a:t>
            </a:r>
            <a:endParaRPr lang="cs-CZ" sz="1600" dirty="0"/>
          </a:p>
          <a:p>
            <a:r>
              <a:rPr lang="cs-CZ" sz="1600" dirty="0">
                <a:hlinkClick r:id="rId10"/>
              </a:rPr>
              <a:t>https://i.pinimg.com/564x/97/ba/cd/97bacd9380fcc92dfadc408d3d7b0b5e.jpg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1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17CDB-7A05-444E-95AF-2B058D7C4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dělíme stromy?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99C326-642A-4C6C-8657-DFA2773B5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3" y="1607469"/>
            <a:ext cx="4548072" cy="3977195"/>
          </a:xfrm>
          <a:prstGeom prst="rect">
            <a:avLst/>
          </a:prstGeom>
        </p:spPr>
      </p:pic>
      <p:pic>
        <p:nvPicPr>
          <p:cNvPr id="1026" name="Picture 2" descr="Údržba stromu | prodej vánočních stromů s dopravou v ceně">
            <a:extLst>
              <a:ext uri="{FF2B5EF4-FFF2-40B4-BE49-F238E27FC236}">
                <a16:creationId xmlns:a16="http://schemas.microsoft.com/office/drawing/2014/main" id="{84AAB618-B4EA-4470-864A-119653DC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2" y="1273335"/>
            <a:ext cx="3332428" cy="43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3626C207-0A44-4FEB-85FC-9B3F38FAAED7}"/>
              </a:ext>
            </a:extLst>
          </p:cNvPr>
          <p:cNvSpPr/>
          <p:nvPr/>
        </p:nvSpPr>
        <p:spPr>
          <a:xfrm>
            <a:off x="6019060" y="5737064"/>
            <a:ext cx="3790765" cy="6474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25159B7-223B-4BD6-ADD3-C38C5FE18007}"/>
              </a:ext>
            </a:extLst>
          </p:cNvPr>
          <p:cNvSpPr/>
          <p:nvPr/>
        </p:nvSpPr>
        <p:spPr>
          <a:xfrm>
            <a:off x="1279864" y="5737064"/>
            <a:ext cx="3790765" cy="6474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113EF0-2BB8-4CCF-8923-719469CFD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6437" y="5628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BD79D-15C2-43F5-96A6-B0FBA96B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dělíme stromy?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9C67CF-0329-43C5-B741-E5487970E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3" y="1607469"/>
            <a:ext cx="4548072" cy="3977195"/>
          </a:xfrm>
          <a:prstGeom prst="rect">
            <a:avLst/>
          </a:prstGeom>
        </p:spPr>
      </p:pic>
      <p:pic>
        <p:nvPicPr>
          <p:cNvPr id="5" name="Picture 2" descr="Údržba stromu | prodej vánočních stromů s dopravou v ceně">
            <a:extLst>
              <a:ext uri="{FF2B5EF4-FFF2-40B4-BE49-F238E27FC236}">
                <a16:creationId xmlns:a16="http://schemas.microsoft.com/office/drawing/2014/main" id="{5BD8D7EB-67E6-418D-9CF4-6B4AADB5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2" y="1273335"/>
            <a:ext cx="3332428" cy="43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700B4EE-F704-4CD5-AEAA-6DA2DF86F0D0}"/>
              </a:ext>
            </a:extLst>
          </p:cNvPr>
          <p:cNvSpPr/>
          <p:nvPr/>
        </p:nvSpPr>
        <p:spPr>
          <a:xfrm>
            <a:off x="6019060" y="5737064"/>
            <a:ext cx="3790765" cy="6474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158AEA7-F872-4301-B527-FC0A14C4D464}"/>
              </a:ext>
            </a:extLst>
          </p:cNvPr>
          <p:cNvSpPr/>
          <p:nvPr/>
        </p:nvSpPr>
        <p:spPr>
          <a:xfrm>
            <a:off x="1279864" y="5737064"/>
            <a:ext cx="3790765" cy="6474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4EA041-8152-4F3B-9B17-0EAC64E539B4}"/>
              </a:ext>
            </a:extLst>
          </p:cNvPr>
          <p:cNvSpPr txBox="1"/>
          <p:nvPr/>
        </p:nvSpPr>
        <p:spPr>
          <a:xfrm>
            <a:off x="1461856" y="5799184"/>
            <a:ext cx="342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LISTNATÉ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27D94B-E3FA-4BCD-8913-2C366BA4F434}"/>
              </a:ext>
            </a:extLst>
          </p:cNvPr>
          <p:cNvSpPr txBox="1"/>
          <p:nvPr/>
        </p:nvSpPr>
        <p:spPr>
          <a:xfrm>
            <a:off x="6201052" y="5799184"/>
            <a:ext cx="342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JEHLIČNATÉ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42AF7F-4D65-4A3C-96E1-B60E7C8EB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2136" y="5799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C8D1B-E227-4C66-8EDE-A554FE9B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Smrk ztepilý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63C8E3-59C8-4E64-858D-F98F8553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6472" cy="4351338"/>
          </a:xfrm>
        </p:spPr>
        <p:txBody>
          <a:bodyPr/>
          <a:lstStyle/>
          <a:p>
            <a:r>
              <a:rPr lang="cs-CZ" dirty="0"/>
              <a:t>Kuželovitý tvar koruny</a:t>
            </a:r>
          </a:p>
          <a:p>
            <a:r>
              <a:rPr lang="cs-CZ" dirty="0"/>
              <a:t>Jehlice se postupně mění za 4-5 let</a:t>
            </a:r>
          </a:p>
          <a:p>
            <a:r>
              <a:rPr lang="cs-CZ" dirty="0"/>
              <a:t>Šišky visí dolů</a:t>
            </a:r>
          </a:p>
          <a:p>
            <a:r>
              <a:rPr lang="cs-CZ" dirty="0"/>
              <a:t>Dřevo se využívá k výrobě: </a:t>
            </a:r>
          </a:p>
          <a:p>
            <a:pPr lvl="1"/>
            <a:r>
              <a:rPr lang="cs-CZ" dirty="0"/>
              <a:t>papíru</a:t>
            </a:r>
          </a:p>
          <a:p>
            <a:pPr lvl="1"/>
            <a:r>
              <a:rPr lang="cs-CZ" dirty="0"/>
              <a:t>hudebních nástrojů</a:t>
            </a:r>
          </a:p>
        </p:txBody>
      </p:sp>
      <p:pic>
        <p:nvPicPr>
          <p:cNvPr id="2052" name="Picture 4" descr="Smrk ztepilý - Tipy do lesa - Vojenské lesy a statky dětem">
            <a:extLst>
              <a:ext uri="{FF2B5EF4-FFF2-40B4-BE49-F238E27FC236}">
                <a16:creationId xmlns:a16="http://schemas.microsoft.com/office/drawing/2014/main" id="{79140F80-5880-4AFA-AA57-DD339B45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82" y="550415"/>
            <a:ext cx="4047343" cy="57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mrk">
            <a:hlinkClick r:id="" action="ppaction://media"/>
            <a:extLst>
              <a:ext uri="{FF2B5EF4-FFF2-40B4-BE49-F238E27FC236}">
                <a16:creationId xmlns:a16="http://schemas.microsoft.com/office/drawing/2014/main" id="{4B7A9A78-FBEA-47BF-A67B-CB2FED4C2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954" y="58855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0"/>
    </mc:Choice>
    <mc:Fallback xmlns=""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E38CC-A823-45BC-8B7D-C9805E97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Jedle bělokorá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484C3F-65FB-4DFE-A08A-89FA1D880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 dirty="0"/>
              <a:t>Zploštělá koruna</a:t>
            </a:r>
          </a:p>
          <a:p>
            <a:r>
              <a:rPr lang="cs-CZ" dirty="0"/>
              <a:t>Šišky rostou nahoru</a:t>
            </a:r>
          </a:p>
          <a:p>
            <a:r>
              <a:rPr lang="cs-CZ" dirty="0"/>
              <a:t>Dřevo se nepoužívá</a:t>
            </a:r>
          </a:p>
        </p:txBody>
      </p:sp>
      <p:pic>
        <p:nvPicPr>
          <p:cNvPr id="3074" name="Picture 2" descr="Jedle bělokorá (bílá) - Tipy do lesa - Vojenské lesy a statky dětem">
            <a:extLst>
              <a:ext uri="{FF2B5EF4-FFF2-40B4-BE49-F238E27FC236}">
                <a16:creationId xmlns:a16="http://schemas.microsoft.com/office/drawing/2014/main" id="{C167D269-2B58-4716-8F12-C16F13586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61" y="470516"/>
            <a:ext cx="4159682" cy="59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jedle">
            <a:hlinkClick r:id="" action="ppaction://media"/>
            <a:extLst>
              <a:ext uri="{FF2B5EF4-FFF2-40B4-BE49-F238E27FC236}">
                <a16:creationId xmlns:a16="http://schemas.microsoft.com/office/drawing/2014/main" id="{03E2AE04-ADB7-4FF0-94FD-DAE006D6C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01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920F6-81BF-489B-8106-B33B51F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Borovice lesní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300881-4102-49D5-8BC3-6FA2BC94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3105" cy="4351338"/>
          </a:xfrm>
        </p:spPr>
        <p:txBody>
          <a:bodyPr/>
          <a:lstStyle/>
          <a:p>
            <a:r>
              <a:rPr lang="cs-CZ" dirty="0"/>
              <a:t>Jehlice rostou ve svazcích</a:t>
            </a:r>
          </a:p>
          <a:p>
            <a:r>
              <a:rPr lang="cs-CZ" dirty="0"/>
              <a:t>Pokřivený kmen</a:t>
            </a:r>
          </a:p>
          <a:p>
            <a:r>
              <a:rPr lang="cs-CZ" dirty="0"/>
              <a:t>Šišky jsou tvrdé a krátké</a:t>
            </a:r>
          </a:p>
          <a:p>
            <a:r>
              <a:rPr lang="cs-CZ" dirty="0"/>
              <a:t>Ze dřeva se vyrábí nábytek</a:t>
            </a:r>
          </a:p>
        </p:txBody>
      </p:sp>
      <p:pic>
        <p:nvPicPr>
          <p:cNvPr id="4098" name="Picture 2" descr="Borovice lesní - Tipy do lesa - Vojenské lesy a statky dětem">
            <a:extLst>
              <a:ext uri="{FF2B5EF4-FFF2-40B4-BE49-F238E27FC236}">
                <a16:creationId xmlns:a16="http://schemas.microsoft.com/office/drawing/2014/main" id="{D7884095-F7F6-49D2-B409-F4259A8D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30" y="488272"/>
            <a:ext cx="4134718" cy="588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rovice">
            <a:hlinkClick r:id="" action="ppaction://media"/>
            <a:extLst>
              <a:ext uri="{FF2B5EF4-FFF2-40B4-BE49-F238E27FC236}">
                <a16:creationId xmlns:a16="http://schemas.microsoft.com/office/drawing/2014/main" id="{4EFB21CA-912C-450E-8FEE-A64BF51BA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0358" y="58823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CFBBC-0630-4C69-A56B-75E9CE14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Modřín opadavý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99581-CA3C-4D5C-9F96-C8F9E69A7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22903" cy="4351338"/>
          </a:xfrm>
        </p:spPr>
        <p:txBody>
          <a:bodyPr/>
          <a:lstStyle/>
          <a:p>
            <a:r>
              <a:rPr lang="cs-CZ" dirty="0"/>
              <a:t>Koruna má kuželovitý tvar</a:t>
            </a:r>
          </a:p>
          <a:p>
            <a:r>
              <a:rPr lang="cs-CZ" dirty="0"/>
              <a:t>Šišky jsou malé a vejčité</a:t>
            </a:r>
          </a:p>
          <a:p>
            <a:r>
              <a:rPr lang="cs-CZ" dirty="0"/>
              <a:t>Jehlice na zimu opadávají</a:t>
            </a:r>
          </a:p>
          <a:p>
            <a:r>
              <a:rPr lang="cs-CZ" dirty="0"/>
              <a:t>Ze dřeva se vyrábí nábytek a obklady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D8DBCB-D6BD-40B2-B38C-A08D6C611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629" y="365125"/>
            <a:ext cx="4058576" cy="5765023"/>
          </a:xfrm>
          <a:prstGeom prst="rect">
            <a:avLst/>
          </a:prstGeom>
        </p:spPr>
      </p:pic>
      <p:pic>
        <p:nvPicPr>
          <p:cNvPr id="9" name="modřín">
            <a:hlinkClick r:id="" action="ppaction://media"/>
            <a:extLst>
              <a:ext uri="{FF2B5EF4-FFF2-40B4-BE49-F238E27FC236}">
                <a16:creationId xmlns:a16="http://schemas.microsoft.com/office/drawing/2014/main" id="{D8C7972E-3CC8-4EB4-BE1E-DC3437DC9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811" y="5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"/>
    </mc:Choice>
    <mc:Fallback xmlns=""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D091DC5-6AC0-4B49-A9F6-7E00E1D2C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7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A16BD1-B5BB-471C-ABAC-CA8D676D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5" y="2357211"/>
            <a:ext cx="438694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 obrázkům jehličnanů zkus doplnit správné názvy dle nápovědy a spoj názvy, stromy a šišky.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2572E18-1FCC-431C-A1AF-A44D5912A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676" t="31697" r="24026" b="7911"/>
          <a:stretch/>
        </p:blipFill>
        <p:spPr>
          <a:xfrm>
            <a:off x="4812228" y="936172"/>
            <a:ext cx="7191334" cy="4762046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184732DB-A0AD-4D9B-BBFA-DC55FBAA9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439" y="6147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A3B38F2-E24B-4C7A-8245-461DC2D6D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 r="357" b="6741"/>
          <a:stretch/>
        </p:blipFill>
        <p:spPr>
          <a:xfrm>
            <a:off x="-87086" y="-1"/>
            <a:ext cx="12279086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E2BB7A4-4067-446E-8E71-98D86789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71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Řešení stromy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2F0DABE-7A5A-46AC-A775-F9902A1D08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0" t="34139" r="24011" b="9890"/>
          <a:stretch/>
        </p:blipFill>
        <p:spPr>
          <a:xfrm>
            <a:off x="2072473" y="1157411"/>
            <a:ext cx="8460712" cy="521289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E9721C-6672-45C0-92FE-4FBADCCEE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8911" y="6047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</TotalTime>
  <Words>279</Words>
  <Application>Microsoft Office PowerPoint</Application>
  <PresentationFormat>Widescreen</PresentationFormat>
  <Paragraphs>48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Jehličnaté stromy</vt:lpstr>
      <vt:lpstr>Jak dělíme stromy?</vt:lpstr>
      <vt:lpstr>Jak dělíme stromy?</vt:lpstr>
      <vt:lpstr>Smrk ztepilý</vt:lpstr>
      <vt:lpstr>Jedle bělokorá</vt:lpstr>
      <vt:lpstr>Borovice lesní</vt:lpstr>
      <vt:lpstr>Modřín opadavý</vt:lpstr>
      <vt:lpstr>K obrázkům jehličnanů zkus doplnit správné názvy dle nápovědy a spoj názvy, stromy a šišky.</vt:lpstr>
      <vt:lpstr>Řešení stromy</vt:lpstr>
      <vt:lpstr>Vylušti křížovku.</vt:lpstr>
      <vt:lpstr>Řešení křížovky</vt:lpstr>
      <vt:lpstr>PowerPoint Presentation</vt:lpstr>
      <vt:lpstr>Řešení osmisměrky</vt:lpstr>
      <vt:lpstr>Obrázky</vt:lpstr>
    </vt:vector>
  </TitlesOfParts>
  <Manager>Adriana Wiegerová</Manager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Stromy</dc:title>
  <dc:creator>Lucie Holíková</dc:creator>
  <cp:lastModifiedBy>Juraj Obonya</cp:lastModifiedBy>
  <cp:revision>27</cp:revision>
  <dcterms:created xsi:type="dcterms:W3CDTF">2020-10-31T15:23:20Z</dcterms:created>
  <dcterms:modified xsi:type="dcterms:W3CDTF">2022-01-27T00:53:27Z</dcterms:modified>
</cp:coreProperties>
</file>