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8" r:id="rId3"/>
    <p:sldId id="260" r:id="rId4"/>
    <p:sldId id="261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yF8130N+lxdEJ12T8B6Bw==" hashData="nlK6AyT84Cbz5vrvY4rY8QK1IrUaervDDeSWo88BadIzkSmmmgcnyyLg7CQgkNcmHtuiSFUe+llsp2G3itGkQ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6DA6A-831C-4388-8BC8-606FF85D993E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DDB7E-4FB3-4A6D-86B4-845788168D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1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62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48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8912-5BC5-49F4-92AA-D05A2B80DCC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0DE-4593-4371-86B2-DA4A9ACC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30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8912-5BC5-49F4-92AA-D05A2B80DCC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0DE-4593-4371-86B2-DA4A9ACC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72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8912-5BC5-49F4-92AA-D05A2B80DCC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0DE-4593-4371-86B2-DA4A9ACC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10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8912-5BC5-49F4-92AA-D05A2B80DCC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0DE-4593-4371-86B2-DA4A9ACC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8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8912-5BC5-49F4-92AA-D05A2B80DCC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0DE-4593-4371-86B2-DA4A9ACC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24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8912-5BC5-49F4-92AA-D05A2B80DCC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0DE-4593-4371-86B2-DA4A9ACC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41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8912-5BC5-49F4-92AA-D05A2B80DCC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0DE-4593-4371-86B2-DA4A9ACC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00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8912-5BC5-49F4-92AA-D05A2B80DCC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0DE-4593-4371-86B2-DA4A9ACC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27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8912-5BC5-49F4-92AA-D05A2B80DCC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0DE-4593-4371-86B2-DA4A9ACC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67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8912-5BC5-49F4-92AA-D05A2B80DCC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0DE-4593-4371-86B2-DA4A9ACC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0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8912-5BC5-49F4-92AA-D05A2B80DCC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90DE-4593-4371-86B2-DA4A9ACC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34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F8912-5BC5-49F4-92AA-D05A2B80DCC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290DE-4593-4371-86B2-DA4A9ACC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4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13543"/>
            <a:ext cx="7772400" cy="19970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100" b="1" dirty="0">
                <a:latin typeface="+mn-lt"/>
              </a:rPr>
              <a:t>Fakultní učitel jako facilitátor kvalitní přípravy budoucích učitelů mateřských škol a 1. stupně ZŠ</a:t>
            </a:r>
            <a:endParaRPr lang="cs-CZ" sz="41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4074" y="1899325"/>
            <a:ext cx="6563852" cy="818553"/>
          </a:xfrm>
        </p:spPr>
        <p:txBody>
          <a:bodyPr>
            <a:normAutofit/>
          </a:bodyPr>
          <a:lstStyle/>
          <a:p>
            <a:r>
              <a:rPr lang="cs-CZ" sz="2800" i="1" dirty="0"/>
              <a:t>Tento materiál vznikl v rámci řešení projektu</a:t>
            </a:r>
            <a:endParaRPr lang="cs-CZ" sz="2800" i="1" dirty="0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3216275" y="5596324"/>
            <a:ext cx="575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/>
              <a:t>reg</a:t>
            </a:r>
            <a:r>
              <a:rPr lang="cs-CZ" sz="1400" dirty="0"/>
              <a:t>. č. CZ.02.3.68/0.0/0.0/19_068/0015923</a:t>
            </a:r>
            <a:endParaRPr lang="cs-CZ" sz="14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9630516" y="6138937"/>
            <a:ext cx="2189285" cy="5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7. Skládání slov </a:t>
            </a:r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 vagónků 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98" y="2913896"/>
            <a:ext cx="2143125" cy="2143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54123"/>
          <a:stretch/>
        </p:blipFill>
        <p:spPr>
          <a:xfrm>
            <a:off x="2452897" y="2175639"/>
            <a:ext cx="3239814" cy="3619637"/>
          </a:xfrm>
          <a:prstGeom prst="rect">
            <a:avLst/>
          </a:prstGeom>
          <a:solidFill>
            <a:schemeClr val="accent1">
              <a:lumMod val="60000"/>
              <a:lumOff val="40000"/>
              <a:alpha val="83000"/>
            </a:schemeClr>
          </a:solidFill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54123"/>
          <a:stretch/>
        </p:blipFill>
        <p:spPr>
          <a:xfrm>
            <a:off x="5692190" y="2175639"/>
            <a:ext cx="3239814" cy="36196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54123"/>
          <a:stretch/>
        </p:blipFill>
        <p:spPr>
          <a:xfrm>
            <a:off x="8928357" y="2175638"/>
            <a:ext cx="3239814" cy="361963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65" y="465804"/>
            <a:ext cx="42862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8. Hodnocení/Sebehodnocení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se mi dnes podařilo? </a:t>
            </a:r>
            <a:r>
              <a:rPr lang="cs-CZ" dirty="0" smtClean="0">
                <a:sym typeface="Wingdings" panose="05000000000000000000" pitchFamily="2" charset="2"/>
              </a:rPr>
              <a:t>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Co se mi nejvíce líbilo? 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68" y="2449426"/>
            <a:ext cx="3925797" cy="4117969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>
            <a:off x="7783769" y="606425"/>
            <a:ext cx="3067664" cy="2438400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461273" y="1368084"/>
            <a:ext cx="2196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Ahoj </a:t>
            </a:r>
            <a:r>
              <a:rPr lang="cs-CZ" sz="4400" dirty="0" smtClean="0">
                <a:sym typeface="Wingdings" panose="05000000000000000000" pitchFamily="2" charset="2"/>
              </a:rPr>
              <a:t> 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42620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48612"/>
            <a:ext cx="7772400" cy="19970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100" b="1" dirty="0">
                <a:latin typeface="+mn-lt"/>
              </a:rPr>
              <a:t>Fakultní učitel jako facilitátor kvalitní přípravy budoucích učitelů mateřských škol a 1. stupně ZŠ</a:t>
            </a:r>
            <a:endParaRPr lang="cs-CZ" sz="4100" b="1" dirty="0">
              <a:latin typeface="+mn-lt"/>
            </a:endParaRPr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105504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3216275" y="4482497"/>
            <a:ext cx="575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/>
              <a:t>reg</a:t>
            </a:r>
            <a:r>
              <a:rPr lang="cs-CZ" sz="1400" dirty="0"/>
              <a:t>. č. CZ.02.3.68/0.0/0.0/19_068/0015923</a:t>
            </a:r>
            <a:endParaRPr lang="cs-CZ" sz="14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4838700" y="5728384"/>
            <a:ext cx="2514600" cy="6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1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34632" y="5077724"/>
            <a:ext cx="3234813" cy="1608211"/>
          </a:xfrm>
        </p:spPr>
        <p:txBody>
          <a:bodyPr>
            <a:normAutofit/>
          </a:bodyPr>
          <a:lstStyle/>
          <a:p>
            <a:r>
              <a:rPr lang="cs-CZ" sz="1400" dirty="0" smtClean="0"/>
              <a:t>S4DCP</a:t>
            </a:r>
          </a:p>
          <a:p>
            <a:r>
              <a:rPr lang="cs-CZ" sz="1400" dirty="0" smtClean="0"/>
              <a:t>2019/2020</a:t>
            </a:r>
          </a:p>
          <a:p>
            <a:r>
              <a:rPr lang="cs-CZ" sz="1400" dirty="0" smtClean="0"/>
              <a:t>Jana Černocká </a:t>
            </a: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2792361" y="1661652"/>
            <a:ext cx="6617110" cy="12978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920181" y="1799303"/>
            <a:ext cx="63713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smtClean="0"/>
              <a:t>SLABIKA Mě, mě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40963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Motivace – </a:t>
            </a:r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OTÍKOVA POHÁDKA 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Byla jedna pohádková země. 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té zemi bylo město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 tom městě náměstí. 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náměstí měli strom. 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tom stromě bydlel král,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měkoučké posteli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raloval i spal.</a:t>
            </a: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Jednou potmě vyšel ven, 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Podívat se do města. 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Číst a psát moc neuměl,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 zpátky zapomněl.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Měsíc zašel, štěkal pes,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ten král tam pro mě za mě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hodí potmě ještě dnes.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885" y="2285999"/>
            <a:ext cx="1568915" cy="16457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441" y="172626"/>
            <a:ext cx="1710559" cy="17105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523" y="5343127"/>
            <a:ext cx="1175353" cy="13458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1803" y="2075684"/>
            <a:ext cx="1893504" cy="35214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72" y="4557332"/>
            <a:ext cx="1947828" cy="145870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5254039"/>
            <a:ext cx="3000375" cy="1524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2165" y="5365531"/>
            <a:ext cx="1255563" cy="14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Malované čtení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OTÍKOVA POHÁDKA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Byla jedna pohádková       . </a:t>
            </a:r>
          </a:p>
          <a:p>
            <a:pPr marL="0" indent="0" algn="just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té zemi bylo</a:t>
            </a:r>
          </a:p>
          <a:p>
            <a:pPr marL="0" indent="0" algn="just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 tom městě náměstí. </a:t>
            </a:r>
          </a:p>
          <a:p>
            <a:pPr marL="0" indent="0" algn="just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náměstí měli         . </a:t>
            </a:r>
          </a:p>
          <a:p>
            <a:pPr marL="0" indent="0" algn="just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tom       bydlel        , </a:t>
            </a:r>
          </a:p>
          <a:p>
            <a:pPr marL="0" indent="0" algn="just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měkoučké </a:t>
            </a:r>
          </a:p>
          <a:p>
            <a:pPr marL="0" indent="0" algn="just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kraloval i spal.</a:t>
            </a:r>
          </a:p>
          <a:p>
            <a:pPr algn="just"/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Jednou potmě             ven, </a:t>
            </a:r>
          </a:p>
          <a:p>
            <a:pPr marL="0" indent="0" algn="just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Podívat se do               . </a:t>
            </a:r>
          </a:p>
          <a:p>
            <a:pPr marL="0" indent="0" algn="just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a          moc neuměl, </a:t>
            </a:r>
          </a:p>
          <a:p>
            <a:pPr marL="0" indent="0" algn="just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zpátky zapomněl.</a:t>
            </a:r>
          </a:p>
          <a:p>
            <a:pPr marL="0" indent="0" algn="just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zašel, štěkal        , </a:t>
            </a:r>
          </a:p>
          <a:p>
            <a:pPr marL="0" indent="0" algn="just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ten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tam pro mě za mě</a:t>
            </a:r>
          </a:p>
          <a:p>
            <a:pPr marL="0" indent="0" algn="just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chodí potmě ještě dnes. </a:t>
            </a:r>
          </a:p>
          <a:p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972" y="1694247"/>
            <a:ext cx="548180" cy="548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109" y="2294896"/>
            <a:ext cx="1071449" cy="5444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966" y="3424381"/>
            <a:ext cx="443406" cy="6760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538" y="3939388"/>
            <a:ext cx="443406" cy="6760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533" y="3983964"/>
            <a:ext cx="704439" cy="73892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228" y="4615400"/>
            <a:ext cx="876006" cy="65426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754902" y="1399330"/>
            <a:ext cx="691487" cy="99470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7709" y="2294896"/>
            <a:ext cx="1072989" cy="548688"/>
          </a:xfrm>
          <a:prstGeom prst="rect">
            <a:avLst/>
          </a:prstGeom>
        </p:spPr>
      </p:pic>
      <p:sp>
        <p:nvSpPr>
          <p:cNvPr id="13" name="AutoShape 2" descr="Kniha clip art kreslené ilustrace obrazy na stěnu • obrazy komik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0007" y="2839331"/>
            <a:ext cx="698725" cy="70047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9039" y="2777284"/>
            <a:ext cx="824570" cy="82457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6307711" y="3525938"/>
            <a:ext cx="574455" cy="5744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7711" y="4090166"/>
            <a:ext cx="632720" cy="63272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00645" y="3953530"/>
            <a:ext cx="698459" cy="79979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831" y="4519947"/>
            <a:ext cx="704439" cy="7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3. Mě, mě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Artikulační cvičení 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Rytmus slov  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9828" y="4086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>
            <a:off x="459828" y="22355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mtClean="0"/>
              <a:t> 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mtClean="0"/>
              <a:t> 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136" y="3680497"/>
            <a:ext cx="1950107" cy="14550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64" y="5132772"/>
            <a:ext cx="1181783" cy="118178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643" y="2574649"/>
            <a:ext cx="1074466" cy="70676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45" y="4012174"/>
            <a:ext cx="704552" cy="79804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467" y="2640724"/>
            <a:ext cx="1142533" cy="65397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109" y="3710474"/>
            <a:ext cx="983706" cy="98370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9" y="5174108"/>
            <a:ext cx="964324" cy="96432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1827" y="569638"/>
            <a:ext cx="2511973" cy="2511973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6511261" y="2526696"/>
            <a:ext cx="180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Mě – sto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963" y="2981864"/>
            <a:ext cx="299545" cy="29954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0864" y="2984045"/>
            <a:ext cx="299545" cy="299545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7648903" y="3933058"/>
            <a:ext cx="3515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Potmě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Měsíc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Město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Náměstí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Na stromě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Země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09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</a:t>
            </a:r>
            <a:r>
              <a:rPr lang="cs-CZ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</a:t>
            </a:r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cs-CZ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</a:t>
            </a:r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Mé, mé  </a:t>
            </a:r>
            <a:r>
              <a:rPr lang="cs-CZ" b="1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Mě, mě </a:t>
            </a:r>
            <a:r>
              <a:rPr lang="cs-CZ" b="1" dirty="0" smtClean="0">
                <a:solidFill>
                  <a:schemeClr val="accent4"/>
                </a:solidFill>
              </a:rPr>
              <a:t> </a:t>
            </a:r>
            <a:endParaRPr lang="cs-CZ" b="1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 čeho se skládá slabika?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 + e = </a:t>
            </a:r>
            <a:r>
              <a:rPr lang="cs-CZ" dirty="0" err="1" smtClean="0"/>
              <a:t>Me</a:t>
            </a:r>
            <a:endParaRPr lang="cs-CZ" dirty="0" smtClean="0"/>
          </a:p>
          <a:p>
            <a:r>
              <a:rPr lang="cs-CZ" dirty="0" smtClean="0"/>
              <a:t>m + e = </a:t>
            </a:r>
            <a:r>
              <a:rPr lang="cs-CZ" dirty="0" err="1" smtClean="0"/>
              <a:t>me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 + é = Mé</a:t>
            </a:r>
          </a:p>
          <a:p>
            <a:r>
              <a:rPr lang="cs-CZ" dirty="0" smtClean="0"/>
              <a:t>m + é = mé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 + </a:t>
            </a:r>
            <a:r>
              <a:rPr lang="cs-CZ" dirty="0" smtClean="0">
                <a:solidFill>
                  <a:schemeClr val="accent4"/>
                </a:solidFill>
              </a:rPr>
              <a:t>ě</a:t>
            </a:r>
            <a:r>
              <a:rPr lang="cs-CZ" dirty="0" smtClean="0"/>
              <a:t> = </a:t>
            </a:r>
            <a:r>
              <a:rPr lang="cs-CZ" dirty="0" smtClean="0">
                <a:solidFill>
                  <a:schemeClr val="accent4"/>
                </a:solidFill>
              </a:rPr>
              <a:t>Mě</a:t>
            </a:r>
            <a:r>
              <a:rPr lang="cs-CZ" dirty="0" smtClean="0"/>
              <a:t> </a:t>
            </a:r>
          </a:p>
          <a:p>
            <a:r>
              <a:rPr lang="cs-CZ" dirty="0" smtClean="0"/>
              <a:t>m + </a:t>
            </a:r>
            <a:r>
              <a:rPr lang="cs-CZ" dirty="0" smtClean="0">
                <a:solidFill>
                  <a:schemeClr val="accent4"/>
                </a:solidFill>
              </a:rPr>
              <a:t>ě</a:t>
            </a:r>
            <a:r>
              <a:rPr lang="cs-CZ" dirty="0" smtClean="0"/>
              <a:t> = </a:t>
            </a:r>
            <a:r>
              <a:rPr lang="cs-CZ" dirty="0" smtClean="0">
                <a:solidFill>
                  <a:schemeClr val="accent4"/>
                </a:solidFill>
              </a:rPr>
              <a:t>mě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37338" y="2734912"/>
            <a:ext cx="249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Marmeláda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45620" y="2734912"/>
            <a:ext cx="268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Meloun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921968" y="2734912"/>
            <a:ext cx="279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Medvěd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37338" y="4001294"/>
            <a:ext cx="341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Jméno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345620" y="3957144"/>
            <a:ext cx="269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mééééééééééééééééé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137338" y="5279913"/>
            <a:ext cx="280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Město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45620" y="5285053"/>
            <a:ext cx="297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Měsíc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041524" y="5374322"/>
            <a:ext cx="271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Země 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889" y="5140052"/>
            <a:ext cx="1036911" cy="103691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878" y="5140052"/>
            <a:ext cx="1342370" cy="134237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880" y="5112411"/>
            <a:ext cx="1746611" cy="89315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836" y="2323567"/>
            <a:ext cx="1179786" cy="117978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878" y="2079893"/>
            <a:ext cx="1470463" cy="147046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4295" y="2085877"/>
            <a:ext cx="1282097" cy="135751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9162" y="3592996"/>
            <a:ext cx="1199384" cy="1093153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9"/>
          <a:srcRect l="75379" t="72862" r="2111"/>
          <a:stretch/>
        </p:blipFill>
        <p:spPr>
          <a:xfrm>
            <a:off x="4125880" y="3718906"/>
            <a:ext cx="1637672" cy="122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4. Mě, mě – </a:t>
            </a:r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KROUŽKOVÁNÍ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1978517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Byla jedna pohádková země.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té zemi bylo město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 tom městě náměstí.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náměstí měli strom.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tom stromě bydlel král,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měkoučké posteli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kraloval i spal.</a:t>
            </a: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6689199" y="1978517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Jednou potmě vyšel ven,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Podívat se do města.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Číst a psát moc neuměl,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cestu zpátky zapomněl.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Měsíc zašel, štěkal pes,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ten král tam pro mě za mě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chodí potmě ještě dnes.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584" y="2508471"/>
            <a:ext cx="1568915" cy="16457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447" y="5204357"/>
            <a:ext cx="1175353" cy="13458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172" y="4684140"/>
            <a:ext cx="1947828" cy="14587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0862" y="137848"/>
            <a:ext cx="1889924" cy="35237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8469" y="137848"/>
            <a:ext cx="1713124" cy="17131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5544258"/>
            <a:ext cx="2356945" cy="119717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5117" y="5583041"/>
            <a:ext cx="912676" cy="1026760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4485597" y="1917965"/>
            <a:ext cx="614548" cy="63457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4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3022032" y="2409324"/>
            <a:ext cx="614548" cy="63457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4"/>
              </a:solidFill>
            </a:endParaRPr>
          </a:p>
        </p:txBody>
      </p:sp>
      <p:pic>
        <p:nvPicPr>
          <p:cNvPr id="1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8600" y="1385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4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5. </a:t>
            </a:r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Společné čtení </a:t>
            </a:r>
            <a:r>
              <a:rPr lang="cs-CZ" b="1" dirty="0" smtClean="0"/>
              <a:t>slov se slabikou – </a:t>
            </a:r>
            <a:r>
              <a:rPr lang="cs-CZ" b="1" dirty="0" smtClean="0">
                <a:solidFill>
                  <a:schemeClr val="accent4"/>
                </a:solidFill>
              </a:rPr>
              <a:t>mě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Byla jedna pohádková </a:t>
            </a:r>
            <a:r>
              <a:rPr 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země.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té zemi bylo </a:t>
            </a:r>
            <a:r>
              <a:rPr 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město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 tom </a:t>
            </a:r>
            <a:r>
              <a:rPr 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městě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náměstí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náměstí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měli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strom. 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tom </a:t>
            </a:r>
            <a:r>
              <a:rPr 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stromě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bydlel král, 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měkoučké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posteli 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kraloval i spal.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1321676" y="4401207"/>
            <a:ext cx="488731" cy="48873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810407" y="3358055"/>
            <a:ext cx="488731" cy="48873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596055" y="3358054"/>
            <a:ext cx="488731" cy="48873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2611821" y="3912476"/>
            <a:ext cx="488731" cy="48873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3360682" y="2879833"/>
            <a:ext cx="488731" cy="48873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46379" y="1825625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Jednou </a:t>
            </a:r>
            <a:r>
              <a:rPr lang="cs-CZ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potmě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vyšel ven, </a:t>
            </a:r>
          </a:p>
          <a:p>
            <a:pPr algn="just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Podívat se do </a:t>
            </a:r>
            <a:r>
              <a:rPr lang="cs-CZ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města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Číst a psát moc </a:t>
            </a:r>
            <a:r>
              <a:rPr lang="cs-CZ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neuměl, </a:t>
            </a:r>
          </a:p>
          <a:p>
            <a:pPr algn="just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cestu zpátky zapomněl.</a:t>
            </a:r>
          </a:p>
          <a:p>
            <a:pPr algn="just"/>
            <a:r>
              <a:rPr lang="cs-CZ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Měsíc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zašel, štěkal pes, </a:t>
            </a:r>
          </a:p>
          <a:p>
            <a:pPr algn="just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ten král tam pro </a:t>
            </a:r>
            <a:r>
              <a:rPr lang="cs-CZ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</a:t>
            </a:r>
          </a:p>
          <a:p>
            <a:pPr algn="just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chodí </a:t>
            </a:r>
            <a:r>
              <a:rPr lang="cs-CZ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potmě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ještě dnes.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7470227" y="1897115"/>
            <a:ext cx="488731" cy="48873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7958958" y="2274147"/>
            <a:ext cx="488731" cy="48873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8692054" y="2762878"/>
            <a:ext cx="488731" cy="48873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5933089" y="3512563"/>
            <a:ext cx="488731" cy="48873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4545724" y="1785416"/>
            <a:ext cx="488731" cy="48873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9443544" y="4001293"/>
            <a:ext cx="488731" cy="48873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7225861" y="4445437"/>
            <a:ext cx="488731" cy="48873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8526516" y="3990864"/>
            <a:ext cx="488731" cy="48873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3092667" y="2358256"/>
            <a:ext cx="488731" cy="48873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2075793" y="2857004"/>
            <a:ext cx="488731" cy="48873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/>
          <a:srcRect t="11365" b="14137"/>
          <a:stretch/>
        </p:blipFill>
        <p:spPr>
          <a:xfrm>
            <a:off x="9939054" y="4609068"/>
            <a:ext cx="2003325" cy="21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6. </a:t>
            </a:r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Pohybová chvilka 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cs-CZ" dirty="0"/>
              <a:t>Veliký strom </a:t>
            </a:r>
            <a:endParaRPr lang="cs-CZ" dirty="0" smtClean="0"/>
          </a:p>
          <a:p>
            <a:pPr lvl="0"/>
            <a:r>
              <a:rPr lang="cs-CZ" dirty="0" smtClean="0"/>
              <a:t>Královská koruna</a:t>
            </a:r>
            <a:endParaRPr lang="cs-CZ" dirty="0"/>
          </a:p>
          <a:p>
            <a:pPr lvl="0"/>
            <a:r>
              <a:rPr lang="cs-CZ" dirty="0"/>
              <a:t>Měkoučká </a:t>
            </a:r>
            <a:r>
              <a:rPr lang="cs-CZ" dirty="0" smtClean="0"/>
              <a:t>postel</a:t>
            </a:r>
            <a:endParaRPr lang="cs-CZ" dirty="0"/>
          </a:p>
          <a:p>
            <a:pPr lvl="0"/>
            <a:r>
              <a:rPr lang="cs-CZ" dirty="0"/>
              <a:t>Štěkal pes </a:t>
            </a:r>
            <a:endParaRPr lang="cs-CZ" dirty="0" smtClean="0"/>
          </a:p>
          <a:p>
            <a:pPr lvl="0"/>
            <a:r>
              <a:rPr lang="cs-CZ" dirty="0" smtClean="0"/>
              <a:t>Spal </a:t>
            </a:r>
            <a:endParaRPr lang="cs-CZ" dirty="0"/>
          </a:p>
          <a:p>
            <a:r>
              <a:rPr lang="cs-CZ" dirty="0"/>
              <a:t>Potmě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5388" y="3436889"/>
            <a:ext cx="2248284" cy="22482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386" y="86711"/>
            <a:ext cx="3266297" cy="66262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614" y="1614584"/>
            <a:ext cx="2249823" cy="16873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904" y="3991689"/>
            <a:ext cx="2026247" cy="232021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294" y="4950725"/>
            <a:ext cx="1970859" cy="164074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6706" y="431975"/>
            <a:ext cx="1987460" cy="208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486</Words>
  <Application>Microsoft Office PowerPoint</Application>
  <PresentationFormat>Širokoúhlá obrazovka</PresentationFormat>
  <Paragraphs>119</Paragraphs>
  <Slides>12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Motiv Office</vt:lpstr>
      <vt:lpstr>Fakultní učitel jako facilitátor kvalitní přípravy budoucích učitelů mateřských škol a 1. stupně ZŠ</vt:lpstr>
      <vt:lpstr>Prezentace aplikace PowerPoint</vt:lpstr>
      <vt:lpstr>1. Motivace – OTÍKOVA POHÁDKA </vt:lpstr>
      <vt:lpstr>2. Malované čtení – OTÍKOVA POHÁDKA </vt:lpstr>
      <vt:lpstr>3. Mě, mě </vt:lpstr>
      <vt:lpstr>4. Me, me  Mé, mé  Mě, mě  </vt:lpstr>
      <vt:lpstr>4. Mě, mě – KROUŽKOVÁNÍ </vt:lpstr>
      <vt:lpstr>5. Společné čtení slov se slabikou – mě </vt:lpstr>
      <vt:lpstr>6. Pohybová chvilka </vt:lpstr>
      <vt:lpstr>7. Skládání slov do vagónků </vt:lpstr>
      <vt:lpstr>8. Hodnocení/Sebehodnocení </vt:lpstr>
      <vt:lpstr>Fakultní učitel jako facilitátor kvalitní přípravy budoucích učitelů mateřských škol a 1. stupně ZŠ</vt:lpstr>
    </vt:vector>
  </TitlesOfParts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SLABIKA Mě, mě</dc:title>
  <dc:creator>Jana Černocká</dc:creator>
  <cp:lastModifiedBy>Viktor Pacholík</cp:lastModifiedBy>
  <cp:revision>75</cp:revision>
  <dcterms:created xsi:type="dcterms:W3CDTF">2020-04-09T08:28:33Z</dcterms:created>
  <dcterms:modified xsi:type="dcterms:W3CDTF">2020-05-28T19:42:26Z</dcterms:modified>
</cp:coreProperties>
</file>