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4032" r:id="rId2"/>
  </p:sldMasterIdLst>
  <p:notesMasterIdLst>
    <p:notesMasterId r:id="rId14"/>
  </p:notesMasterIdLst>
  <p:handoutMasterIdLst>
    <p:handoutMasterId r:id="rId15"/>
  </p:handoutMasterIdLst>
  <p:sldIdLst>
    <p:sldId id="346" r:id="rId3"/>
    <p:sldId id="416" r:id="rId4"/>
    <p:sldId id="386" r:id="rId5"/>
    <p:sldId id="413" r:id="rId6"/>
    <p:sldId id="412" r:id="rId7"/>
    <p:sldId id="417" r:id="rId8"/>
    <p:sldId id="414" r:id="rId9"/>
    <p:sldId id="415" r:id="rId10"/>
    <p:sldId id="419" r:id="rId11"/>
    <p:sldId id="418" r:id="rId12"/>
    <p:sldId id="353" r:id="rId13"/>
  </p:sldIdLst>
  <p:sldSz cx="12192000" cy="6858000"/>
  <p:notesSz cx="6797675" cy="99282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800"/>
    <a:srgbClr val="E65014"/>
    <a:srgbClr val="080808"/>
    <a:srgbClr val="46505A"/>
    <a:srgbClr val="BECDD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7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A5D1E-79FD-4230-BA26-D35D189EF345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D59FA-0E9F-487C-92B6-ED95585014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01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73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1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0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176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21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31332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50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84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8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5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3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dlarik@utb.cz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2895815"/>
          </a:xfrm>
        </p:spPr>
        <p:txBody>
          <a:bodyPr anchor="ctr">
            <a:normAutofit fontScale="90000"/>
          </a:bodyPr>
          <a:lstStyle/>
          <a:p>
            <a:r>
              <a:rPr lang="cs-CZ" sz="7200" b="1" dirty="0">
                <a:solidFill>
                  <a:schemeClr val="bg1"/>
                </a:solidFill>
              </a:rPr>
              <a:t>Vnější hodnocení UTB ze strany NAÚ</a:t>
            </a:r>
            <a:br>
              <a:rPr lang="cs-CZ" sz="7200" b="1" dirty="0">
                <a:solidFill>
                  <a:schemeClr val="bg1"/>
                </a:solidFill>
              </a:rPr>
            </a:br>
            <a:br>
              <a:rPr lang="cs-CZ" sz="7200" b="1" dirty="0">
                <a:solidFill>
                  <a:schemeClr val="bg1"/>
                </a:solidFill>
              </a:rPr>
            </a:br>
            <a:r>
              <a:rPr lang="cs-CZ" sz="3600" b="1" dirty="0">
                <a:solidFill>
                  <a:schemeClr val="bg1"/>
                </a:solidFill>
              </a:rPr>
              <a:t>Kolegium rektora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34356"/>
            <a:ext cx="9144000" cy="606023"/>
          </a:xfrm>
        </p:spPr>
        <p:txBody>
          <a:bodyPr>
            <a:normAutofit lnSpcReduction="10000"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Jan Kalenda 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986166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>
                <a:solidFill>
                  <a:prstClr val="white"/>
                </a:solidFill>
              </a:rPr>
              <a:t>01. 03. 2022 </a:t>
            </a:r>
            <a:r>
              <a:rPr lang="en-US" sz="2800" b="1" dirty="0">
                <a:solidFill>
                  <a:prstClr val="white"/>
                </a:solidFill>
              </a:rPr>
              <a:t>|</a:t>
            </a:r>
            <a:r>
              <a:rPr lang="cs-CZ" sz="2800" b="1" dirty="0">
                <a:solidFill>
                  <a:prstClr val="white"/>
                </a:solidFill>
              </a:rPr>
              <a:t> UTB ve Zlíně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E6BCC-4646-4D77-958A-CB0032253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Namísto závěru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D7ECC1-2B6C-45B6-9E47-F65B883A9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Závěrem hodnotící komise konstatuje, že </a:t>
            </a:r>
            <a:r>
              <a:rPr lang="cs-CZ" b="1" dirty="0">
                <a:solidFill>
                  <a:srgbClr val="FF7800"/>
                </a:solidFill>
              </a:rPr>
              <a:t>systém vnitřního hodnocení kvality, tak jak ho UTB nastavila a na základě prvních zkušeností modifikovala, napomáhá k efektivnímu rozpracovávání vize rozvoje univerzity na další období</a:t>
            </a:r>
            <a:r>
              <a:rPr lang="cs-CZ" dirty="0">
                <a:solidFill>
                  <a:srgbClr val="FF7800"/>
                </a:solidFill>
              </a:rPr>
              <a:t>. </a:t>
            </a:r>
          </a:p>
          <a:p>
            <a:r>
              <a:rPr lang="cs-CZ" dirty="0"/>
              <a:t>Univerzita na své cestě „od kvantity ke kvalitě“ (v rámci sebou pojmenovaného hlavního posunu či přínosu institucionální akreditace) stále setrvává a drží smysluplný kurz.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95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0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33651" y="1220789"/>
            <a:ext cx="7124700" cy="1655763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DĚKUJI VÁM </a:t>
            </a:r>
          </a:p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ZA POZORNOST</a:t>
            </a:r>
            <a:endParaRPr lang="cs-CZ" sz="4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17896" y="4111235"/>
            <a:ext cx="6956213" cy="1371316"/>
          </a:xfrm>
          <a:prstGeom prst="rect">
            <a:avLst/>
          </a:prstGeom>
        </p:spPr>
        <p:txBody>
          <a:bodyPr wrap="square" lIns="91340" tIns="45718" rIns="91340" bIns="45718">
            <a:spAutoFit/>
          </a:bodyPr>
          <a:lstStyle/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srgbClr val="FF7800"/>
                </a:solidFill>
              </a:rPr>
              <a:t>Jan Kalenda</a:t>
            </a:r>
            <a:r>
              <a:rPr lang="en-US" sz="2400" b="1" dirty="0">
                <a:solidFill>
                  <a:srgbClr val="FF7800"/>
                </a:solidFill>
              </a:rPr>
              <a:t>|</a:t>
            </a:r>
            <a:r>
              <a:rPr lang="cs-CZ" sz="2400" b="1" dirty="0">
                <a:solidFill>
                  <a:srgbClr val="FF7800"/>
                </a:solidFill>
              </a:rPr>
              <a:t> </a:t>
            </a:r>
            <a:r>
              <a:rPr lang="cs-CZ" sz="2400" b="1" u="sng" dirty="0">
                <a:solidFill>
                  <a:srgbClr val="FF7800"/>
                </a:solidFill>
              </a:rPr>
              <a:t>kalenda</a:t>
            </a:r>
            <a:r>
              <a:rPr lang="cs-CZ" sz="2400" b="1" u="sng" dirty="0">
                <a:solidFill>
                  <a:srgbClr val="FF7800"/>
                </a:solidFill>
                <a:hlinkClick r:id="rId2"/>
              </a:rPr>
              <a:t>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  <a:p>
            <a:pPr algn="ctr" defTabSz="913267">
              <a:spcBef>
                <a:spcPts val="600"/>
              </a:spcBef>
            </a:pP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prstClr val="white"/>
                </a:solidFill>
                <a:hlinkClick r:id="rId2"/>
              </a:rPr>
              <a:t>prorektor-kvalita@utb.cz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65C8B9-0571-4C7C-956E-3311D2436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CBB82E-BE38-4286-BF2C-91BD2C734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Jakým způsobem UTB </a:t>
            </a:r>
            <a:r>
              <a:rPr lang="cs-CZ" b="1" dirty="0"/>
              <a:t>uskutečňuje udělenou institucionální akreditaci </a:t>
            </a:r>
            <a:r>
              <a:rPr lang="cs-CZ" dirty="0"/>
              <a:t>a studijní programy, které si v jejím rámci schválila. </a:t>
            </a:r>
          </a:p>
          <a:p>
            <a:endParaRPr lang="cs-CZ" dirty="0"/>
          </a:p>
          <a:p>
            <a:r>
              <a:rPr lang="cs-CZ" dirty="0"/>
              <a:t>V obecnější rovině bylo cílem </a:t>
            </a:r>
            <a:r>
              <a:rPr lang="cs-CZ" b="1" dirty="0"/>
              <a:t>ověřit funkčnost systému vnitřního hodnocení na UTB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277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487" y="373438"/>
            <a:ext cx="10339316" cy="1325563"/>
          </a:xfrm>
        </p:spPr>
        <p:txBody>
          <a:bodyPr/>
          <a:lstStyle/>
          <a:p>
            <a:r>
              <a:rPr lang="cs-CZ" dirty="0"/>
              <a:t>Složení hodnotící komise NAÚ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prof. Ing. Josef </a:t>
            </a:r>
            <a:r>
              <a:rPr lang="cs-CZ" dirty="0" err="1"/>
              <a:t>Šedlbauer</a:t>
            </a:r>
            <a:r>
              <a:rPr lang="cs-CZ" dirty="0"/>
              <a:t>, Ph.D. – předseda</a:t>
            </a:r>
          </a:p>
          <a:p>
            <a:pPr lvl="1"/>
            <a:r>
              <a:rPr lang="cs-CZ" dirty="0"/>
              <a:t>doc. RNDr. Jana Straková, Ph.D. – místopředsedkyně</a:t>
            </a:r>
          </a:p>
          <a:p>
            <a:pPr lvl="1"/>
            <a:r>
              <a:rPr lang="cs-CZ" dirty="0"/>
              <a:t>prof. Ing. Petr Praus, Ph.D.</a:t>
            </a:r>
          </a:p>
          <a:p>
            <a:pPr lvl="1"/>
            <a:r>
              <a:rPr lang="cs-CZ" dirty="0"/>
              <a:t>doc. Mgr. Eva Bobková</a:t>
            </a:r>
          </a:p>
          <a:p>
            <a:pPr lvl="1"/>
            <a:r>
              <a:rPr lang="cs-CZ" dirty="0"/>
              <a:t>prof. Ing. Alžběta Jarošová, Ph.D.</a:t>
            </a:r>
          </a:p>
          <a:p>
            <a:pPr lvl="1"/>
            <a:r>
              <a:rPr lang="cs-CZ" dirty="0"/>
              <a:t>doc. </a:t>
            </a:r>
            <a:r>
              <a:rPr lang="cs-CZ" dirty="0" err="1"/>
              <a:t>MgA</a:t>
            </a:r>
            <a:r>
              <a:rPr lang="cs-CZ" dirty="0"/>
              <a:t>. Blanka Chládková</a:t>
            </a:r>
          </a:p>
          <a:p>
            <a:pPr lvl="1"/>
            <a:r>
              <a:rPr lang="cs-CZ" dirty="0"/>
              <a:t>prof. Mgr. Kateřina Vitásková, Ph.D.</a:t>
            </a:r>
          </a:p>
          <a:p>
            <a:pPr lvl="1"/>
            <a:r>
              <a:rPr lang="cs-CZ" dirty="0"/>
              <a:t>Pavel Obdržálek – student</a:t>
            </a:r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0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487" y="373438"/>
            <a:ext cx="10339316" cy="1325563"/>
          </a:xfrm>
        </p:spPr>
        <p:txBody>
          <a:bodyPr/>
          <a:lstStyle/>
          <a:p>
            <a:r>
              <a:rPr lang="cs-CZ" dirty="0"/>
              <a:t>Podklady pro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7800"/>
                </a:solidFill>
              </a:rPr>
              <a:t>Sebehodnotící zpráva UTB </a:t>
            </a:r>
            <a:r>
              <a:rPr lang="cs-CZ" dirty="0"/>
              <a:t>v rozsahu 60 stran.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7800"/>
                </a:solidFill>
              </a:rPr>
              <a:t>Kompletní akreditační spisy 12 vybraných SP </a:t>
            </a:r>
            <a:r>
              <a:rPr lang="cs-CZ" dirty="0"/>
              <a:t>z různých oblastí vzdělávání </a:t>
            </a:r>
            <a:r>
              <a:rPr lang="cs-CZ" sz="1800" dirty="0"/>
              <a:t>(NMSP </a:t>
            </a:r>
            <a:r>
              <a:rPr lang="cs-CZ" sz="1800" dirty="0" err="1"/>
              <a:t>Arts</a:t>
            </a:r>
            <a:r>
              <a:rPr lang="cs-CZ" sz="1800" dirty="0"/>
              <a:t> Management, BSP Ekonomika a management, NMSP Finance, NMSP Management a marketing, NMSP Materiálové inženýrství a nanotechnologie, BSP Materiály a technologie, BSP a DSP Multimédia a design, DSP </a:t>
            </a:r>
            <a:r>
              <a:rPr lang="cs-CZ" sz="1800" dirty="0" err="1"/>
              <a:t>Nanotechnology</a:t>
            </a:r>
            <a:r>
              <a:rPr lang="cs-CZ" sz="1800" dirty="0"/>
              <a:t> and </a:t>
            </a:r>
            <a:r>
              <a:rPr lang="cs-CZ" sz="1800" dirty="0" err="1"/>
              <a:t>Advanced</a:t>
            </a:r>
            <a:r>
              <a:rPr lang="cs-CZ" sz="1800" dirty="0"/>
              <a:t> </a:t>
            </a:r>
            <a:r>
              <a:rPr lang="cs-CZ" sz="1800" dirty="0" err="1"/>
              <a:t>Materials</a:t>
            </a:r>
            <a:r>
              <a:rPr lang="cs-CZ" sz="1800" dirty="0"/>
              <a:t>, DSP Pedagogika, BSP a MSP Sociální pedagogika).</a:t>
            </a:r>
          </a:p>
          <a:p>
            <a:pPr lvl="1"/>
            <a:r>
              <a:rPr lang="cs-CZ" b="1" dirty="0">
                <a:solidFill>
                  <a:srgbClr val="FF7800"/>
                </a:solidFill>
              </a:rPr>
              <a:t>Předpisy, opatření a metodické materiály týkající se zajišťování kvality </a:t>
            </a:r>
            <a:r>
              <a:rPr lang="cs-CZ" dirty="0"/>
              <a:t>za období od roku 2019.</a:t>
            </a:r>
          </a:p>
          <a:p>
            <a:pPr lvl="1"/>
            <a:r>
              <a:rPr lang="cs-CZ" dirty="0"/>
              <a:t>Veškeré </a:t>
            </a:r>
            <a:r>
              <a:rPr lang="cs-CZ" b="1" dirty="0">
                <a:solidFill>
                  <a:srgbClr val="FF7800"/>
                </a:solidFill>
              </a:rPr>
              <a:t>zápisy z jednání RVH </a:t>
            </a:r>
            <a:r>
              <a:rPr lang="cs-CZ" dirty="0"/>
              <a:t>od roku 2019.</a:t>
            </a:r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8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487" y="373438"/>
            <a:ext cx="10339316" cy="1325563"/>
          </a:xfrm>
        </p:spPr>
        <p:txBody>
          <a:bodyPr/>
          <a:lstStyle/>
          <a:p>
            <a:r>
              <a:rPr lang="cs-CZ" dirty="0"/>
              <a:t>Osobní návštěva na UTB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200" dirty="0"/>
              <a:t>V pátek 14. 1. 2022 od 11:00 do 17:00 hod.</a:t>
            </a:r>
          </a:p>
          <a:p>
            <a:pPr lvl="1"/>
            <a:r>
              <a:rPr lang="cs-CZ" sz="3200" dirty="0"/>
              <a:t>Setkání s garanty 6 studijních programů </a:t>
            </a:r>
            <a:r>
              <a:rPr lang="cs-CZ" sz="1800" dirty="0"/>
              <a:t>(NMSP Sociální pedagogika, NMSP Materiálové inženýrství a nanotechnologie, NMSP </a:t>
            </a:r>
            <a:r>
              <a:rPr lang="cs-CZ" sz="1800" dirty="0" err="1"/>
              <a:t>Arts</a:t>
            </a:r>
            <a:r>
              <a:rPr lang="cs-CZ" sz="1800" dirty="0"/>
              <a:t> Management, NMSP Finance, BSP Materiály a technologie, DSP Multimédia a design).</a:t>
            </a:r>
          </a:p>
          <a:p>
            <a:pPr lvl="1"/>
            <a:r>
              <a:rPr lang="cs-CZ" sz="3200" dirty="0"/>
              <a:t>Setkání se členy RVH, zejména těmi nominovanými za AS (včetně zástupce studentů).</a:t>
            </a:r>
          </a:p>
          <a:p>
            <a:pPr lvl="1"/>
            <a:r>
              <a:rPr lang="cs-CZ" sz="3200" dirty="0"/>
              <a:t>Setkání se zástupci vedení UTB.</a:t>
            </a:r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27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1AAEC-E623-464E-B709-5AE44D7B0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D940A9-F934-4BEB-9079-33DD192F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UTB vypracovala a </a:t>
            </a:r>
            <a:r>
              <a:rPr lang="cs-CZ" b="1" dirty="0"/>
              <a:t>ukotvila robustní a přehledný systém pro evaluaci a následný rozvoj svých studijních programů v prostředí univerzity</a:t>
            </a:r>
            <a:r>
              <a:rPr lang="cs-CZ" dirty="0"/>
              <a:t> s akcentací potřeb (nejen) regionálního trhu práce.</a:t>
            </a:r>
          </a:p>
          <a:p>
            <a:r>
              <a:rPr lang="cs-CZ" b="1" dirty="0"/>
              <a:t>Dosavadní realizace systému vnitřního hodnocení na UTB ve Zlíně je úspěšná</a:t>
            </a:r>
            <a:r>
              <a:rPr lang="cs-CZ" dirty="0"/>
              <a:t>. Organizační stránka systému vnitřního hodnocení je plně dokončena.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45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487" y="373438"/>
            <a:ext cx="10339316" cy="1325563"/>
          </a:xfrm>
        </p:spPr>
        <p:txBody>
          <a:bodyPr/>
          <a:lstStyle/>
          <a:p>
            <a:r>
              <a:rPr lang="cs-CZ" dirty="0"/>
              <a:t>Výsledky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sz="3200" dirty="0"/>
              <a:t>Potvrzení pozitivních dopadů institucionální akreditace na činnosti UTB.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/>
              <a:t>Zrychlení procesu uznávání zahraničního vzdělání.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/>
              <a:t>Nastavení schvalovacích procesů u vnitřních akreditací (nové akreditace vznikají na základě potřeb pracovního trhu, ve studijních plánech je jeden odborný předmět vyučovaný v cizím jazyce, zajištění výuky ICT, rozvíjení podnikatelských kompetencí studentů).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56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487" y="373438"/>
            <a:ext cx="10339316" cy="1325563"/>
          </a:xfrm>
        </p:spPr>
        <p:txBody>
          <a:bodyPr/>
          <a:lstStyle/>
          <a:p>
            <a:r>
              <a:rPr lang="cs-CZ" dirty="0"/>
              <a:t>Doporučení pro UTB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Znovu zavést </a:t>
            </a:r>
            <a:r>
              <a:rPr lang="cs-CZ" b="1" dirty="0"/>
              <a:t>přijímací zkoušky</a:t>
            </a:r>
            <a:r>
              <a:rPr lang="cs-CZ" dirty="0"/>
              <a:t>, ať již odborné nebo ze studijních předpokladů, ve všech studijních programech.</a:t>
            </a:r>
            <a:endParaRPr lang="cs-CZ" sz="2800" dirty="0"/>
          </a:p>
          <a:p>
            <a:pPr lvl="0"/>
            <a:r>
              <a:rPr lang="cs-CZ" dirty="0"/>
              <a:t>Zrušit nebo revidovat čl. 17 Studijního a zkušebního řádu, který zakládá vágní a podle zjištění na místě prakticky nevyužívanou pravomoc k </a:t>
            </a:r>
            <a:r>
              <a:rPr lang="cs-CZ" b="1" dirty="0"/>
              <a:t>ukončování studia v prvním ročníku</a:t>
            </a:r>
            <a:r>
              <a:rPr lang="cs-CZ" dirty="0"/>
              <a:t>. </a:t>
            </a:r>
            <a:endParaRPr lang="cs-CZ" sz="2800" dirty="0"/>
          </a:p>
          <a:p>
            <a:pPr lvl="0"/>
            <a:r>
              <a:rPr lang="cs-CZ" dirty="0"/>
              <a:t>Hledat nástroje, jak vyvážit </a:t>
            </a:r>
            <a:r>
              <a:rPr lang="cs-CZ" b="1" dirty="0"/>
              <a:t>podíl žen v akademické obci a jejich potenciál s jejich zastoupením ve vedení univerzity a fakult </a:t>
            </a:r>
            <a:r>
              <a:rPr lang="cs-CZ" dirty="0"/>
              <a:t>(v současnosti jedna prorektorka a jedna děkanka).</a:t>
            </a:r>
            <a:endParaRPr lang="cs-CZ" sz="2800" dirty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5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C596E-436A-486D-AD71-616ACD986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UTB – systém vnitřního 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310B70-B5B5-4C33-B22D-D3CDB2C1F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hodnocení </a:t>
            </a:r>
            <a:r>
              <a:rPr lang="cs-CZ" b="1" dirty="0"/>
              <a:t>garanti SP </a:t>
            </a:r>
            <a:r>
              <a:rPr lang="cs-CZ" dirty="0"/>
              <a:t>málo využívají. Jednou z cest ke zlepšení je posílení role a zároveň i odpovědnosti garantů na přípravě, realizaci a využití SHK. </a:t>
            </a:r>
          </a:p>
          <a:p>
            <a:r>
              <a:rPr lang="cs-CZ" dirty="0"/>
              <a:t>Zapotřebí je posílit hodnocení kvality </a:t>
            </a:r>
            <a:r>
              <a:rPr lang="cs-CZ" b="1" dirty="0"/>
              <a:t>na základních úrovních včetně iniciace opatření a jejich následného vyhodnocování</a:t>
            </a:r>
            <a:r>
              <a:rPr lang="cs-CZ" dirty="0"/>
              <a:t>. </a:t>
            </a:r>
          </a:p>
          <a:p>
            <a:r>
              <a:rPr lang="cs-CZ" dirty="0"/>
              <a:t>Studentské mobility v bakalářských a navazujících magisterských SP na technických fakultách jsou velmi nízké a současné nástroje na jejich podporu se ukazují jako nedostatečně funkční. </a:t>
            </a:r>
          </a:p>
        </p:txBody>
      </p:sp>
    </p:spTree>
    <p:extLst>
      <p:ext uri="{BB962C8B-B14F-4D97-AF65-F5344CB8AC3E}">
        <p14:creationId xmlns:p14="http://schemas.microsoft.com/office/powerpoint/2010/main" val="2106246252"/>
      </p:ext>
    </p:extLst>
  </p:cSld>
  <p:clrMapOvr>
    <a:masterClrMapping/>
  </p:clrMapOvr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5721</TotalTime>
  <Words>647</Words>
  <Application>Microsoft Macintosh PowerPoint</Application>
  <PresentationFormat>Širokoúhlá obrazovka</PresentationFormat>
  <Paragraphs>50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Wingdings</vt:lpstr>
      <vt:lpstr>12_Motiv Office</vt:lpstr>
      <vt:lpstr>15_Motiv Office</vt:lpstr>
      <vt:lpstr>Vnější hodnocení UTB ze strany NAÚ  Kolegium rektora</vt:lpstr>
      <vt:lpstr>Předmět hodnocení</vt:lpstr>
      <vt:lpstr>Složení hodnotící komise NAÚ</vt:lpstr>
      <vt:lpstr>Podklady pro hodnocení</vt:lpstr>
      <vt:lpstr>Osobní návštěva na UTB</vt:lpstr>
      <vt:lpstr>Výsledky hodnocení</vt:lpstr>
      <vt:lpstr>Výsledky hodnocení</vt:lpstr>
      <vt:lpstr>Doporučení pro UTB</vt:lpstr>
      <vt:lpstr>Doporučení pro UTB – systém vnitřního hodnocení</vt:lpstr>
      <vt:lpstr>Namísto závěru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Petr Horák</cp:lastModifiedBy>
  <cp:revision>257</cp:revision>
  <cp:lastPrinted>2019-09-02T11:21:18Z</cp:lastPrinted>
  <dcterms:created xsi:type="dcterms:W3CDTF">2019-02-07T16:33:11Z</dcterms:created>
  <dcterms:modified xsi:type="dcterms:W3CDTF">2022-04-16T20:06:52Z</dcterms:modified>
</cp:coreProperties>
</file>