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handoutMasterIdLst>
    <p:handoutMasterId r:id="rId18"/>
  </p:handoutMasterIdLst>
  <p:sldIdLst>
    <p:sldId id="257" r:id="rId2"/>
    <p:sldId id="259" r:id="rId3"/>
    <p:sldId id="272" r:id="rId4"/>
    <p:sldId id="263" r:id="rId5"/>
    <p:sldId id="264" r:id="rId6"/>
    <p:sldId id="273" r:id="rId7"/>
    <p:sldId id="265" r:id="rId8"/>
    <p:sldId id="266" r:id="rId9"/>
    <p:sldId id="275" r:id="rId10"/>
    <p:sldId id="267" r:id="rId11"/>
    <p:sldId id="274" r:id="rId12"/>
    <p:sldId id="268" r:id="rId13"/>
    <p:sldId id="269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2120"/>
    <a:srgbClr val="F24B42"/>
    <a:srgbClr val="AAA690"/>
    <a:srgbClr val="C0BDAD"/>
    <a:srgbClr val="C05728"/>
    <a:srgbClr val="934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5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98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89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0FF06-5CCF-4A7A-9E0E-69716E71479C}" type="datetimeFigureOut">
              <a:rPr lang="cs-CZ" smtClean="0"/>
              <a:t>18.02.2022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606CA-7BAB-45FF-82C5-48563011AA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289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3847-C3CD-4D15-9961-FA05194E6442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92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33488"/>
            <a:ext cx="3932237" cy="1585912"/>
          </a:xfrm>
        </p:spPr>
        <p:txBody>
          <a:bodyPr anchor="b"/>
          <a:lstStyle>
            <a:lvl1pPr>
              <a:defRPr sz="3200">
                <a:solidFill>
                  <a:srgbClr val="732120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233488"/>
            <a:ext cx="6172200" cy="4627562"/>
          </a:xfrm>
        </p:spPr>
        <p:txBody>
          <a:bodyPr anchor="t"/>
          <a:lstStyle>
            <a:lvl1pPr marL="0" indent="0">
              <a:buNone/>
              <a:defRPr sz="3200">
                <a:solidFill>
                  <a:srgbClr val="73212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819400"/>
            <a:ext cx="3932237" cy="3049588"/>
          </a:xfrm>
        </p:spPr>
        <p:txBody>
          <a:bodyPr/>
          <a:lstStyle>
            <a:lvl1pPr marL="0" indent="0">
              <a:buNone/>
              <a:defRPr sz="1600">
                <a:solidFill>
                  <a:srgbClr val="73212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0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732120"/>
                </a:solidFill>
              </a:defRPr>
            </a:lvl1pPr>
            <a:lvl2pPr>
              <a:defRPr>
                <a:solidFill>
                  <a:srgbClr val="732120"/>
                </a:solidFill>
              </a:defRPr>
            </a:lvl2pPr>
            <a:lvl3pPr>
              <a:defRPr>
                <a:solidFill>
                  <a:srgbClr val="732120"/>
                </a:solidFill>
              </a:defRPr>
            </a:lvl3pPr>
            <a:lvl4pPr>
              <a:defRPr>
                <a:solidFill>
                  <a:srgbClr val="732120"/>
                </a:solidFill>
              </a:defRPr>
            </a:lvl4pPr>
            <a:lvl5pPr>
              <a:defRPr>
                <a:solidFill>
                  <a:srgbClr val="732120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00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215189"/>
            <a:ext cx="2628900" cy="4961774"/>
          </a:xfrm>
        </p:spPr>
        <p:txBody>
          <a:bodyPr vert="eaVert"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215189"/>
            <a:ext cx="7734300" cy="4961774"/>
          </a:xfrm>
        </p:spPr>
        <p:txBody>
          <a:bodyPr vert="eaVert"/>
          <a:lstStyle>
            <a:lvl1pPr>
              <a:defRPr>
                <a:solidFill>
                  <a:srgbClr val="732120"/>
                </a:solidFill>
              </a:defRPr>
            </a:lvl1pPr>
            <a:lvl2pPr>
              <a:defRPr>
                <a:solidFill>
                  <a:srgbClr val="732120"/>
                </a:solidFill>
              </a:defRPr>
            </a:lvl2pPr>
            <a:lvl3pPr>
              <a:defRPr>
                <a:solidFill>
                  <a:srgbClr val="732120"/>
                </a:solidFill>
              </a:defRPr>
            </a:lvl3pPr>
            <a:lvl4pPr>
              <a:defRPr>
                <a:solidFill>
                  <a:srgbClr val="732120"/>
                </a:solidFill>
              </a:defRPr>
            </a:lvl4pPr>
            <a:lvl5pPr>
              <a:defRPr>
                <a:solidFill>
                  <a:srgbClr val="732120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90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3AF3847-C3CD-4D15-9961-FA05194E6442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169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73212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3212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47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  <a:lvl2pPr>
              <a:defRPr>
                <a:solidFill>
                  <a:srgbClr val="732120"/>
                </a:solidFill>
              </a:defRPr>
            </a:lvl2pPr>
            <a:lvl3pPr>
              <a:defRPr>
                <a:solidFill>
                  <a:srgbClr val="732120"/>
                </a:solidFill>
              </a:defRPr>
            </a:lvl3pPr>
            <a:lvl4pPr>
              <a:defRPr>
                <a:solidFill>
                  <a:srgbClr val="732120"/>
                </a:solidFill>
              </a:defRPr>
            </a:lvl4pPr>
            <a:lvl5pPr>
              <a:defRPr>
                <a:solidFill>
                  <a:srgbClr val="732120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886600B4-E292-47EB-B1E7-D0B322074C89}" type="datetimeFigureOut">
              <a:rPr lang="cs-CZ" smtClean="0"/>
              <a:pPr/>
              <a:t>18.02.2022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38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73212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73212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29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97135"/>
            <a:ext cx="5181600" cy="3679827"/>
          </a:xfrm>
        </p:spPr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  <a:lvl2pPr>
              <a:defRPr>
                <a:solidFill>
                  <a:srgbClr val="732120"/>
                </a:solidFill>
              </a:defRPr>
            </a:lvl2pPr>
            <a:lvl3pPr>
              <a:defRPr>
                <a:solidFill>
                  <a:srgbClr val="732120"/>
                </a:solidFill>
              </a:defRPr>
            </a:lvl3pPr>
            <a:lvl4pPr>
              <a:defRPr>
                <a:solidFill>
                  <a:srgbClr val="732120"/>
                </a:solidFill>
              </a:defRPr>
            </a:lvl4pPr>
            <a:lvl5pPr>
              <a:defRPr>
                <a:solidFill>
                  <a:srgbClr val="732120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97135"/>
            <a:ext cx="5181600" cy="3679828"/>
          </a:xfrm>
        </p:spPr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  <a:lvl2pPr>
              <a:defRPr>
                <a:solidFill>
                  <a:srgbClr val="732120"/>
                </a:solidFill>
              </a:defRPr>
            </a:lvl2pPr>
            <a:lvl3pPr>
              <a:defRPr>
                <a:solidFill>
                  <a:srgbClr val="732120"/>
                </a:solidFill>
              </a:defRPr>
            </a:lvl3pPr>
            <a:lvl4pPr>
              <a:defRPr>
                <a:solidFill>
                  <a:srgbClr val="732120"/>
                </a:solidFill>
              </a:defRPr>
            </a:lvl4pPr>
            <a:lvl5pPr>
              <a:defRPr>
                <a:solidFill>
                  <a:srgbClr val="732120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94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61257"/>
            <a:ext cx="10515600" cy="1325563"/>
          </a:xfrm>
        </p:spPr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653507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3212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644107"/>
            <a:ext cx="5157787" cy="2545556"/>
          </a:xfrm>
        </p:spPr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  <a:lvl2pPr>
              <a:defRPr>
                <a:solidFill>
                  <a:srgbClr val="732120"/>
                </a:solidFill>
              </a:defRPr>
            </a:lvl2pPr>
            <a:lvl3pPr>
              <a:defRPr>
                <a:solidFill>
                  <a:srgbClr val="732120"/>
                </a:solidFill>
              </a:defRPr>
            </a:lvl3pPr>
            <a:lvl4pPr>
              <a:defRPr>
                <a:solidFill>
                  <a:srgbClr val="732120"/>
                </a:solidFill>
              </a:defRPr>
            </a:lvl4pPr>
            <a:lvl5pPr>
              <a:defRPr>
                <a:solidFill>
                  <a:srgbClr val="732120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2" y="2653507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3212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644107"/>
            <a:ext cx="5183188" cy="2545556"/>
          </a:xfrm>
        </p:spPr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  <a:lvl2pPr>
              <a:defRPr>
                <a:solidFill>
                  <a:srgbClr val="732120"/>
                </a:solidFill>
              </a:defRPr>
            </a:lvl2pPr>
            <a:lvl3pPr>
              <a:defRPr>
                <a:solidFill>
                  <a:srgbClr val="732120"/>
                </a:solidFill>
              </a:defRPr>
            </a:lvl3pPr>
            <a:lvl4pPr>
              <a:defRPr>
                <a:solidFill>
                  <a:srgbClr val="732120"/>
                </a:solidFill>
              </a:defRPr>
            </a:lvl4pPr>
            <a:lvl5pPr>
              <a:defRPr>
                <a:solidFill>
                  <a:srgbClr val="732120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9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2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18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93800"/>
            <a:ext cx="3932237" cy="1125538"/>
          </a:xfrm>
        </p:spPr>
        <p:txBody>
          <a:bodyPr anchor="b"/>
          <a:lstStyle>
            <a:lvl1pPr>
              <a:defRPr sz="3200">
                <a:solidFill>
                  <a:srgbClr val="73212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93800"/>
            <a:ext cx="6172200" cy="4667250"/>
          </a:xfrm>
        </p:spPr>
        <p:txBody>
          <a:bodyPr/>
          <a:lstStyle>
            <a:lvl1pPr>
              <a:defRPr sz="3200">
                <a:solidFill>
                  <a:srgbClr val="732120"/>
                </a:solidFill>
              </a:defRPr>
            </a:lvl1pPr>
            <a:lvl2pPr>
              <a:defRPr sz="2800">
                <a:solidFill>
                  <a:srgbClr val="732120"/>
                </a:solidFill>
              </a:defRPr>
            </a:lvl2pPr>
            <a:lvl3pPr>
              <a:defRPr sz="2400">
                <a:solidFill>
                  <a:srgbClr val="732120"/>
                </a:solidFill>
              </a:defRPr>
            </a:lvl3pPr>
            <a:lvl4pPr>
              <a:defRPr sz="2000">
                <a:solidFill>
                  <a:srgbClr val="732120"/>
                </a:solidFill>
              </a:defRPr>
            </a:lvl4pPr>
            <a:lvl5pPr>
              <a:defRPr sz="2000">
                <a:solidFill>
                  <a:srgbClr val="73212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49500"/>
            <a:ext cx="3932237" cy="3519488"/>
          </a:xfrm>
        </p:spPr>
        <p:txBody>
          <a:bodyPr/>
          <a:lstStyle>
            <a:lvl1pPr marL="0" indent="0">
              <a:buNone/>
              <a:defRPr sz="1600">
                <a:solidFill>
                  <a:srgbClr val="73212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98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715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705099"/>
            <a:ext cx="10515600" cy="3471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886600B4-E292-47EB-B1E7-D0B322074C89}" type="datetimeFigureOut">
              <a:rPr lang="cs-CZ" smtClean="0"/>
              <a:pPr/>
              <a:t>18.02.2022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0000"/>
            <a:ext cx="21907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8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2.MP4"/><Relationship Id="rId7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5" Type="http://schemas.microsoft.com/office/2007/relationships/media" Target="../media/media3.MOV"/><Relationship Id="rId10" Type="http://schemas.openxmlformats.org/officeDocument/2006/relationships/image" Target="../media/image56.png"/><Relationship Id="rId4" Type="http://schemas.openxmlformats.org/officeDocument/2006/relationships/video" Target="../media/media2.MP4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94142" y="1731581"/>
            <a:ext cx="9144000" cy="2387600"/>
          </a:xfrm>
        </p:spPr>
        <p:txBody>
          <a:bodyPr>
            <a:normAutofit/>
          </a:bodyPr>
          <a:lstStyle/>
          <a:p>
            <a:r>
              <a:rPr lang="cs-CZ" sz="7200" b="1" dirty="0"/>
              <a:t/>
            </a:r>
            <a:br>
              <a:rPr lang="cs-CZ" sz="7200" b="1" dirty="0"/>
            </a:br>
            <a:r>
              <a:rPr lang="cs-CZ" sz="7200" b="1" dirty="0"/>
              <a:t>Erasmus+ Slovinsko</a:t>
            </a:r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3586051" y="5436736"/>
            <a:ext cx="4378712" cy="5249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3600" dirty="0">
                <a:solidFill>
                  <a:schemeClr val="bg1"/>
                </a:solidFill>
                <a:latin typeface="+mn-lt"/>
              </a:rPr>
              <a:t>Veronika </a:t>
            </a:r>
          </a:p>
          <a:p>
            <a:pPr marL="0" indent="0" algn="ctr">
              <a:buNone/>
            </a:pPr>
            <a:r>
              <a:rPr lang="cs-CZ" sz="3600" dirty="0">
                <a:solidFill>
                  <a:schemeClr val="bg1"/>
                </a:solidFill>
                <a:latin typeface="+mn-lt"/>
              </a:rPr>
              <a:t>Šupáková </a:t>
            </a:r>
          </a:p>
        </p:txBody>
      </p:sp>
      <p:pic>
        <p:nvPicPr>
          <p:cNvPr id="1026" name="Picture 2" descr="Vlajka Slovinsko | army-shop.cz">
            <a:extLst>
              <a:ext uri="{FF2B5EF4-FFF2-40B4-BE49-F238E27FC236}">
                <a16:creationId xmlns:a16="http://schemas.microsoft.com/office/drawing/2014/main" id="{BD68ACE9-37EA-46B3-8C3C-DFF6F487B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5" b="20000"/>
          <a:stretch/>
        </p:blipFill>
        <p:spPr bwMode="auto">
          <a:xfrm>
            <a:off x="769115" y="4465746"/>
            <a:ext cx="3593122" cy="216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0806562-E5D2-45F2-AF2D-43B750294D42}"/>
              </a:ext>
            </a:extLst>
          </p:cNvPr>
          <p:cNvSpPr txBox="1"/>
          <p:nvPr/>
        </p:nvSpPr>
        <p:spPr>
          <a:xfrm rot="20093854">
            <a:off x="953752" y="1762020"/>
            <a:ext cx="322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DOBER DAN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363F7B4-48A6-4A2A-A621-DCE438D2A430}"/>
              </a:ext>
            </a:extLst>
          </p:cNvPr>
          <p:cNvSpPr txBox="1"/>
          <p:nvPr/>
        </p:nvSpPr>
        <p:spPr>
          <a:xfrm rot="706700">
            <a:off x="9810303" y="2833202"/>
            <a:ext cx="322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ŽIVJO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1051688-E963-478A-9936-FEABB8CD4684}"/>
              </a:ext>
            </a:extLst>
          </p:cNvPr>
          <p:cNvSpPr txBox="1"/>
          <p:nvPr/>
        </p:nvSpPr>
        <p:spPr>
          <a:xfrm rot="20432904">
            <a:off x="7087233" y="2006852"/>
            <a:ext cx="322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JA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C4217F5-C3BB-40BC-80D8-BE2875D68343}"/>
              </a:ext>
            </a:extLst>
          </p:cNvPr>
          <p:cNvSpPr txBox="1"/>
          <p:nvPr/>
        </p:nvSpPr>
        <p:spPr>
          <a:xfrm rot="1296528">
            <a:off x="3906796" y="1962413"/>
            <a:ext cx="322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NE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9332A7A-883B-4C1F-BB32-006341665224}"/>
              </a:ext>
            </a:extLst>
          </p:cNvPr>
          <p:cNvSpPr txBox="1"/>
          <p:nvPr/>
        </p:nvSpPr>
        <p:spPr>
          <a:xfrm>
            <a:off x="3062220" y="2424058"/>
            <a:ext cx="322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DOBRO JUTRO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1C290F2-41EA-468C-80B1-2F4320C2ADDF}"/>
              </a:ext>
            </a:extLst>
          </p:cNvPr>
          <p:cNvSpPr txBox="1"/>
          <p:nvPr/>
        </p:nvSpPr>
        <p:spPr>
          <a:xfrm>
            <a:off x="5944899" y="1336173"/>
            <a:ext cx="322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ADIJO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32B7CA9-EC70-4C58-A8EA-DD127647CE0F}"/>
              </a:ext>
            </a:extLst>
          </p:cNvPr>
          <p:cNvSpPr txBox="1"/>
          <p:nvPr/>
        </p:nvSpPr>
        <p:spPr>
          <a:xfrm rot="20951957">
            <a:off x="8469038" y="1318621"/>
            <a:ext cx="322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OPROSTITE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1036" name="Picture 12" descr="Study in Slovenia - SIMETRIJA">
            <a:extLst>
              <a:ext uri="{FF2B5EF4-FFF2-40B4-BE49-F238E27FC236}">
                <a16:creationId xmlns:a16="http://schemas.microsoft.com/office/drawing/2014/main" id="{D9EE66BD-6BD6-48CB-9129-C641E7BF7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577" y="4465746"/>
            <a:ext cx="4327201" cy="216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278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836160" y="1051572"/>
            <a:ext cx="7640053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732120"/>
                </a:solidFill>
                <a:latin typeface="+mn-lt"/>
              </a:rPr>
              <a:t>EPTE Environment and </a:t>
            </a:r>
            <a:r>
              <a:rPr lang="cs-CZ" b="1" dirty="0" err="1">
                <a:solidFill>
                  <a:srgbClr val="732120"/>
                </a:solidFill>
                <a:latin typeface="+mn-lt"/>
              </a:rPr>
              <a:t>Sustainable</a:t>
            </a:r>
            <a:r>
              <a:rPr lang="cs-CZ" b="1" dirty="0">
                <a:solidFill>
                  <a:srgbClr val="732120"/>
                </a:solidFill>
                <a:latin typeface="+mn-lt"/>
              </a:rPr>
              <a:t> Development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836159" y="2019299"/>
            <a:ext cx="7640053" cy="1981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prof.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Torkar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Ekologie, udržitelnost, změna klimatu 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Didaktika přírodovědného vzdělávání 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Exkurze = součást zakončení předmětu 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894B1C1E-736C-4EC4-AD31-1997ADD4AD3B}"/>
              </a:ext>
            </a:extLst>
          </p:cNvPr>
          <p:cNvSpPr txBox="1">
            <a:spLocks/>
          </p:cNvSpPr>
          <p:nvPr/>
        </p:nvSpPr>
        <p:spPr>
          <a:xfrm>
            <a:off x="4836158" y="3945270"/>
            <a:ext cx="7640053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732120"/>
                </a:solidFill>
                <a:latin typeface="+mn-lt"/>
              </a:rPr>
              <a:t>EPTE </a:t>
            </a:r>
            <a:r>
              <a:rPr lang="cs-CZ" b="1" dirty="0" err="1">
                <a:solidFill>
                  <a:srgbClr val="732120"/>
                </a:solidFill>
                <a:latin typeface="+mn-lt"/>
              </a:rPr>
              <a:t>Plurilingual</a:t>
            </a:r>
            <a:r>
              <a:rPr lang="cs-CZ" b="1" dirty="0">
                <a:solidFill>
                  <a:srgbClr val="732120"/>
                </a:solidFill>
                <a:latin typeface="+mn-lt"/>
              </a:rPr>
              <a:t> and </a:t>
            </a:r>
            <a:r>
              <a:rPr lang="cs-CZ" b="1" dirty="0" err="1">
                <a:solidFill>
                  <a:srgbClr val="732120"/>
                </a:solidFill>
                <a:latin typeface="+mn-lt"/>
              </a:rPr>
              <a:t>Intercultural</a:t>
            </a:r>
            <a:r>
              <a:rPr lang="cs-CZ" b="1" dirty="0">
                <a:solidFill>
                  <a:srgbClr val="732120"/>
                </a:solidFill>
                <a:latin typeface="+mn-lt"/>
              </a:rPr>
              <a:t> </a:t>
            </a:r>
            <a:r>
              <a:rPr lang="cs-CZ" b="1" dirty="0" err="1">
                <a:solidFill>
                  <a:srgbClr val="732120"/>
                </a:solidFill>
                <a:latin typeface="+mn-lt"/>
              </a:rPr>
              <a:t>Education</a:t>
            </a:r>
            <a:endParaRPr lang="cs-CZ" b="1" dirty="0">
              <a:solidFill>
                <a:srgbClr val="732120"/>
              </a:solidFill>
              <a:latin typeface="+mn-lt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6C202C1-3796-48C7-AD07-94C2FA5FE2FE}"/>
              </a:ext>
            </a:extLst>
          </p:cNvPr>
          <p:cNvSpPr txBox="1">
            <a:spLocks/>
          </p:cNvSpPr>
          <p:nvPr/>
        </p:nvSpPr>
        <p:spPr>
          <a:xfrm>
            <a:off x="4854033" y="4954920"/>
            <a:ext cx="7640053" cy="19812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doc.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Fojkar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 + prof.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Blažić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První část – multikulturní žáci (třída)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Druhá část – literatura  </a:t>
            </a:r>
          </a:p>
          <a:p>
            <a:pPr marL="285744" indent="-285744">
              <a:buBlip>
                <a:blip r:embed="rId2"/>
              </a:buBlip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7C4C8E97-74A2-4E96-82A3-5E2A7B8566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4" y="927995"/>
            <a:ext cx="3676125" cy="5930006"/>
          </a:xfrm>
          <a:prstGeom prst="rect">
            <a:avLst/>
          </a:prstGeom>
        </p:spPr>
      </p:pic>
      <p:pic>
        <p:nvPicPr>
          <p:cNvPr id="12" name="Obrázek 11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FE0CE785-A5B1-4428-B99B-51DE61C1E5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3" y="927993"/>
            <a:ext cx="3852698" cy="5930007"/>
          </a:xfrm>
          <a:prstGeom prst="rect">
            <a:avLst/>
          </a:prstGeom>
        </p:spPr>
      </p:pic>
      <p:pic>
        <p:nvPicPr>
          <p:cNvPr id="14" name="Obrázek 13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51A079D9-0347-40CA-B216-1B96CD1AE5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01" y="927991"/>
            <a:ext cx="3867249" cy="5930009"/>
          </a:xfrm>
          <a:prstGeom prst="rect">
            <a:avLst/>
          </a:prstGeom>
        </p:spPr>
      </p:pic>
      <p:pic>
        <p:nvPicPr>
          <p:cNvPr id="20" name="Obrázek 19" descr="Obsah obrázku interiér, pózování&#10;&#10;Popis byl vytvořen automaticky">
            <a:extLst>
              <a:ext uri="{FF2B5EF4-FFF2-40B4-BE49-F238E27FC236}">
                <a16:creationId xmlns:a16="http://schemas.microsoft.com/office/drawing/2014/main" id="{8C7CEF63-3957-4424-B017-45A09DD42A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38" y="927991"/>
            <a:ext cx="2875263" cy="593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3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B0224CE9-074F-4D46-B0DF-EF60A88FE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51" y="1037663"/>
            <a:ext cx="7610109" cy="570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81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114800" y="1058943"/>
            <a:ext cx="7640053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732120"/>
                </a:solidFill>
                <a:latin typeface="+mn-lt"/>
              </a:rPr>
              <a:t>EPTE </a:t>
            </a:r>
            <a:r>
              <a:rPr lang="cs-CZ" b="1" dirty="0" err="1">
                <a:solidFill>
                  <a:srgbClr val="732120"/>
                </a:solidFill>
                <a:latin typeface="+mn-lt"/>
              </a:rPr>
              <a:t>Arts</a:t>
            </a:r>
            <a:endParaRPr lang="cs-CZ" b="1" dirty="0">
              <a:solidFill>
                <a:srgbClr val="732120"/>
              </a:solidFill>
              <a:latin typeface="+mn-l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084804" y="1358175"/>
            <a:ext cx="7640053" cy="20708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3 části předmětu = 4 vyučující 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Závěrečné vystoupení 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Vystoupení z komfortní zóny, improvizace, komunikace (verbální i neverbální), časově velmi náročné, bez hudebního sluchu si člověk neškrtne 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https://www.youtube.com/watch?v=lYMZZcuf5Fk</a:t>
            </a:r>
          </a:p>
          <a:p>
            <a:pPr marL="285744" indent="-285744">
              <a:buBlip>
                <a:blip r:embed="rId2"/>
              </a:buBlip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894B1C1E-736C-4EC4-AD31-1997ADD4AD3B}"/>
              </a:ext>
            </a:extLst>
          </p:cNvPr>
          <p:cNvSpPr txBox="1">
            <a:spLocks/>
          </p:cNvSpPr>
          <p:nvPr/>
        </p:nvSpPr>
        <p:spPr>
          <a:xfrm>
            <a:off x="4084804" y="3811032"/>
            <a:ext cx="7640053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 err="1">
                <a:solidFill>
                  <a:srgbClr val="732120"/>
                </a:solidFill>
                <a:latin typeface="+mn-lt"/>
              </a:rPr>
              <a:t>Intercultural</a:t>
            </a:r>
            <a:r>
              <a:rPr lang="cs-CZ" b="1" dirty="0">
                <a:solidFill>
                  <a:srgbClr val="732120"/>
                </a:solidFill>
                <a:latin typeface="+mn-lt"/>
              </a:rPr>
              <a:t> </a:t>
            </a:r>
            <a:r>
              <a:rPr lang="cs-CZ" b="1" dirty="0" err="1">
                <a:solidFill>
                  <a:srgbClr val="732120"/>
                </a:solidFill>
                <a:latin typeface="+mn-lt"/>
              </a:rPr>
              <a:t>Slovenia</a:t>
            </a:r>
            <a:r>
              <a:rPr lang="cs-CZ" b="1" dirty="0">
                <a:solidFill>
                  <a:srgbClr val="732120"/>
                </a:solidFill>
                <a:latin typeface="+mn-lt"/>
              </a:rPr>
              <a:t> in </a:t>
            </a:r>
            <a:r>
              <a:rPr lang="cs-CZ" b="1" dirty="0" err="1">
                <a:solidFill>
                  <a:srgbClr val="732120"/>
                </a:solidFill>
                <a:latin typeface="+mn-lt"/>
              </a:rPr>
              <a:t>multicultural</a:t>
            </a:r>
            <a:r>
              <a:rPr lang="cs-CZ" b="1" dirty="0">
                <a:solidFill>
                  <a:srgbClr val="732120"/>
                </a:solidFill>
                <a:latin typeface="+mn-lt"/>
              </a:rPr>
              <a:t> </a:t>
            </a:r>
            <a:r>
              <a:rPr lang="cs-CZ" b="1" dirty="0" err="1">
                <a:solidFill>
                  <a:srgbClr val="732120"/>
                </a:solidFill>
                <a:latin typeface="+mn-lt"/>
              </a:rPr>
              <a:t>Europe</a:t>
            </a:r>
            <a:endParaRPr lang="cs-CZ" b="1" dirty="0">
              <a:solidFill>
                <a:srgbClr val="732120"/>
              </a:solidFill>
              <a:latin typeface="+mn-lt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7DD7A87-80CE-4A38-818A-B6CE4CB01D92}"/>
              </a:ext>
            </a:extLst>
          </p:cNvPr>
          <p:cNvSpPr txBox="1">
            <a:spLocks/>
          </p:cNvSpPr>
          <p:nvPr/>
        </p:nvSpPr>
        <p:spPr>
          <a:xfrm>
            <a:off x="4084804" y="4763644"/>
            <a:ext cx="7640053" cy="20708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Historie Slovinska – dr.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Kerec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Geografie – dr.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Hergan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Dějiny hudby – dr. </a:t>
            </a:r>
            <a:r>
              <a:rPr lang="en-GB" sz="2000" dirty="0" err="1">
                <a:solidFill>
                  <a:schemeClr val="tx1"/>
                </a:solidFill>
                <a:latin typeface="+mn-lt"/>
              </a:rPr>
              <a:t>Brezavšček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Obrázek 11" descr="Obsah obrázku osoba, pózování&#10;&#10;Popis byl vytvořen automaticky">
            <a:extLst>
              <a:ext uri="{FF2B5EF4-FFF2-40B4-BE49-F238E27FC236}">
                <a16:creationId xmlns:a16="http://schemas.microsoft.com/office/drawing/2014/main" id="{0D722504-BC54-4B9A-BDE8-319BCCB53A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7" y="1431015"/>
            <a:ext cx="3575844" cy="4760037"/>
          </a:xfrm>
          <a:prstGeom prst="rect">
            <a:avLst/>
          </a:prstGeom>
        </p:spPr>
      </p:pic>
      <p:pic>
        <p:nvPicPr>
          <p:cNvPr id="10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48848B32-3FF3-462D-BDB7-080E4FA31A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7" y="1431014"/>
            <a:ext cx="3570028" cy="4760037"/>
          </a:xfrm>
          <a:prstGeom prst="rect">
            <a:avLst/>
          </a:prstGeom>
        </p:spPr>
      </p:pic>
      <p:pic>
        <p:nvPicPr>
          <p:cNvPr id="3" name="Obrázek 2" descr="Obsah obrázku osoba, interiér, skupina, pózování&#10;&#10;Popis byl vytvořen automaticky">
            <a:extLst>
              <a:ext uri="{FF2B5EF4-FFF2-40B4-BE49-F238E27FC236}">
                <a16:creationId xmlns:a16="http://schemas.microsoft.com/office/drawing/2014/main" id="{CCA13B72-587A-44C7-9E9E-30EB743EEA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1" y="1457376"/>
            <a:ext cx="3570028" cy="467590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75C845F-778D-4DD4-B990-22A9670023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5" y="1431014"/>
            <a:ext cx="3570028" cy="4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3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Invest in education: The best sector is higher education">
            <a:extLst>
              <a:ext uri="{FF2B5EF4-FFF2-40B4-BE49-F238E27FC236}">
                <a16:creationId xmlns:a16="http://schemas.microsoft.com/office/drawing/2014/main" id="{1327FF6B-261D-4496-B583-73B0ABF3C8B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840" y="4739438"/>
            <a:ext cx="4541520" cy="21185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4114800" y="1058943"/>
            <a:ext cx="7640053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732120"/>
                </a:solidFill>
                <a:latin typeface="+mn-lt"/>
              </a:rPr>
              <a:t>EPTE </a:t>
            </a:r>
            <a:r>
              <a:rPr lang="cs-CZ" b="1" dirty="0" err="1">
                <a:solidFill>
                  <a:srgbClr val="732120"/>
                </a:solidFill>
                <a:latin typeface="+mn-lt"/>
              </a:rPr>
              <a:t>Mathematics</a:t>
            </a:r>
            <a:endParaRPr lang="cs-CZ" b="1" dirty="0">
              <a:solidFill>
                <a:srgbClr val="732120"/>
              </a:solidFill>
              <a:latin typeface="+mn-l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084807" y="1556657"/>
            <a:ext cx="7640053" cy="22206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pPr marL="285744" indent="-285744">
              <a:buBlip>
                <a:blip r:embed="rId3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dr.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Hodnik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3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Matematický workshop</a:t>
            </a:r>
          </a:p>
          <a:p>
            <a:pPr marL="285744" indent="-285744">
              <a:buBlip>
                <a:blip r:embed="rId3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Matematika na „španělské tržnici“ </a:t>
            </a:r>
          </a:p>
          <a:p>
            <a:pPr marL="285744" indent="-285744">
              <a:buBlip>
                <a:blip r:embed="rId3"/>
              </a:buBlip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894B1C1E-736C-4EC4-AD31-1997ADD4AD3B}"/>
              </a:ext>
            </a:extLst>
          </p:cNvPr>
          <p:cNvSpPr txBox="1">
            <a:spLocks/>
          </p:cNvSpPr>
          <p:nvPr/>
        </p:nvSpPr>
        <p:spPr>
          <a:xfrm>
            <a:off x="4054814" y="3429000"/>
            <a:ext cx="7640053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732120"/>
                </a:solidFill>
                <a:latin typeface="+mn-lt"/>
              </a:rPr>
              <a:t>EPTE Society, </a:t>
            </a:r>
            <a:r>
              <a:rPr lang="cs-CZ" b="1" dirty="0" err="1">
                <a:solidFill>
                  <a:srgbClr val="732120"/>
                </a:solidFill>
                <a:latin typeface="+mn-lt"/>
              </a:rPr>
              <a:t>Culture</a:t>
            </a:r>
            <a:r>
              <a:rPr lang="cs-CZ" b="1" dirty="0">
                <a:solidFill>
                  <a:srgbClr val="732120"/>
                </a:solidFill>
                <a:latin typeface="+mn-lt"/>
              </a:rPr>
              <a:t> and </a:t>
            </a:r>
            <a:r>
              <a:rPr lang="cs-CZ" b="1" dirty="0" err="1">
                <a:solidFill>
                  <a:srgbClr val="732120"/>
                </a:solidFill>
                <a:latin typeface="+mn-lt"/>
              </a:rPr>
              <a:t>Education</a:t>
            </a:r>
            <a:endParaRPr lang="cs-CZ" b="1" dirty="0">
              <a:solidFill>
                <a:srgbClr val="732120"/>
              </a:solidFill>
              <a:latin typeface="+mn-lt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5B467EF-6224-45C5-8D99-6A069C6CA0E7}"/>
              </a:ext>
            </a:extLst>
          </p:cNvPr>
          <p:cNvSpPr txBox="1">
            <a:spLocks/>
          </p:cNvSpPr>
          <p:nvPr/>
        </p:nvSpPr>
        <p:spPr>
          <a:xfrm>
            <a:off x="4084807" y="4343636"/>
            <a:ext cx="7640053" cy="22206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pPr marL="285744" indent="-285744">
              <a:buBlip>
                <a:blip r:embed="rId3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prof. Gaber + Veronika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Tašner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3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Literatura –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Bernstein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Bourdieu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Durkheim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3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Diskuze o společnosti (problémy)</a:t>
            </a:r>
          </a:p>
          <a:p>
            <a:pPr marL="285744" indent="-285744">
              <a:buBlip>
                <a:blip r:embed="rId3"/>
              </a:buBlip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Obrázek 2" descr="Obsah obrázku text, nábytek, kartotéka&#10;&#10;Popis byl vytvořen automaticky">
            <a:extLst>
              <a:ext uri="{FF2B5EF4-FFF2-40B4-BE49-F238E27FC236}">
                <a16:creationId xmlns:a16="http://schemas.microsoft.com/office/drawing/2014/main" id="{BD0570BE-9031-4841-8C42-7D679397C0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4352" y="2290442"/>
            <a:ext cx="5634032" cy="317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2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114800" y="1058943"/>
            <a:ext cx="7640053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732120"/>
                </a:solidFill>
                <a:latin typeface="+mn-lt"/>
              </a:rPr>
              <a:t>Hodnocení mého výjezdu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114800" y="1857086"/>
            <a:ext cx="7640053" cy="48324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Noví přátelé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Nové zkušenosti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Nespočet zážitků a vzpomínek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Zlepšení anglického jazyka a zároveň poznání nového jazyka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Dokázat se postavit na vlastní nohy </a:t>
            </a:r>
          </a:p>
          <a:p>
            <a:pPr marL="285744" indent="-285744">
              <a:buBlip>
                <a:blip r:embed="rId2"/>
              </a:buBlip>
            </a:pP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Hodně slz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Občas stesk 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HODNĚ VZALO, HODNĚ DALO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8C4606C-0EC0-49A1-93E2-5188C2307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7" y="1645920"/>
            <a:ext cx="3436620" cy="45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06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strom, exteriér, hora, příroda&#10;&#10;Popis byl vytvořen automaticky">
            <a:extLst>
              <a:ext uri="{FF2B5EF4-FFF2-40B4-BE49-F238E27FC236}">
                <a16:creationId xmlns:a16="http://schemas.microsoft.com/office/drawing/2014/main" id="{04A354F8-B5E9-4E02-93E3-A534B4C88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06" y="721360"/>
            <a:ext cx="8182187" cy="61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56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4550562" y="3093334"/>
            <a:ext cx="7610573" cy="970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cs-CZ" sz="7200" dirty="0" err="1">
                <a:solidFill>
                  <a:schemeClr val="bg1"/>
                </a:solidFill>
              </a:rPr>
              <a:t>Hvala</a:t>
            </a:r>
            <a:r>
              <a:rPr lang="cs-CZ" sz="7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7291478" y="4063722"/>
            <a:ext cx="4431776" cy="8408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000" dirty="0">
                <a:solidFill>
                  <a:schemeClr val="bg1"/>
                </a:solidFill>
                <a:latin typeface="+mn-lt"/>
              </a:rPr>
              <a:t>Veronika Šupáková </a:t>
            </a:r>
          </a:p>
        </p:txBody>
      </p:sp>
      <p:pic>
        <p:nvPicPr>
          <p:cNvPr id="3" name="Obrázek 2" descr="Obsah obrázku hora, obloha, voda, exteriér&#10;&#10;Popis byl vytvořen automaticky">
            <a:extLst>
              <a:ext uri="{FF2B5EF4-FFF2-40B4-BE49-F238E27FC236}">
                <a16:creationId xmlns:a16="http://schemas.microsoft.com/office/drawing/2014/main" id="{132E72D4-7BBD-4BAE-8B8C-12A5E24D0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97" y="1631088"/>
            <a:ext cx="6211747" cy="465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6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50631" y="1158813"/>
            <a:ext cx="5160622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732120"/>
                </a:solidFill>
                <a:latin typeface="+mn-lt"/>
              </a:rPr>
              <a:t>Slovinsko - </a:t>
            </a:r>
            <a:r>
              <a:rPr lang="cs-CZ" b="1" dirty="0" err="1">
                <a:solidFill>
                  <a:srgbClr val="732120"/>
                </a:solidFill>
                <a:latin typeface="+mn-lt"/>
              </a:rPr>
              <a:t>Ljubljana</a:t>
            </a:r>
            <a:endParaRPr lang="cs-CZ" b="1" dirty="0">
              <a:solidFill>
                <a:srgbClr val="732120"/>
              </a:solidFill>
              <a:latin typeface="+mn-l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75180" y="1902957"/>
            <a:ext cx="4067408" cy="48324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2 100 000 obyvatel 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Řeka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Ljubljanica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 (7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→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 8 </a:t>
            </a:r>
            <a:r>
              <a:rPr lang="en-GB" sz="2000" dirty="0">
                <a:solidFill>
                  <a:schemeClr val="tx1"/>
                </a:solidFill>
                <a:latin typeface="+mn-lt"/>
              </a:rPr>
              <a:t>←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marL="285744" indent="-285744">
              <a:buBlip>
                <a:blip r:embed="rId2"/>
              </a:buBlip>
            </a:pP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Vysoká životní úroveň 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Cyklistika 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10 minut do přírody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Demonstrace </a:t>
            </a:r>
            <a:endParaRPr lang="en-GB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endParaRPr lang="en-GB" sz="1400" b="1" dirty="0">
              <a:solidFill>
                <a:srgbClr val="111111"/>
              </a:solidFill>
              <a:effectLst/>
              <a:latin typeface="Open-sans-light"/>
            </a:endParaRPr>
          </a:p>
          <a:p>
            <a:pPr marL="285744" indent="-285744">
              <a:buBlip>
                <a:blip r:embed="rId2"/>
              </a:buBlip>
            </a:pP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Obrázek 6" descr="Obsah obrázku obloha, exteriér, příroda, město&#10;&#10;Popis byl vytvořen automaticky">
            <a:extLst>
              <a:ext uri="{FF2B5EF4-FFF2-40B4-BE49-F238E27FC236}">
                <a16:creationId xmlns:a16="http://schemas.microsoft.com/office/drawing/2014/main" id="{57531CC7-DBDC-43D5-BD58-E6FF9543BB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15" y="1891962"/>
            <a:ext cx="6633431" cy="497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40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eď, interiér, strop, scéna&#10;&#10;Popis byl vytvořen automaticky">
            <a:extLst>
              <a:ext uri="{FF2B5EF4-FFF2-40B4-BE49-F238E27FC236}">
                <a16:creationId xmlns:a16="http://schemas.microsoft.com/office/drawing/2014/main" id="{115E1497-6A61-416B-AAE6-6C01158CD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99" y="1174173"/>
            <a:ext cx="7316364" cy="5487273"/>
          </a:xfrm>
          <a:prstGeom prst="rect">
            <a:avLst/>
          </a:prstGeom>
        </p:spPr>
      </p:pic>
      <p:pic>
        <p:nvPicPr>
          <p:cNvPr id="24" name="Obrázek 23" descr="Obsah obrázku obloha, exteriér, město, vysoký&#10;&#10;Popis byl vytvořen automaticky">
            <a:extLst>
              <a:ext uri="{FF2B5EF4-FFF2-40B4-BE49-F238E27FC236}">
                <a16:creationId xmlns:a16="http://schemas.microsoft.com/office/drawing/2014/main" id="{29FA9A4C-46A6-4B11-8646-8796E4C46F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12" y="1174172"/>
            <a:ext cx="4177638" cy="5487274"/>
          </a:xfrm>
          <a:prstGeom prst="rect">
            <a:avLst/>
          </a:prstGeom>
        </p:spPr>
      </p:pic>
      <p:pic>
        <p:nvPicPr>
          <p:cNvPr id="26" name="Obrázek 25" descr="Obsah obrázku text, strom, exteriér, silnice&#10;&#10;Popis byl vytvořen automaticky">
            <a:extLst>
              <a:ext uri="{FF2B5EF4-FFF2-40B4-BE49-F238E27FC236}">
                <a16:creationId xmlns:a16="http://schemas.microsoft.com/office/drawing/2014/main" id="{BF62ED88-A4EB-4BCB-BDC1-568F5E94DD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12" y="1174171"/>
            <a:ext cx="4177638" cy="5487273"/>
          </a:xfrm>
          <a:prstGeom prst="rect">
            <a:avLst/>
          </a:prstGeom>
        </p:spPr>
      </p:pic>
      <p:pic>
        <p:nvPicPr>
          <p:cNvPr id="10" name="Obrázek 9" descr="Obsah obrázku země&#10;&#10;Popis byl vytvořen automaticky">
            <a:extLst>
              <a:ext uri="{FF2B5EF4-FFF2-40B4-BE49-F238E27FC236}">
                <a16:creationId xmlns:a16="http://schemas.microsoft.com/office/drawing/2014/main" id="{A0E63B43-FAA4-405D-9AF3-82E52C369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12" y="1174168"/>
            <a:ext cx="4177638" cy="5487273"/>
          </a:xfrm>
          <a:prstGeom prst="rect">
            <a:avLst/>
          </a:prstGeom>
        </p:spPr>
      </p:pic>
      <p:pic>
        <p:nvPicPr>
          <p:cNvPr id="22" name="Obrázek 21" descr="Obsah obrázku strom, exteriér, obloha, tráva&#10;&#10;Popis byl vytvořen automaticky">
            <a:extLst>
              <a:ext uri="{FF2B5EF4-FFF2-40B4-BE49-F238E27FC236}">
                <a16:creationId xmlns:a16="http://schemas.microsoft.com/office/drawing/2014/main" id="{BA8E271F-4FD4-408F-B900-BB4D75C58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99" y="1174165"/>
            <a:ext cx="7316364" cy="5487273"/>
          </a:xfrm>
          <a:prstGeom prst="rect">
            <a:avLst/>
          </a:prstGeom>
        </p:spPr>
      </p:pic>
      <p:pic>
        <p:nvPicPr>
          <p:cNvPr id="20" name="Obrázek 19" descr="Obsah obrázku exteriér, strom, obloha, příroda&#10;&#10;Popis byl vytvořen automaticky">
            <a:extLst>
              <a:ext uri="{FF2B5EF4-FFF2-40B4-BE49-F238E27FC236}">
                <a16:creationId xmlns:a16="http://schemas.microsoft.com/office/drawing/2014/main" id="{1AC9DAB5-598B-4D92-A2E3-C0140E8F9B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99" y="1174157"/>
            <a:ext cx="7316364" cy="5487273"/>
          </a:xfrm>
          <a:prstGeom prst="rect">
            <a:avLst/>
          </a:prstGeom>
        </p:spPr>
      </p:pic>
      <p:pic>
        <p:nvPicPr>
          <p:cNvPr id="6" name="Obrázek 5" descr="Obsah obrázku obloha, budova, exteriér, voda&#10;&#10;Popis byl vytvořen automaticky">
            <a:extLst>
              <a:ext uri="{FF2B5EF4-FFF2-40B4-BE49-F238E27FC236}">
                <a16:creationId xmlns:a16="http://schemas.microsoft.com/office/drawing/2014/main" id="{047B23EB-513C-44E5-8EB0-C83844CCCA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94" y="1174155"/>
            <a:ext cx="4115456" cy="5487275"/>
          </a:xfrm>
          <a:prstGeom prst="rect">
            <a:avLst/>
          </a:prstGeom>
        </p:spPr>
      </p:pic>
      <p:pic>
        <p:nvPicPr>
          <p:cNvPr id="12" name="Obrázek 11" descr="Obsah obrázku strom, exteriér, země, několik&#10;&#10;Popis byl vytvořen automaticky">
            <a:extLst>
              <a:ext uri="{FF2B5EF4-FFF2-40B4-BE49-F238E27FC236}">
                <a16:creationId xmlns:a16="http://schemas.microsoft.com/office/drawing/2014/main" id="{A8697D26-59F9-4591-8920-A324AB43A9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45" y="1126531"/>
            <a:ext cx="7379867" cy="5534900"/>
          </a:xfrm>
          <a:prstGeom prst="rect">
            <a:avLst/>
          </a:prstGeom>
        </p:spPr>
      </p:pic>
      <p:pic>
        <p:nvPicPr>
          <p:cNvPr id="14" name="Obrázek 13" descr="Obsah obrázku noc&#10;&#10;Popis byl vytvořen automaticky">
            <a:extLst>
              <a:ext uri="{FF2B5EF4-FFF2-40B4-BE49-F238E27FC236}">
                <a16:creationId xmlns:a16="http://schemas.microsoft.com/office/drawing/2014/main" id="{9DD1910A-6E49-494A-A511-4718DFC71C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99" y="1113551"/>
            <a:ext cx="7477975" cy="5608481"/>
          </a:xfrm>
          <a:prstGeom prst="rect">
            <a:avLst/>
          </a:prstGeom>
        </p:spPr>
      </p:pic>
      <p:pic>
        <p:nvPicPr>
          <p:cNvPr id="16" name="Obrázek 15" descr="Obsah obrázku exteriér, noc&#10;&#10;Popis byl vytvořen automaticky">
            <a:extLst>
              <a:ext uri="{FF2B5EF4-FFF2-40B4-BE49-F238E27FC236}">
                <a16:creationId xmlns:a16="http://schemas.microsoft.com/office/drawing/2014/main" id="{5CCCA7E3-8D4D-489F-B85F-8EB40A5548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12" y="1113551"/>
            <a:ext cx="4206361" cy="560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8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5237615" y="1112942"/>
            <a:ext cx="5999345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732120"/>
                </a:solidFill>
                <a:latin typeface="+mn-lt"/>
              </a:rPr>
              <a:t>Začátek do neznáma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237615" y="1857086"/>
            <a:ext cx="6517238" cy="48324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>
              <a:buBlip>
                <a:blip r:embed="rId2"/>
              </a:buBlip>
            </a:pP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Leden 2021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Září 2021 – leden 2022</a:t>
            </a:r>
          </a:p>
          <a:p>
            <a:pPr marL="285744" indent="-285744">
              <a:buBlip>
                <a:blip r:embed="rId2"/>
              </a:buBlip>
            </a:pP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Nespočet dokumentů a podpisů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Ubytování na vlastní pěst 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Tina a Igor (mezinárodní oddělení)</a:t>
            </a:r>
          </a:p>
        </p:txBody>
      </p:sp>
      <p:pic>
        <p:nvPicPr>
          <p:cNvPr id="7" name="Obrázek 6" descr="Obsah obrázku hora, voda, exteriér, dům&#10;&#10;Popis byl vytvořen automaticky">
            <a:extLst>
              <a:ext uri="{FF2B5EF4-FFF2-40B4-BE49-F238E27FC236}">
                <a16:creationId xmlns:a16="http://schemas.microsoft.com/office/drawing/2014/main" id="{A5AD84EE-1CDF-4327-A309-A05999EB6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" y="955040"/>
            <a:ext cx="4213860" cy="59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94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114800" y="1058943"/>
            <a:ext cx="7640053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pPr algn="r"/>
            <a:r>
              <a:rPr lang="cs-CZ" b="1" dirty="0">
                <a:solidFill>
                  <a:srgbClr val="732120"/>
                </a:solidFill>
                <a:latin typeface="+mn-lt"/>
              </a:rPr>
              <a:t>Co všechno jsem viděla?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6456784" y="1431015"/>
            <a:ext cx="5298069" cy="48864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Lublaň 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 err="1">
                <a:solidFill>
                  <a:schemeClr val="tx1"/>
                </a:solidFill>
                <a:latin typeface="+mn-lt"/>
              </a:rPr>
              <a:t>Piran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 err="1">
                <a:solidFill>
                  <a:schemeClr val="tx1"/>
                </a:solidFill>
                <a:latin typeface="+mn-lt"/>
              </a:rPr>
              <a:t>Celje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 err="1">
                <a:solidFill>
                  <a:schemeClr val="tx1"/>
                </a:solidFill>
                <a:latin typeface="+mn-lt"/>
              </a:rPr>
              <a:t>Ribčev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Laz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 –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Bohinjsko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 jezero,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Mostnica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Ukanc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 err="1">
                <a:solidFill>
                  <a:schemeClr val="tx1"/>
                </a:solidFill>
                <a:latin typeface="+mn-lt"/>
              </a:rPr>
              <a:t>Soča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Slap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Virje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 err="1">
                <a:solidFill>
                  <a:schemeClr val="tx1"/>
                </a:solidFill>
                <a:latin typeface="+mn-lt"/>
              </a:rPr>
              <a:t>Bled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 err="1">
                <a:solidFill>
                  <a:schemeClr val="tx1"/>
                </a:solidFill>
                <a:latin typeface="+mn-lt"/>
              </a:rPr>
              <a:t>Maribor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Koper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 err="1">
                <a:solidFill>
                  <a:schemeClr val="tx1"/>
                </a:solidFill>
                <a:latin typeface="+mn-lt"/>
              </a:rPr>
              <a:t>Hrastovlje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 err="1">
                <a:solidFill>
                  <a:schemeClr val="tx1"/>
                </a:solidFill>
                <a:latin typeface="+mn-lt"/>
              </a:rPr>
              <a:t>Šmarna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 Gora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67574A7-F220-46D4-8484-C2DE8EFFA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21" t="14046" r="2713" b="7231"/>
          <a:stretch/>
        </p:blipFill>
        <p:spPr>
          <a:xfrm>
            <a:off x="289249" y="2937893"/>
            <a:ext cx="5952931" cy="3907249"/>
          </a:xfrm>
          <a:prstGeom prst="rect">
            <a:avLst/>
          </a:prstGeom>
        </p:spPr>
      </p:pic>
      <p:pic>
        <p:nvPicPr>
          <p:cNvPr id="5" name="Picture 12" descr="Study in Slovenia - SIMETRIJA">
            <a:extLst>
              <a:ext uri="{FF2B5EF4-FFF2-40B4-BE49-F238E27FC236}">
                <a16:creationId xmlns:a16="http://schemas.microsoft.com/office/drawing/2014/main" id="{4E5683DE-A412-4EA1-9D41-E1EA19EC5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9" y="945173"/>
            <a:ext cx="3788988" cy="199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395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text, exteriér, obloha, tráva&#10;&#10;Popis byl vytvořen automaticky">
            <a:extLst>
              <a:ext uri="{FF2B5EF4-FFF2-40B4-BE49-F238E27FC236}">
                <a16:creationId xmlns:a16="http://schemas.microsoft.com/office/drawing/2014/main" id="{E4C14728-4517-4E96-AAC0-D31D59A92E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96" y="1018525"/>
            <a:ext cx="7731198" cy="5798399"/>
          </a:xfrm>
          <a:prstGeom prst="rect">
            <a:avLst/>
          </a:prstGeom>
        </p:spPr>
      </p:pic>
      <p:pic>
        <p:nvPicPr>
          <p:cNvPr id="5" name="Obrázek 4" descr="Obsah obrázku obloha, exteriér, hora, příroda&#10;&#10;Popis byl vytvořen automaticky">
            <a:extLst>
              <a:ext uri="{FF2B5EF4-FFF2-40B4-BE49-F238E27FC236}">
                <a16:creationId xmlns:a16="http://schemas.microsoft.com/office/drawing/2014/main" id="{4A24DC08-2124-4075-9826-1AD2DEEFC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96" y="1018524"/>
            <a:ext cx="7731198" cy="5798399"/>
          </a:xfrm>
          <a:prstGeom prst="rect">
            <a:avLst/>
          </a:prstGeom>
        </p:spPr>
      </p:pic>
      <p:pic>
        <p:nvPicPr>
          <p:cNvPr id="10" name="Obrázek 9" descr="Obsah obrázku hora, exteriér, obloha, příroda&#10;&#10;Popis byl vytvořen automaticky">
            <a:extLst>
              <a:ext uri="{FF2B5EF4-FFF2-40B4-BE49-F238E27FC236}">
                <a16:creationId xmlns:a16="http://schemas.microsoft.com/office/drawing/2014/main" id="{2CE0B5DF-5490-42CB-965D-46826D0D68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00" y="1018524"/>
            <a:ext cx="4348800" cy="5798399"/>
          </a:xfrm>
          <a:prstGeom prst="rect">
            <a:avLst/>
          </a:prstGeom>
        </p:spPr>
      </p:pic>
      <p:pic>
        <p:nvPicPr>
          <p:cNvPr id="7" name="Obrázek 6" descr="Obsah obrázku hora, exteriér, obloha, budova&#10;&#10;Popis byl vytvořen automaticky">
            <a:extLst>
              <a:ext uri="{FF2B5EF4-FFF2-40B4-BE49-F238E27FC236}">
                <a16:creationId xmlns:a16="http://schemas.microsoft.com/office/drawing/2014/main" id="{862C787B-AEA2-4E2C-8460-45C993D1F5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00" y="1018523"/>
            <a:ext cx="4348800" cy="5798400"/>
          </a:xfrm>
          <a:prstGeom prst="rect">
            <a:avLst/>
          </a:prstGeom>
        </p:spPr>
      </p:pic>
      <p:pic>
        <p:nvPicPr>
          <p:cNvPr id="14" name="Obrázek 13" descr="Obsah obrázku exteriér, strom, osoba, les&#10;&#10;Popis byl vytvořen automaticky">
            <a:extLst>
              <a:ext uri="{FF2B5EF4-FFF2-40B4-BE49-F238E27FC236}">
                <a16:creationId xmlns:a16="http://schemas.microsoft.com/office/drawing/2014/main" id="{6DD9A2D3-A5B0-455B-9E50-15FDC18372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96" y="1018522"/>
            <a:ext cx="7731198" cy="5798399"/>
          </a:xfrm>
          <a:prstGeom prst="rect">
            <a:avLst/>
          </a:prstGeom>
        </p:spPr>
      </p:pic>
      <p:pic>
        <p:nvPicPr>
          <p:cNvPr id="16" name="Obrázek 15" descr="Obsah obrázku skála&#10;&#10;Popis byl vytvořen automaticky">
            <a:extLst>
              <a:ext uri="{FF2B5EF4-FFF2-40B4-BE49-F238E27FC236}">
                <a16:creationId xmlns:a16="http://schemas.microsoft.com/office/drawing/2014/main" id="{44C98301-7491-4610-ADEB-64A418F641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6595" y="1743321"/>
            <a:ext cx="5798399" cy="4348800"/>
          </a:xfrm>
          <a:prstGeom prst="rect">
            <a:avLst/>
          </a:prstGeom>
        </p:spPr>
      </p:pic>
      <p:pic>
        <p:nvPicPr>
          <p:cNvPr id="20" name="Obrázek 19" descr="Obsah obrázku voda, exteriér, obloha, příroda&#10;&#10;Popis byl vytvořen automaticky">
            <a:extLst>
              <a:ext uri="{FF2B5EF4-FFF2-40B4-BE49-F238E27FC236}">
                <a16:creationId xmlns:a16="http://schemas.microsoft.com/office/drawing/2014/main" id="{C214E6A7-D13F-4DA3-9478-7136E1F4E9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97" y="1018521"/>
            <a:ext cx="7731198" cy="5798400"/>
          </a:xfrm>
          <a:prstGeom prst="rect">
            <a:avLst/>
          </a:prstGeom>
        </p:spPr>
      </p:pic>
      <p:pic>
        <p:nvPicPr>
          <p:cNvPr id="22" name="Obrázek 21" descr="Obsah obrázku voda, hora, obloha, exteriér&#10;&#10;Popis byl vytvořen automaticky">
            <a:extLst>
              <a:ext uri="{FF2B5EF4-FFF2-40B4-BE49-F238E27FC236}">
                <a16:creationId xmlns:a16="http://schemas.microsoft.com/office/drawing/2014/main" id="{62FD3A25-E4EA-4904-959B-1C085B5530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95" y="1018518"/>
            <a:ext cx="7731198" cy="5798399"/>
          </a:xfrm>
          <a:prstGeom prst="rect">
            <a:avLst/>
          </a:prstGeom>
        </p:spPr>
      </p:pic>
      <p:pic>
        <p:nvPicPr>
          <p:cNvPr id="18" name="Obrázek 17" descr="Obsah obrázku tráva, exteriér, obloha, oheň&#10;&#10;Popis byl vytvořen automaticky">
            <a:extLst>
              <a:ext uri="{FF2B5EF4-FFF2-40B4-BE49-F238E27FC236}">
                <a16:creationId xmlns:a16="http://schemas.microsoft.com/office/drawing/2014/main" id="{EB7AEEAC-374D-40CD-8413-C7ED159251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20" y="1018469"/>
            <a:ext cx="10588047" cy="5798448"/>
          </a:xfrm>
          <a:prstGeom prst="rect">
            <a:avLst/>
          </a:prstGeom>
        </p:spPr>
      </p:pic>
      <p:pic>
        <p:nvPicPr>
          <p:cNvPr id="24" name="Obrázek 23" descr="Obsah obrázku skála, exteriér, kámen&#10;&#10;Popis byl vytvořen automaticky">
            <a:extLst>
              <a:ext uri="{FF2B5EF4-FFF2-40B4-BE49-F238E27FC236}">
                <a16:creationId xmlns:a16="http://schemas.microsoft.com/office/drawing/2014/main" id="{44F7D8F6-922F-4557-99B3-6B5CCCFADD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4119" y="1743268"/>
            <a:ext cx="5798448" cy="4348836"/>
          </a:xfrm>
          <a:prstGeom prst="rect">
            <a:avLst/>
          </a:prstGeom>
        </p:spPr>
      </p:pic>
      <p:pic>
        <p:nvPicPr>
          <p:cNvPr id="26" name="Obrázek 25" descr="Obsah obrázku skála, příroda, exteriér, voda&#10;&#10;Popis byl vytvořen automaticky">
            <a:extLst>
              <a:ext uri="{FF2B5EF4-FFF2-40B4-BE49-F238E27FC236}">
                <a16:creationId xmlns:a16="http://schemas.microsoft.com/office/drawing/2014/main" id="{7B0781BD-60DF-49FE-A5C3-BA0E6989F4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05" y="1018455"/>
            <a:ext cx="7731274" cy="5798455"/>
          </a:xfrm>
          <a:prstGeom prst="rect">
            <a:avLst/>
          </a:prstGeom>
        </p:spPr>
      </p:pic>
      <p:pic>
        <p:nvPicPr>
          <p:cNvPr id="28" name="Obrázek 27" descr="Obsah obrázku strom, exteriér, země&#10;&#10;Popis byl vytvořen automaticky">
            <a:extLst>
              <a:ext uri="{FF2B5EF4-FFF2-40B4-BE49-F238E27FC236}">
                <a16:creationId xmlns:a16="http://schemas.microsoft.com/office/drawing/2014/main" id="{F21D46DF-3C35-45BB-B816-AFA30CEE72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98" y="1018448"/>
            <a:ext cx="4337996" cy="5783994"/>
          </a:xfrm>
          <a:prstGeom prst="rect">
            <a:avLst/>
          </a:prstGeom>
        </p:spPr>
      </p:pic>
      <p:pic>
        <p:nvPicPr>
          <p:cNvPr id="30" name="Obrázek 29" descr="Obsah obrázku oceánské dno&#10;&#10;Popis byl vytvořen automaticky">
            <a:extLst>
              <a:ext uri="{FF2B5EF4-FFF2-40B4-BE49-F238E27FC236}">
                <a16:creationId xmlns:a16="http://schemas.microsoft.com/office/drawing/2014/main" id="{876FEB05-E441-4043-813E-3A4CDF66D1B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82" y="1018441"/>
            <a:ext cx="4356011" cy="580801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4B9AF2C-8EB0-4A90-B085-4EEEFFE00B0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8437" t="16945" r="22710" b="13056"/>
          <a:stretch/>
        </p:blipFill>
        <p:spPr>
          <a:xfrm>
            <a:off x="3236403" y="1018434"/>
            <a:ext cx="5592904" cy="581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4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37148" y="1112942"/>
            <a:ext cx="4057258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732120"/>
                </a:solidFill>
                <a:latin typeface="+mn-lt"/>
              </a:rPr>
              <a:t>Nejenom ve Slovinsku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12351" y="2482669"/>
            <a:ext cx="2586942" cy="18699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ESN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Ljubljana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Benátky </a:t>
            </a:r>
          </a:p>
          <a:p>
            <a:pPr marL="742944" lvl="1" indent="-285744">
              <a:buBlip>
                <a:blip r:embed="rId2"/>
              </a:buBlip>
            </a:pPr>
            <a:r>
              <a:rPr lang="cs-CZ" sz="1600" dirty="0" err="1">
                <a:solidFill>
                  <a:schemeClr val="tx1"/>
                </a:solidFill>
                <a:latin typeface="+mn-lt"/>
              </a:rPr>
              <a:t>Burano</a:t>
            </a:r>
            <a:endParaRPr lang="cs-CZ" sz="1600" dirty="0">
              <a:solidFill>
                <a:schemeClr val="tx1"/>
              </a:solidFill>
              <a:latin typeface="+mn-lt"/>
            </a:endParaRPr>
          </a:p>
          <a:p>
            <a:pPr marL="742944" lvl="1" indent="-285744">
              <a:buBlip>
                <a:blip r:embed="rId2"/>
              </a:buBlip>
            </a:pPr>
            <a:r>
              <a:rPr lang="cs-CZ" sz="1600" dirty="0" err="1">
                <a:solidFill>
                  <a:schemeClr val="tx1"/>
                </a:solidFill>
                <a:latin typeface="+mn-lt"/>
              </a:rPr>
              <a:t>Murano</a:t>
            </a:r>
            <a:endParaRPr lang="cs-CZ" sz="1600" dirty="0">
              <a:solidFill>
                <a:schemeClr val="tx1"/>
              </a:solidFill>
              <a:latin typeface="+mn-lt"/>
            </a:endParaRPr>
          </a:p>
          <a:p>
            <a:pPr marL="742944" lvl="1" indent="-285744">
              <a:buBlip>
                <a:blip r:embed="rId2"/>
              </a:buBlip>
            </a:pPr>
            <a:endParaRPr lang="cs-CZ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Obrázek 9" descr="Obsah obrázku obloha, exteriér, země, den&#10;&#10;Popis byl vytvořen automaticky">
            <a:extLst>
              <a:ext uri="{FF2B5EF4-FFF2-40B4-BE49-F238E27FC236}">
                <a16:creationId xmlns:a16="http://schemas.microsoft.com/office/drawing/2014/main" id="{34E8F092-0858-4CC0-889F-506B2B0A5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547" y="944098"/>
            <a:ext cx="4440339" cy="5920451"/>
          </a:xfrm>
          <a:prstGeom prst="rect">
            <a:avLst/>
          </a:prstGeom>
        </p:spPr>
      </p:pic>
      <p:pic>
        <p:nvPicPr>
          <p:cNvPr id="18" name="Obrázek 17" descr="Obsah obrázku voda, exteriér, budova, obloha&#10;&#10;Popis byl vytvořen automaticky">
            <a:extLst>
              <a:ext uri="{FF2B5EF4-FFF2-40B4-BE49-F238E27FC236}">
                <a16:creationId xmlns:a16="http://schemas.microsoft.com/office/drawing/2014/main" id="{D55686BD-0669-418E-8606-BD4653724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72" y="944098"/>
            <a:ext cx="7518625" cy="5913902"/>
          </a:xfrm>
          <a:prstGeom prst="rect">
            <a:avLst/>
          </a:prstGeom>
        </p:spPr>
      </p:pic>
      <p:pic>
        <p:nvPicPr>
          <p:cNvPr id="22" name="Obrázek 21" descr="Obsah obrázku interiér, zdobené&#10;&#10;Popis byl vytvořen automaticky">
            <a:extLst>
              <a:ext uri="{FF2B5EF4-FFF2-40B4-BE49-F238E27FC236}">
                <a16:creationId xmlns:a16="http://schemas.microsoft.com/office/drawing/2014/main" id="{5ABD7F26-B082-4EBF-9B18-0F6F8CBAE5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97" y="953922"/>
            <a:ext cx="5143500" cy="5913902"/>
          </a:xfrm>
          <a:prstGeom prst="rect">
            <a:avLst/>
          </a:prstGeom>
        </p:spPr>
      </p:pic>
      <p:pic>
        <p:nvPicPr>
          <p:cNvPr id="16" name="Obrázek 15" descr="Obsah obrázku osoba&#10;&#10;Popis byl vytvořen automaticky">
            <a:extLst>
              <a:ext uri="{FF2B5EF4-FFF2-40B4-BE49-F238E27FC236}">
                <a16:creationId xmlns:a16="http://schemas.microsoft.com/office/drawing/2014/main" id="{BC36CBA1-51C0-4112-8C81-0731421A8B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638" y="952285"/>
            <a:ext cx="7499091" cy="5913902"/>
          </a:xfrm>
          <a:prstGeom prst="rect">
            <a:avLst/>
          </a:prstGeom>
        </p:spPr>
      </p:pic>
      <p:pic>
        <p:nvPicPr>
          <p:cNvPr id="20" name="Obrázek 19" descr="Obsah obrázku text, interiér, malované, malování&#10;&#10;Popis byl vytvořen automaticky">
            <a:extLst>
              <a:ext uri="{FF2B5EF4-FFF2-40B4-BE49-F238E27FC236}">
                <a16:creationId xmlns:a16="http://schemas.microsoft.com/office/drawing/2014/main" id="{AA2245C8-E89D-4CA9-B568-1A8C05BF08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156" y="929157"/>
            <a:ext cx="4440339" cy="5920452"/>
          </a:xfrm>
          <a:prstGeom prst="rect">
            <a:avLst/>
          </a:prstGeom>
        </p:spPr>
      </p:pic>
      <p:pic>
        <p:nvPicPr>
          <p:cNvPr id="14" name="Obrázek 13" descr="Obsah obrázku loďka, voda, řeka, exteriér&#10;&#10;Popis byl vytvořen automaticky">
            <a:extLst>
              <a:ext uri="{FF2B5EF4-FFF2-40B4-BE49-F238E27FC236}">
                <a16:creationId xmlns:a16="http://schemas.microsoft.com/office/drawing/2014/main" id="{6BDE5DC7-2F92-46C5-9F5E-D6D0548AE2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524" y="938981"/>
            <a:ext cx="4432971" cy="5910628"/>
          </a:xfrm>
          <a:prstGeom prst="rect">
            <a:avLst/>
          </a:prstGeom>
        </p:spPr>
      </p:pic>
      <p:pic>
        <p:nvPicPr>
          <p:cNvPr id="12" name="Obrázek 11" descr="Obsah obrázku obloha, exteriér, budova, kostel&#10;&#10;Popis byl vytvořen automaticky">
            <a:extLst>
              <a:ext uri="{FF2B5EF4-FFF2-40B4-BE49-F238E27FC236}">
                <a16:creationId xmlns:a16="http://schemas.microsoft.com/office/drawing/2014/main" id="{98A8B1EF-BB79-4542-9CBB-899D855B7D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10" y="934274"/>
            <a:ext cx="7518625" cy="5913902"/>
          </a:xfrm>
          <a:prstGeom prst="rect">
            <a:avLst/>
          </a:prstGeom>
        </p:spPr>
      </p:pic>
      <p:pic>
        <p:nvPicPr>
          <p:cNvPr id="26" name="Obrázek 25" descr="Obsah obrázku země, koš, přeplněné, špinavé&#10;&#10;Popis byl vytvořen automaticky">
            <a:extLst>
              <a:ext uri="{FF2B5EF4-FFF2-40B4-BE49-F238E27FC236}">
                <a16:creationId xmlns:a16="http://schemas.microsoft.com/office/drawing/2014/main" id="{A7DF6CB0-1EF1-441E-A9F1-4F495979A9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10" y="922312"/>
            <a:ext cx="7538149" cy="5942237"/>
          </a:xfrm>
          <a:prstGeom prst="rect">
            <a:avLst/>
          </a:prstGeom>
        </p:spPr>
      </p:pic>
      <p:pic>
        <p:nvPicPr>
          <p:cNvPr id="28" name="Obrázek 27" descr="Obsah obrázku text, interiér, patro, zeď&#10;&#10;Popis byl vytvořen automaticky">
            <a:extLst>
              <a:ext uri="{FF2B5EF4-FFF2-40B4-BE49-F238E27FC236}">
                <a16:creationId xmlns:a16="http://schemas.microsoft.com/office/drawing/2014/main" id="{38FCD99C-20D3-4292-958C-6DF6A3EBEE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155" y="925282"/>
            <a:ext cx="4440340" cy="5920453"/>
          </a:xfrm>
          <a:prstGeom prst="rect">
            <a:avLst/>
          </a:prstGeom>
        </p:spPr>
      </p:pic>
      <p:pic>
        <p:nvPicPr>
          <p:cNvPr id="30" name="Obrázek 29" descr="Obsah obrázku obloha, exteriér, země&#10;&#10;Popis byl vytvořen automaticky">
            <a:extLst>
              <a:ext uri="{FF2B5EF4-FFF2-40B4-BE49-F238E27FC236}">
                <a16:creationId xmlns:a16="http://schemas.microsoft.com/office/drawing/2014/main" id="{F08CED49-1A53-4360-8DAA-F790AF01E2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19" y="921090"/>
            <a:ext cx="8125740" cy="5943459"/>
          </a:xfrm>
          <a:prstGeom prst="rect">
            <a:avLst/>
          </a:prstGeom>
        </p:spPr>
      </p:pic>
      <p:pic>
        <p:nvPicPr>
          <p:cNvPr id="3" name="Obrázek 2" descr="Obsah obrázku text, exteriér, obloha, směr&#10;&#10;Popis byl vytvořen automaticky">
            <a:extLst>
              <a:ext uri="{FF2B5EF4-FFF2-40B4-BE49-F238E27FC236}">
                <a16:creationId xmlns:a16="http://schemas.microsoft.com/office/drawing/2014/main" id="{CD06A266-E2BA-43FA-BB99-F4F08BE69B5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639" y="911266"/>
            <a:ext cx="4624090" cy="5920452"/>
          </a:xfrm>
          <a:prstGeom prst="rect">
            <a:avLst/>
          </a:prstGeom>
        </p:spPr>
      </p:pic>
      <p:pic>
        <p:nvPicPr>
          <p:cNvPr id="7" name="Obrázek 6" descr="Obsah obrázku obloha, exteriér, doprava, vlak&#10;&#10;Popis byl vytvořen automaticky">
            <a:extLst>
              <a:ext uri="{FF2B5EF4-FFF2-40B4-BE49-F238E27FC236}">
                <a16:creationId xmlns:a16="http://schemas.microsoft.com/office/drawing/2014/main" id="{D2A59644-D169-46F9-8B7E-183B5F688B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07" y="894808"/>
            <a:ext cx="4614322" cy="5969741"/>
          </a:xfrm>
          <a:prstGeom prst="rect">
            <a:avLst/>
          </a:prstGeom>
        </p:spPr>
      </p:pic>
      <p:pic>
        <p:nvPicPr>
          <p:cNvPr id="24" name="Obrázek 23" descr="Obsah obrázku obloha, exteriér, voda, příroda&#10;&#10;Popis byl vytvořen automaticky">
            <a:extLst>
              <a:ext uri="{FF2B5EF4-FFF2-40B4-BE49-F238E27FC236}">
                <a16:creationId xmlns:a16="http://schemas.microsoft.com/office/drawing/2014/main" id="{3D72B71F-7A59-40BC-B2B8-AF8B104028E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19" y="894835"/>
            <a:ext cx="8125741" cy="59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2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114800" y="1058943"/>
            <a:ext cx="7640053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pPr algn="r"/>
            <a:r>
              <a:rPr lang="cs-CZ" b="1" dirty="0" err="1">
                <a:solidFill>
                  <a:srgbClr val="732120"/>
                </a:solidFill>
                <a:latin typeface="+mn-lt"/>
              </a:rPr>
              <a:t>Pedagoška</a:t>
            </a:r>
            <a:r>
              <a:rPr lang="cs-CZ" b="1" dirty="0">
                <a:solidFill>
                  <a:srgbClr val="732120"/>
                </a:solidFill>
                <a:latin typeface="+mn-lt"/>
              </a:rPr>
              <a:t> </a:t>
            </a:r>
            <a:r>
              <a:rPr lang="cs-CZ" b="1" dirty="0" err="1">
                <a:solidFill>
                  <a:srgbClr val="732120"/>
                </a:solidFill>
                <a:latin typeface="+mn-lt"/>
              </a:rPr>
              <a:t>fakulteta</a:t>
            </a:r>
            <a:endParaRPr lang="cs-CZ" b="1" dirty="0">
              <a:solidFill>
                <a:srgbClr val="732120"/>
              </a:solidFill>
              <a:latin typeface="+mn-l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248348" y="1613246"/>
            <a:ext cx="4144378" cy="48324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Pedagogická fakulta v Lublani + SŠ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Univerzitní „zóna“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Tělocvična + taneční sály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Knihovna</a:t>
            </a:r>
          </a:p>
          <a:p>
            <a:pPr marL="285744" indent="-285744">
              <a:buBlip>
                <a:blip r:embed="rId2"/>
              </a:buBlip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Jídelna - BONI</a:t>
            </a:r>
          </a:p>
          <a:p>
            <a:pPr marL="285744" indent="-285744">
              <a:buBlip>
                <a:blip r:embed="rId2"/>
              </a:buBlip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 descr="Pedagoška fakulteta: Pedagoška fakulteta">
            <a:extLst>
              <a:ext uri="{FF2B5EF4-FFF2-40B4-BE49-F238E27FC236}">
                <a16:creationId xmlns:a16="http://schemas.microsoft.com/office/drawing/2014/main" id="{7E91CDD2-EE65-44C5-B731-9E3644CB2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376" y="4498808"/>
            <a:ext cx="38385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strop, interiér, patro, několik&#10;&#10;Popis byl vytvořen automaticky">
            <a:extLst>
              <a:ext uri="{FF2B5EF4-FFF2-40B4-BE49-F238E27FC236}">
                <a16:creationId xmlns:a16="http://schemas.microsoft.com/office/drawing/2014/main" id="{E1391E1D-9416-4ECC-A35A-15F44870A1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8" y="962708"/>
            <a:ext cx="4295138" cy="5895292"/>
          </a:xfrm>
          <a:prstGeom prst="rect">
            <a:avLst/>
          </a:prstGeom>
        </p:spPr>
      </p:pic>
      <p:pic>
        <p:nvPicPr>
          <p:cNvPr id="7" name="Obrázek 6" descr="Obsah obrázku interiér, patro&#10;&#10;Popis byl vytvořen automaticky">
            <a:extLst>
              <a:ext uri="{FF2B5EF4-FFF2-40B4-BE49-F238E27FC236}">
                <a16:creationId xmlns:a16="http://schemas.microsoft.com/office/drawing/2014/main" id="{DFBAA1D7-8A6E-49E0-BBDC-D7BDAD6E96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9" y="962708"/>
            <a:ext cx="4295138" cy="5895292"/>
          </a:xfrm>
          <a:prstGeom prst="rect">
            <a:avLst/>
          </a:prstGeom>
        </p:spPr>
      </p:pic>
      <p:pic>
        <p:nvPicPr>
          <p:cNvPr id="10" name="Obrázek 9" descr="Obsah obrázku interiér, zeď, strop&#10;&#10;Popis byl vytvořen automaticky">
            <a:extLst>
              <a:ext uri="{FF2B5EF4-FFF2-40B4-BE49-F238E27FC236}">
                <a16:creationId xmlns:a16="http://schemas.microsoft.com/office/drawing/2014/main" id="{9310C3E0-06AB-4871-BFE5-77ACA544AE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8" y="962708"/>
            <a:ext cx="4295138" cy="5895292"/>
          </a:xfrm>
          <a:prstGeom prst="rect">
            <a:avLst/>
          </a:prstGeom>
        </p:spPr>
      </p:pic>
      <p:pic>
        <p:nvPicPr>
          <p:cNvPr id="12" name="Obrázek 11" descr="Obsah obrázku stůl&#10;&#10;Popis byl vytvořen automaticky">
            <a:extLst>
              <a:ext uri="{FF2B5EF4-FFF2-40B4-BE49-F238E27FC236}">
                <a16:creationId xmlns:a16="http://schemas.microsoft.com/office/drawing/2014/main" id="{6ABF56A7-A0F9-43D6-8904-50CD317D86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24155"/>
          <a:stretch/>
        </p:blipFill>
        <p:spPr>
          <a:xfrm>
            <a:off x="286387" y="962708"/>
            <a:ext cx="5092259" cy="589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G_9338">
            <a:hlinkClick r:id="" action="ppaction://media"/>
            <a:extLst>
              <a:ext uri="{FF2B5EF4-FFF2-40B4-BE49-F238E27FC236}">
                <a16:creationId xmlns:a16="http://schemas.microsoft.com/office/drawing/2014/main" id="{092B8143-6D0F-42A1-974A-07778CCD9B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211" y="943307"/>
            <a:ext cx="3898264" cy="5914693"/>
          </a:xfrm>
          <a:prstGeom prst="rect">
            <a:avLst/>
          </a:prstGeom>
        </p:spPr>
      </p:pic>
      <p:pic>
        <p:nvPicPr>
          <p:cNvPr id="14" name="IMG_0090">
            <a:hlinkClick r:id="" action="ppaction://media"/>
            <a:extLst>
              <a:ext uri="{FF2B5EF4-FFF2-40B4-BE49-F238E27FC236}">
                <a16:creationId xmlns:a16="http://schemas.microsoft.com/office/drawing/2014/main" id="{14B005BA-D06B-436F-A042-293E69EC5ED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02956" y="943307"/>
            <a:ext cx="3505834" cy="5914694"/>
          </a:xfrm>
          <a:prstGeom prst="rect">
            <a:avLst/>
          </a:prstGeom>
        </p:spPr>
      </p:pic>
      <p:pic>
        <p:nvPicPr>
          <p:cNvPr id="15" name="IMG_9335">
            <a:hlinkClick r:id="" action="ppaction://media"/>
            <a:extLst>
              <a:ext uri="{FF2B5EF4-FFF2-40B4-BE49-F238E27FC236}">
                <a16:creationId xmlns:a16="http://schemas.microsoft.com/office/drawing/2014/main" id="{61B734C4-AB5A-4629-8DC8-50D93E36586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1475" y="943307"/>
            <a:ext cx="4221480" cy="591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2708</TotalTime>
  <Words>297</Words>
  <Application>Microsoft Office PowerPoint</Application>
  <PresentationFormat>Širokoúhlá obrazovka</PresentationFormat>
  <Paragraphs>101</Paragraphs>
  <Slides>16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Calibri</vt:lpstr>
      <vt:lpstr>Open-sans-light</vt:lpstr>
      <vt:lpstr>Source Sans Pro Semibold</vt:lpstr>
      <vt:lpstr>Motiv Office</vt:lpstr>
      <vt:lpstr> Erasmus+ Slovinsko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Kolek</dc:creator>
  <cp:lastModifiedBy>Jana Býmová</cp:lastModifiedBy>
  <cp:revision>138</cp:revision>
  <dcterms:created xsi:type="dcterms:W3CDTF">2020-09-09T06:20:52Z</dcterms:created>
  <dcterms:modified xsi:type="dcterms:W3CDTF">2022-02-18T07:16:31Z</dcterms:modified>
</cp:coreProperties>
</file>