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32" r:id="rId2"/>
  </p:sldMasterIdLst>
  <p:notesMasterIdLst>
    <p:notesMasterId r:id="rId15"/>
  </p:notesMasterIdLst>
  <p:handoutMasterIdLst>
    <p:handoutMasterId r:id="rId16"/>
  </p:handoutMasterIdLst>
  <p:sldIdLst>
    <p:sldId id="346" r:id="rId3"/>
    <p:sldId id="387" r:id="rId4"/>
    <p:sldId id="388" r:id="rId5"/>
    <p:sldId id="389" r:id="rId6"/>
    <p:sldId id="394" r:id="rId7"/>
    <p:sldId id="390" r:id="rId8"/>
    <p:sldId id="396" r:id="rId9"/>
    <p:sldId id="392" r:id="rId10"/>
    <p:sldId id="395" r:id="rId11"/>
    <p:sldId id="391" r:id="rId12"/>
    <p:sldId id="393" r:id="rId13"/>
    <p:sldId id="353" r:id="rId14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14"/>
    <a:srgbClr val="080808"/>
    <a:srgbClr val="FF7800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6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0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25.10.2022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9D2F2-CF89-43DF-92F0-0B4BB77B8A79}" type="datetimeFigureOut">
              <a:rPr lang="cs-CZ" smtClean="0"/>
              <a:t>25.10.2022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FE38E-0A31-4E85-8263-F46FC1DFF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25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25.10.2022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 fontScale="90000"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Výsledky </a:t>
            </a:r>
            <a:r>
              <a:rPr lang="cs-CZ" sz="7200" b="1" dirty="0" err="1">
                <a:solidFill>
                  <a:schemeClr val="bg1"/>
                </a:solidFill>
              </a:rPr>
              <a:t>Times</a:t>
            </a:r>
            <a:r>
              <a:rPr lang="cs-CZ" sz="7200" b="1" dirty="0">
                <a:solidFill>
                  <a:schemeClr val="bg1"/>
                </a:solidFill>
              </a:rPr>
              <a:t> </a:t>
            </a:r>
            <a:r>
              <a:rPr lang="cs-CZ" sz="7200" b="1" dirty="0" err="1">
                <a:solidFill>
                  <a:schemeClr val="bg1"/>
                </a:solidFill>
              </a:rPr>
              <a:t>of</a:t>
            </a:r>
            <a:r>
              <a:rPr lang="cs-CZ" sz="7200" b="1" dirty="0">
                <a:solidFill>
                  <a:schemeClr val="bg1"/>
                </a:solidFill>
              </a:rPr>
              <a:t> </a:t>
            </a:r>
            <a:r>
              <a:rPr lang="cs-CZ" sz="7200" b="1" dirty="0" err="1">
                <a:solidFill>
                  <a:schemeClr val="bg1"/>
                </a:solidFill>
              </a:rPr>
              <a:t>Higher</a:t>
            </a:r>
            <a:r>
              <a:rPr lang="cs-CZ" sz="7200" b="1" dirty="0">
                <a:solidFill>
                  <a:schemeClr val="bg1"/>
                </a:solidFill>
              </a:rPr>
              <a:t> </a:t>
            </a:r>
            <a:r>
              <a:rPr lang="cs-CZ" sz="7200" b="1" dirty="0" err="1">
                <a:solidFill>
                  <a:schemeClr val="bg1"/>
                </a:solidFill>
              </a:rPr>
              <a:t>Education</a:t>
            </a:r>
            <a:r>
              <a:rPr lang="cs-CZ" sz="7200" b="1" dirty="0">
                <a:solidFill>
                  <a:schemeClr val="bg1"/>
                </a:solidFill>
              </a:rPr>
              <a:t> – </a:t>
            </a:r>
            <a:r>
              <a:rPr lang="cs-CZ" sz="7200" b="1" dirty="0" err="1">
                <a:solidFill>
                  <a:schemeClr val="bg1"/>
                </a:solidFill>
              </a:rPr>
              <a:t>World</a:t>
            </a:r>
            <a:r>
              <a:rPr lang="cs-CZ" sz="7200" b="1" dirty="0">
                <a:solidFill>
                  <a:schemeClr val="bg1"/>
                </a:solidFill>
              </a:rPr>
              <a:t> University  </a:t>
            </a:r>
            <a:r>
              <a:rPr lang="cs-CZ" sz="7200" b="1" dirty="0" err="1">
                <a:solidFill>
                  <a:schemeClr val="bg1"/>
                </a:solidFill>
              </a:rPr>
              <a:t>Ranking</a:t>
            </a:r>
            <a:r>
              <a:rPr lang="cs-CZ" sz="7200" b="1" dirty="0">
                <a:solidFill>
                  <a:schemeClr val="bg1"/>
                </a:solidFill>
              </a:rPr>
              <a:t> 2022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>
                <a:solidFill>
                  <a:prstClr val="white"/>
                </a:solidFill>
              </a:rPr>
              <a:t>25. 10. 2022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E6784-231B-4990-BB7E-4D7DA94E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Vítězové systému 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42E33FE8-E898-41DA-BE46-B9B08364A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47061"/>
              </p:ext>
            </p:extLst>
          </p:nvPr>
        </p:nvGraphicFramePr>
        <p:xfrm>
          <a:off x="840258" y="1845786"/>
          <a:ext cx="10839122" cy="3274695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878849">
                  <a:extLst>
                    <a:ext uri="{9D8B030D-6E8A-4147-A177-3AD203B41FA5}">
                      <a16:colId xmlns:a16="http://schemas.microsoft.com/office/drawing/2014/main" val="3060084312"/>
                    </a:ext>
                  </a:extLst>
                </a:gridCol>
                <a:gridCol w="2784856">
                  <a:extLst>
                    <a:ext uri="{9D8B030D-6E8A-4147-A177-3AD203B41FA5}">
                      <a16:colId xmlns:a16="http://schemas.microsoft.com/office/drawing/2014/main" val="2901817964"/>
                    </a:ext>
                  </a:extLst>
                </a:gridCol>
                <a:gridCol w="1722431">
                  <a:extLst>
                    <a:ext uri="{9D8B030D-6E8A-4147-A177-3AD203B41FA5}">
                      <a16:colId xmlns:a16="http://schemas.microsoft.com/office/drawing/2014/main" val="3987213237"/>
                    </a:ext>
                  </a:extLst>
                </a:gridCol>
                <a:gridCol w="1058745">
                  <a:extLst>
                    <a:ext uri="{9D8B030D-6E8A-4147-A177-3AD203B41FA5}">
                      <a16:colId xmlns:a16="http://schemas.microsoft.com/office/drawing/2014/main" val="3203287415"/>
                    </a:ext>
                  </a:extLst>
                </a:gridCol>
                <a:gridCol w="878849">
                  <a:extLst>
                    <a:ext uri="{9D8B030D-6E8A-4147-A177-3AD203B41FA5}">
                      <a16:colId xmlns:a16="http://schemas.microsoft.com/office/drawing/2014/main" val="267493530"/>
                    </a:ext>
                  </a:extLst>
                </a:gridCol>
                <a:gridCol w="878849">
                  <a:extLst>
                    <a:ext uri="{9D8B030D-6E8A-4147-A177-3AD203B41FA5}">
                      <a16:colId xmlns:a16="http://schemas.microsoft.com/office/drawing/2014/main" val="2219358313"/>
                    </a:ext>
                  </a:extLst>
                </a:gridCol>
                <a:gridCol w="878849">
                  <a:extLst>
                    <a:ext uri="{9D8B030D-6E8A-4147-A177-3AD203B41FA5}">
                      <a16:colId xmlns:a16="http://schemas.microsoft.com/office/drawing/2014/main" val="987141396"/>
                    </a:ext>
                  </a:extLst>
                </a:gridCol>
                <a:gridCol w="1232452">
                  <a:extLst>
                    <a:ext uri="{9D8B030D-6E8A-4147-A177-3AD203B41FA5}">
                      <a16:colId xmlns:a16="http://schemas.microsoft.com/office/drawing/2014/main" val="3214383350"/>
                    </a:ext>
                  </a:extLst>
                </a:gridCol>
                <a:gridCol w="525242">
                  <a:extLst>
                    <a:ext uri="{9D8B030D-6E8A-4147-A177-3AD203B41FA5}">
                      <a16:colId xmlns:a16="http://schemas.microsoft.com/office/drawing/2014/main" val="299218786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THE Rank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University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Country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Teaching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Research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Citations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Industry</a:t>
                      </a:r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Income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International Outlook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Real </a:t>
                      </a:r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Score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794675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University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of</a:t>
                      </a:r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Oxford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Kingdom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91,3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99,6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68,7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96,4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95,6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20997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Stanford</a:t>
                      </a:r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University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92,2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96,7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99,9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90,1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79,5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94,9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62556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Harvard University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98,8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99,4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46,8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77,7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94,8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892343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California Institute of Technology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92,5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96,9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83,6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94,5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420208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Massachusetts Institute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of</a:t>
                      </a:r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Technology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94,4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99,7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90,4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94,5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518546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University of Cambridge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Kingdom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99,2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95,6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52,1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95,7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94,0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37192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University of California, Los Angeles</a:t>
                      </a:r>
                      <a:endParaRPr lang="en-US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85,8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97,2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99,1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84,3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72,3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92,2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308307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Yale University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91,9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93,8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97,9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56,1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68,4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91,6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975314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Princeton University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88,8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98,9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58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80,2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91,5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432164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10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University of Chicago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88,9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98,6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54,9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74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90,3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5323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720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2EFFE6-6767-4916-9504-67B1F962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Plánované změny v </a:t>
            </a:r>
            <a:r>
              <a:rPr lang="cs-CZ" dirty="0" err="1"/>
              <a:t>rankingu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583812-5CE2-4B2E-A611-1911EE53D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Elsevier</a:t>
            </a:r>
            <a:r>
              <a:rPr lang="cs-CZ" dirty="0"/>
              <a:t> přebírá zodpovědnost za „</a:t>
            </a:r>
            <a:r>
              <a:rPr lang="cs-CZ" dirty="0" err="1"/>
              <a:t>reputation</a:t>
            </a:r>
            <a:r>
              <a:rPr lang="cs-CZ" dirty="0"/>
              <a:t> </a:t>
            </a:r>
            <a:r>
              <a:rPr lang="cs-CZ" dirty="0" err="1"/>
              <a:t>survey</a:t>
            </a:r>
            <a:r>
              <a:rPr lang="cs-CZ" dirty="0"/>
              <a:t>“.</a:t>
            </a:r>
          </a:p>
          <a:p>
            <a:r>
              <a:rPr lang="cs-CZ" dirty="0"/>
              <a:t>Bonifikace studií v D1.</a:t>
            </a:r>
          </a:p>
          <a:p>
            <a:r>
              <a:rPr lang="cs-CZ" dirty="0"/>
              <a:t>Omezení započítávání </a:t>
            </a:r>
            <a:r>
              <a:rPr lang="cs-CZ" dirty="0" err="1"/>
              <a:t>autocitací</a:t>
            </a:r>
            <a:r>
              <a:rPr lang="cs-CZ" dirty="0"/>
              <a:t>.</a:t>
            </a:r>
          </a:p>
          <a:p>
            <a:r>
              <a:rPr lang="cs-CZ" dirty="0"/>
              <a:t>Bonifikace za citace v D1.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579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srgbClr val="FF7800"/>
                </a:solidFill>
              </a:rPr>
              <a:t>Jan Kalenda</a:t>
            </a:r>
            <a:r>
              <a:rPr lang="en-US" sz="2400" b="1" dirty="0">
                <a:solidFill>
                  <a:srgbClr val="FF7800"/>
                </a:solidFill>
              </a:rPr>
              <a:t>|</a:t>
            </a:r>
            <a:r>
              <a:rPr lang="cs-CZ" sz="2400" b="1" dirty="0">
                <a:solidFill>
                  <a:srgbClr val="FF7800"/>
                </a:solidFill>
              </a:rPr>
              <a:t> </a:t>
            </a:r>
            <a:r>
              <a:rPr lang="cs-CZ" sz="2400" b="1" u="sng" dirty="0">
                <a:solidFill>
                  <a:srgbClr val="FF7800"/>
                </a:solidFill>
              </a:rPr>
              <a:t>kalenda</a:t>
            </a:r>
            <a:r>
              <a:rPr lang="cs-CZ" sz="2400" b="1" u="sng" dirty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prorektor-kvalita@utb.cz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b="1" dirty="0"/>
              <a:t>Metodologie 2022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62839" y="1825625"/>
            <a:ext cx="5856962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Teaching (the learning environment): 30%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Reputation survey: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15%</a:t>
            </a: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(data </a:t>
            </a:r>
            <a:r>
              <a:rPr lang="cs-CZ" dirty="0" err="1">
                <a:solidFill>
                  <a:schemeClr val="accent4">
                    <a:lumMod val="75000"/>
                  </a:schemeClr>
                </a:solidFill>
              </a:rPr>
              <a:t>from</a:t>
            </a:r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 2020)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/>
              <a:t>Staff-to-student ratio: </a:t>
            </a:r>
            <a:r>
              <a:rPr lang="en-US" b="1" dirty="0"/>
              <a:t>4.5%</a:t>
            </a:r>
          </a:p>
          <a:p>
            <a:pPr marL="0" indent="0">
              <a:buNone/>
            </a:pPr>
            <a:r>
              <a:rPr lang="en-US" dirty="0"/>
              <a:t>Doctorate-to-bachelor’s ratio: </a:t>
            </a:r>
            <a:r>
              <a:rPr lang="en-US" b="1" dirty="0"/>
              <a:t>2.25%</a:t>
            </a:r>
          </a:p>
          <a:p>
            <a:pPr marL="0" indent="0">
              <a:buNone/>
            </a:pPr>
            <a:r>
              <a:rPr lang="en-US" dirty="0"/>
              <a:t>Doctorates-awarded-to-academic-staff ratio: </a:t>
            </a:r>
            <a:r>
              <a:rPr lang="en-US" b="1" dirty="0"/>
              <a:t>6%</a:t>
            </a:r>
          </a:p>
          <a:p>
            <a:pPr marL="0" indent="0">
              <a:buNone/>
            </a:pPr>
            <a:r>
              <a:rPr lang="en-US" dirty="0"/>
              <a:t>Institutional income: </a:t>
            </a:r>
            <a:r>
              <a:rPr lang="en-US" b="1" dirty="0"/>
              <a:t>2.25%</a:t>
            </a:r>
          </a:p>
          <a:p>
            <a:pPr marL="0" indent="0">
              <a:buNone/>
            </a:pPr>
            <a:br>
              <a:rPr lang="cs-CZ" dirty="0"/>
            </a:br>
            <a:r>
              <a:rPr lang="en-US" b="1" dirty="0">
                <a:solidFill>
                  <a:srgbClr val="E65014"/>
                </a:solidFill>
              </a:rPr>
              <a:t>Research (volume, income and reputation): 30%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Reputation survey: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18%</a:t>
            </a: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(data </a:t>
            </a:r>
            <a:r>
              <a:rPr lang="cs-CZ" dirty="0" err="1">
                <a:solidFill>
                  <a:schemeClr val="accent4">
                    <a:lumMod val="75000"/>
                  </a:schemeClr>
                </a:solidFill>
              </a:rPr>
              <a:t>from</a:t>
            </a:r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 2020)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/>
              <a:t>Research income: </a:t>
            </a:r>
            <a:r>
              <a:rPr lang="en-US" b="1" dirty="0"/>
              <a:t>6%</a:t>
            </a:r>
          </a:p>
          <a:p>
            <a:pPr marL="0" indent="0">
              <a:buNone/>
            </a:pPr>
            <a:r>
              <a:rPr lang="en-US" dirty="0"/>
              <a:t>Research productivity: </a:t>
            </a:r>
            <a:r>
              <a:rPr lang="en-US" b="1" dirty="0"/>
              <a:t>6%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60198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Citations</a:t>
            </a:r>
            <a:r>
              <a:rPr lang="cs-CZ" b="1" dirty="0">
                <a:solidFill>
                  <a:srgbClr val="E65014"/>
                </a:solidFill>
              </a:rPr>
              <a:t> </a:t>
            </a:r>
            <a:r>
              <a:rPr lang="en-US" b="1" dirty="0">
                <a:solidFill>
                  <a:srgbClr val="E65014"/>
                </a:solidFill>
              </a:rPr>
              <a:t>(research influence): 30%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International outlook (staff, students, research): 7.5%</a:t>
            </a:r>
          </a:p>
          <a:p>
            <a:pPr marL="0" indent="0">
              <a:buNone/>
            </a:pPr>
            <a:r>
              <a:rPr lang="en-US" dirty="0"/>
              <a:t>Proportion of international students: </a:t>
            </a:r>
            <a:r>
              <a:rPr lang="en-US" b="1" dirty="0"/>
              <a:t>2.5%</a:t>
            </a:r>
          </a:p>
          <a:p>
            <a:pPr marL="0" indent="0">
              <a:buNone/>
            </a:pPr>
            <a:r>
              <a:rPr lang="en-US" dirty="0"/>
              <a:t>Proportion of international staff: </a:t>
            </a:r>
            <a:r>
              <a:rPr lang="en-US" b="1" dirty="0"/>
              <a:t>2.5%</a:t>
            </a:r>
          </a:p>
          <a:p>
            <a:pPr marL="0" indent="0">
              <a:buNone/>
            </a:pPr>
            <a:r>
              <a:rPr lang="en-US" dirty="0"/>
              <a:t>International collaboration: </a:t>
            </a:r>
            <a:r>
              <a:rPr lang="en-US" b="1" dirty="0"/>
              <a:t>2.5%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Industry income (knowledge transfer): 2.5%</a:t>
            </a: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200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/>
          <p:nvPr/>
        </p:nvPicPr>
        <p:blipFill rotWithShape="1">
          <a:blip r:embed="rId2"/>
          <a:srcRect l="32801" t="34784" r="31042" b="27245"/>
          <a:stretch/>
        </p:blipFill>
        <p:spPr bwMode="auto">
          <a:xfrm>
            <a:off x="292312" y="315826"/>
            <a:ext cx="11386159" cy="63882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Ovál 4"/>
          <p:cNvSpPr/>
          <p:nvPr/>
        </p:nvSpPr>
        <p:spPr>
          <a:xfrm>
            <a:off x="623455" y="2402378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300451" y="2316163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492240" y="610134"/>
            <a:ext cx="2468880" cy="1625990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1839884" y="4553239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5663738" y="3881062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se šipkou 13"/>
          <p:cNvCxnSpPr/>
          <p:nvPr/>
        </p:nvCxnSpPr>
        <p:spPr>
          <a:xfrm flipH="1" flipV="1">
            <a:off x="2224499" y="3108961"/>
            <a:ext cx="4943843" cy="3233650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H="1" flipV="1">
            <a:off x="3440929" y="5268021"/>
            <a:ext cx="3727413" cy="1166664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 flipV="1">
            <a:off x="4892061" y="3426837"/>
            <a:ext cx="2276281" cy="2774458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 flipH="1" flipV="1">
            <a:off x="6816437" y="4771823"/>
            <a:ext cx="448345" cy="1343674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 flipV="1">
            <a:off x="7351915" y="2316163"/>
            <a:ext cx="374765" cy="3619124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7530161" y="5415484"/>
            <a:ext cx="43318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>
                <a:solidFill>
                  <a:srgbClr val="92D050"/>
                </a:solidFill>
              </a:rPr>
              <a:t>75% bodových kritérií </a:t>
            </a:r>
            <a:r>
              <a:rPr lang="cs-CZ" b="1" i="1" dirty="0" err="1">
                <a:solidFill>
                  <a:srgbClr val="92D050"/>
                </a:solidFill>
              </a:rPr>
              <a:t>rankingu</a:t>
            </a:r>
            <a:r>
              <a:rPr lang="cs-CZ" b="1" i="1" dirty="0">
                <a:solidFill>
                  <a:srgbClr val="92D050"/>
                </a:solidFill>
              </a:rPr>
              <a:t> souvisí s kvalitou tvůrčí činnosti </a:t>
            </a:r>
          </a:p>
        </p:txBody>
      </p:sp>
    </p:spTree>
    <p:extLst>
      <p:ext uri="{BB962C8B-B14F-4D97-AF65-F5344CB8AC3E}">
        <p14:creationId xmlns:p14="http://schemas.microsoft.com/office/powerpoint/2010/main" val="240601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67718B-30FE-40AA-901B-56BC13082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013" y="261317"/>
            <a:ext cx="10339316" cy="1325563"/>
          </a:xfrm>
        </p:spPr>
        <p:txBody>
          <a:bodyPr/>
          <a:lstStyle/>
          <a:p>
            <a:r>
              <a:rPr lang="cs-CZ" dirty="0"/>
              <a:t>Umístění v </a:t>
            </a:r>
            <a:r>
              <a:rPr lang="cs-CZ" dirty="0" err="1"/>
              <a:t>rankingu</a:t>
            </a:r>
            <a:r>
              <a:rPr lang="cs-CZ" dirty="0"/>
              <a:t> 2022 - 2023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AC407A73-53B6-4CD8-B7D8-8ED15A47EE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100296"/>
              </p:ext>
            </p:extLst>
          </p:nvPr>
        </p:nvGraphicFramePr>
        <p:xfrm>
          <a:off x="321457" y="1449842"/>
          <a:ext cx="11152383" cy="5146841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4376253">
                  <a:extLst>
                    <a:ext uri="{9D8B030D-6E8A-4147-A177-3AD203B41FA5}">
                      <a16:colId xmlns:a16="http://schemas.microsoft.com/office/drawing/2014/main" val="978969066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3419367723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2320982239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3114763224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2586077767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3971873495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2657502974"/>
                    </a:ext>
                  </a:extLst>
                </a:gridCol>
              </a:tblGrid>
              <a:tr h="5234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University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Real </a:t>
                      </a:r>
                      <a:r>
                        <a:rPr lang="cs-CZ" sz="1400" b="1" u="none" strike="noStrike" dirty="0" err="1">
                          <a:effectLst/>
                        </a:rPr>
                        <a:t>Score</a:t>
                      </a:r>
                      <a:r>
                        <a:rPr lang="cs-CZ" sz="1400" b="1" u="none" strike="noStrike" dirty="0">
                          <a:effectLst/>
                        </a:rPr>
                        <a:t> 2022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Real Rank 2022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Real </a:t>
                      </a:r>
                      <a:r>
                        <a:rPr lang="cs-CZ" sz="1400" b="1" u="none" strike="noStrike" dirty="0" err="1">
                          <a:effectLst/>
                        </a:rPr>
                        <a:t>Score</a:t>
                      </a:r>
                      <a:r>
                        <a:rPr lang="cs-CZ" sz="1400" b="1" u="none" strike="noStrike" dirty="0">
                          <a:effectLst/>
                        </a:rPr>
                        <a:t> 2023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Real Rank 2023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Change</a:t>
                      </a:r>
                      <a:r>
                        <a:rPr lang="cs-CZ" sz="1400" b="1" u="none" strike="noStrike" dirty="0">
                          <a:effectLst/>
                        </a:rPr>
                        <a:t> in </a:t>
                      </a:r>
                      <a:r>
                        <a:rPr lang="cs-CZ" sz="1400" b="1" u="none" strike="noStrike" dirty="0" err="1">
                          <a:effectLst/>
                        </a:rPr>
                        <a:t>Score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Change</a:t>
                      </a:r>
                      <a:r>
                        <a:rPr lang="cs-CZ" sz="1400" b="1" u="none" strike="noStrike" dirty="0">
                          <a:effectLst/>
                        </a:rPr>
                        <a:t> in Rank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extLst>
                  <a:ext uri="{0D108BD9-81ED-4DB2-BD59-A6C34878D82A}">
                    <a16:rowId xmlns:a16="http://schemas.microsoft.com/office/drawing/2014/main" val="3295221716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Charles University in Prague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39,66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544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39,93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582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0,27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-38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359261362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Masaryk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30,58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862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32,24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884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1,65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097362627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Palacký University Olomouc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30,27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880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29,24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1021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-1,03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-141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2211921846"/>
                  </a:ext>
                </a:extLst>
              </a:tr>
              <a:tr h="287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University of South Bohemia in </a:t>
                      </a:r>
                      <a:r>
                        <a:rPr lang="en-US" sz="1400" b="1" u="none" strike="noStrike" dirty="0" err="1">
                          <a:effectLst/>
                        </a:rPr>
                        <a:t>České</a:t>
                      </a:r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</a:rPr>
                        <a:t>Budějovice</a:t>
                      </a:r>
                      <a:endParaRPr lang="en-US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27,35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997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29,78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1000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2,44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-3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04181395"/>
                  </a:ext>
                </a:extLst>
              </a:tr>
              <a:tr h="287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Czech University of Life Sciences Prague (CULS)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25,03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1087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28,57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1045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3,54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42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538384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Czech Technical University in Prague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23,05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1169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22,02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1312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-1,03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-143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4009933323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West Bohemia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22,64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1191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22,94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1276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0,30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-85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492132117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Brno University of Technology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22,24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1207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21,33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1344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-0,90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-137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036709351"/>
                  </a:ext>
                </a:extLst>
              </a:tr>
              <a:tr h="287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University of Chemistry and Technology, Prague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21,22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1245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21,51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1336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0,30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-91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782681631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Tomas Bata University in </a:t>
                      </a:r>
                      <a:r>
                        <a:rPr lang="en-US" sz="1400" b="1" u="none" strike="noStrike" dirty="0" err="1">
                          <a:solidFill>
                            <a:srgbClr val="FF7800"/>
                          </a:solidFill>
                          <a:effectLst/>
                        </a:rPr>
                        <a:t>Zlín</a:t>
                      </a:r>
                      <a:endParaRPr lang="en-US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19,81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1309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20,62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1385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0,81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-76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407712036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University </a:t>
                      </a:r>
                      <a:r>
                        <a:rPr lang="cs-CZ" sz="1400" u="none" strike="noStrike" dirty="0" err="1">
                          <a:effectLst/>
                        </a:rPr>
                        <a:t>of</a:t>
                      </a:r>
                      <a:r>
                        <a:rPr lang="cs-CZ" sz="1400" u="none" strike="noStrike" dirty="0">
                          <a:effectLst/>
                        </a:rPr>
                        <a:t> Ostrava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19,70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1315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19,32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1450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-0,38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-135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935209176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Hradec Králové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19,56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23,48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1245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3,93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79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629204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Mendel University in Brno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18,64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1375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21,53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1334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2,89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41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668538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VSB - Technical University of Ostrava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18,10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1405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17,45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1553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-0,65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-148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047804740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Jan Evangelista Purkyně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16,56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1492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15,30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1669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-1,25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-177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719641258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Technical University of Liberec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16,54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1493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17,34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0,80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-67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910812714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Pardubice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15,88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1523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15,85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1637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-0,03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-114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2506776003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Economics, Prague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15,13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1558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15,63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1647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0,50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-89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809580760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Silesian University in Opava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n/a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0,00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n/a</a:t>
                      </a:r>
                      <a:endParaRPr lang="cs-CZ" sz="1400" b="1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509431735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Anglo-American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0,00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n/a</a:t>
                      </a:r>
                      <a:endParaRPr lang="cs-CZ" sz="1400" b="1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2040429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52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E1D1FB-3855-4498-BF32-C8736F61F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UTB v jednotlivých oblastech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D088A2-533D-46E9-9AAB-19D2695A8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Arts and Humanities: Not ranked </a:t>
            </a:r>
          </a:p>
          <a:p>
            <a:r>
              <a:rPr lang="en-US" b="1" dirty="0">
                <a:solidFill>
                  <a:srgbClr val="FF7800"/>
                </a:solidFill>
              </a:rPr>
              <a:t>Business and Economics: Ranked 301–400 </a:t>
            </a:r>
          </a:p>
          <a:p>
            <a:r>
              <a:rPr lang="en-US" dirty="0"/>
              <a:t>Clinical and Health: Not ranked </a:t>
            </a:r>
          </a:p>
          <a:p>
            <a:r>
              <a:rPr lang="en-US" dirty="0"/>
              <a:t>Computer Science: Not ranked </a:t>
            </a:r>
          </a:p>
          <a:p>
            <a:r>
              <a:rPr lang="en-US" dirty="0"/>
              <a:t>Education: Not ranked </a:t>
            </a:r>
          </a:p>
          <a:p>
            <a:r>
              <a:rPr lang="en-US" b="1" dirty="0">
                <a:solidFill>
                  <a:srgbClr val="FF7800"/>
                </a:solidFill>
              </a:rPr>
              <a:t>Engineering: Ranked 1001+ </a:t>
            </a:r>
          </a:p>
          <a:p>
            <a:r>
              <a:rPr lang="en-US" dirty="0"/>
              <a:t>Life Sciences: Not ranked </a:t>
            </a:r>
          </a:p>
          <a:p>
            <a:r>
              <a:rPr lang="en-US" b="1" dirty="0">
                <a:solidFill>
                  <a:srgbClr val="FF7800"/>
                </a:solidFill>
              </a:rPr>
              <a:t>Physical Sciences: Ranked 801–1000</a:t>
            </a:r>
          </a:p>
          <a:p>
            <a:r>
              <a:rPr lang="en-US" dirty="0"/>
              <a:t>Social Sciences: Not ranked</a:t>
            </a:r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i="1" dirty="0"/>
              <a:t>Not ranked=you selected this subject but didn’t meet the eligibility criteria to rank in this subject.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559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A83E1-1F22-474C-9334-D302C20B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</a:t>
            </a:r>
            <a:r>
              <a:rPr lang="cs-CZ" dirty="0" err="1"/>
              <a:t>rankingu</a:t>
            </a:r>
            <a:r>
              <a:rPr lang="cs-CZ" dirty="0"/>
              <a:t> českých univerzit po indikátorech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26B2439-36D0-4D29-819D-291C6FCDE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398152"/>
              </p:ext>
            </p:extLst>
          </p:nvPr>
        </p:nvGraphicFramePr>
        <p:xfrm>
          <a:off x="288324" y="2053693"/>
          <a:ext cx="11598874" cy="4661244"/>
        </p:xfrm>
        <a:graphic>
          <a:graphicData uri="http://schemas.openxmlformats.org/drawingml/2006/table">
            <a:tbl>
              <a:tblPr/>
              <a:tblGrid>
                <a:gridCol w="3250677">
                  <a:extLst>
                    <a:ext uri="{9D8B030D-6E8A-4147-A177-3AD203B41FA5}">
                      <a16:colId xmlns:a16="http://schemas.microsoft.com/office/drawing/2014/main" val="680441294"/>
                    </a:ext>
                  </a:extLst>
                </a:gridCol>
                <a:gridCol w="1430509">
                  <a:extLst>
                    <a:ext uri="{9D8B030D-6E8A-4147-A177-3AD203B41FA5}">
                      <a16:colId xmlns:a16="http://schemas.microsoft.com/office/drawing/2014/main" val="1763766010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309574967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4182133656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422294888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4231329913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1848804814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2895104058"/>
                    </a:ext>
                  </a:extLst>
                </a:gridCol>
              </a:tblGrid>
              <a:tr h="4967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Teaching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Research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Citations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Industry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Income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Int'l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Outlook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Real </a:t>
                      </a:r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Score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Real Rank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2911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Charles University in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39,93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582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714827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Masaryk University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32,24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884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661394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Palacký University Olomouc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3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29,24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1021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062227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South Bohemia in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České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Budějovice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51,20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29,78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620169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Czech University of Life Sciences Prague (CULS)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28,57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1045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998870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Czech Technical University in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A0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5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22,02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1312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212674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West Bohemia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0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22,94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1276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364277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Brno University of Technology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21,33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1344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979112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Chemistry and Technology,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51,40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21,51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1336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407253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Tomas Bata University in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Zlín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20,62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1385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124429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</a:t>
                      </a:r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of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Ostrava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1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19,32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208831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University </a:t>
                      </a:r>
                      <a:r>
                        <a:rPr lang="cs-CZ" sz="12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of</a:t>
                      </a:r>
                      <a:r>
                        <a:rPr lang="cs-CZ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 Hradec Králové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23,48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1245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275491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Mendel University in Brno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21,53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1334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074763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VSB - Technical University of Ostrava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17,45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1553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205136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Jan Evangelista Purkyně University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D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4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1669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45501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Technical University of Liberec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3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17,34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319519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Pardubice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15,85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1637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921477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</a:t>
                      </a:r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of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Economics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,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2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5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E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47,00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15,63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1647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24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271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633AFE-FBA2-498B-91BC-63B8BAA1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342" y="49711"/>
            <a:ext cx="10339316" cy="1325563"/>
          </a:xfrm>
        </p:spPr>
        <p:txBody>
          <a:bodyPr/>
          <a:lstStyle/>
          <a:p>
            <a:r>
              <a:rPr lang="cs-CZ" dirty="0"/>
              <a:t>Kde nám utíká česká špička?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9EAB015-C556-4F8C-ABD1-220093C04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053" y="1332561"/>
            <a:ext cx="9720478" cy="5475728"/>
          </a:xfrm>
          <a:prstGeom prst="rect">
            <a:avLst/>
          </a:prstGeom>
        </p:spPr>
      </p:pic>
      <p:sp>
        <p:nvSpPr>
          <p:cNvPr id="5" name="Ovál 4">
            <a:extLst>
              <a:ext uri="{FF2B5EF4-FFF2-40B4-BE49-F238E27FC236}">
                <a16:creationId xmlns:a16="http://schemas.microsoft.com/office/drawing/2014/main" id="{75642EA6-E71E-442F-A59E-3310C236C9EC}"/>
              </a:ext>
            </a:extLst>
          </p:cNvPr>
          <p:cNvSpPr/>
          <p:nvPr/>
        </p:nvSpPr>
        <p:spPr>
          <a:xfrm rot="17909875">
            <a:off x="4479895" y="3209729"/>
            <a:ext cx="962108" cy="149104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A04B3095-2421-4A0B-9111-07BBFBCD26B2}"/>
              </a:ext>
            </a:extLst>
          </p:cNvPr>
          <p:cNvSpPr/>
          <p:nvPr/>
        </p:nvSpPr>
        <p:spPr>
          <a:xfrm rot="17909875">
            <a:off x="3785503" y="4297318"/>
            <a:ext cx="704413" cy="1491049"/>
          </a:xfrm>
          <a:prstGeom prst="ellipse">
            <a:avLst/>
          </a:prstGeom>
          <a:noFill/>
          <a:ln>
            <a:solidFill>
              <a:srgbClr val="E650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698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985300-ED08-4DD5-8820-3CB146617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Poražení systému 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CD75C2D3-511F-4104-A169-A2D1D44D4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424457"/>
              </p:ext>
            </p:extLst>
          </p:nvPr>
        </p:nvGraphicFramePr>
        <p:xfrm>
          <a:off x="605361" y="1400433"/>
          <a:ext cx="9416088" cy="4409106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4353817">
                  <a:extLst>
                    <a:ext uri="{9D8B030D-6E8A-4147-A177-3AD203B41FA5}">
                      <a16:colId xmlns:a16="http://schemas.microsoft.com/office/drawing/2014/main" val="2237730395"/>
                    </a:ext>
                  </a:extLst>
                </a:gridCol>
                <a:gridCol w="705744">
                  <a:extLst>
                    <a:ext uri="{9D8B030D-6E8A-4147-A177-3AD203B41FA5}">
                      <a16:colId xmlns:a16="http://schemas.microsoft.com/office/drawing/2014/main" val="1114299086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2453838787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4048621223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2031468269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3441928604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3603002429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1677449973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2841140784"/>
                    </a:ext>
                  </a:extLst>
                </a:gridCol>
              </a:tblGrid>
              <a:tr h="14412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</a:t>
                      </a: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2015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2016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2017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2018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48356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Charles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450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451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487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544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65994334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VŠB - Technical University of Ostrava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344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838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970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1069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1231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1349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1405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extLst>
                  <a:ext uri="{0D108BD9-81ED-4DB2-BD59-A6C34878D82A}">
                    <a16:rowId xmlns:a16="http://schemas.microsoft.com/office/drawing/2014/main" val="728745860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Brno University of Technology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806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906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1020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1207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76809273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Palacký University Olomouc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552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625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765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716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706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880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211336412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Masaryk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618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587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688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795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862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347229521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Czech Technical University in Prague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570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613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743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838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958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1048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1169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61804110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Chemistry and Technology, Prague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694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748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782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918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1123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1245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63277757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</a:t>
                      </a:r>
                      <a:r>
                        <a:rPr lang="cs-CZ" sz="1400" u="none" strike="noStrike" dirty="0" err="1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400" u="none" strike="noStrike" dirty="0" err="1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West</a:t>
                      </a:r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 Bohemia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709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855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986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1072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1318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1191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518333217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Pardubice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797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878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975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1251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1394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1523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42446562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Czech University of Life Sciences Prague (CULS)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848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891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965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1082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1087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008551479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Tomas Bata University in </a:t>
                      </a:r>
                      <a:r>
                        <a:rPr lang="en-US" sz="1400" b="1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Zlín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851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968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1065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1142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1210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1309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841277923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Technical University of Liberec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949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1055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1173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1279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1412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1493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216474271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Ostrava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885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962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1021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1153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1315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2682126707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Economics, Prague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1272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1368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1558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867998959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South Bohemia in </a:t>
                      </a:r>
                      <a:r>
                        <a:rPr lang="en-US" sz="1400" u="none" strike="noStrike" dirty="0" err="1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České</a:t>
                      </a:r>
                      <a:r>
                        <a:rPr lang="en-US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u="none" strike="noStrike" dirty="0" err="1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Budějovice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832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954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997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71826113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Mendel University in Brno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1256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1337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1375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021183261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Hradec Králové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1274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1281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1324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383317276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Jan Evangelista Purkynì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400" b="1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1492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922577090"/>
                  </a:ext>
                </a:extLst>
              </a:tr>
            </a:tbl>
          </a:graphicData>
        </a:graphic>
      </p:graphicFrame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760CB6E0-9CF4-410E-99B2-A73907FE0D4F}"/>
              </a:ext>
            </a:extLst>
          </p:cNvPr>
          <p:cNvCxnSpPr/>
          <p:nvPr/>
        </p:nvCxnSpPr>
        <p:spPr>
          <a:xfrm flipV="1">
            <a:off x="6629400" y="4250903"/>
            <a:ext cx="0" cy="17560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D8FE8D28-0EF1-4F09-8269-7FBB08E0B9F0}"/>
              </a:ext>
            </a:extLst>
          </p:cNvPr>
          <p:cNvCxnSpPr>
            <a:cxnSpLocks/>
          </p:cNvCxnSpPr>
          <p:nvPr/>
        </p:nvCxnSpPr>
        <p:spPr>
          <a:xfrm flipH="1" flipV="1">
            <a:off x="9919854" y="4250904"/>
            <a:ext cx="412749" cy="17144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7C529BA-E553-44AD-8298-C5B772E5CCBC}"/>
              </a:ext>
            </a:extLst>
          </p:cNvPr>
          <p:cNvSpPr txBox="1"/>
          <p:nvPr/>
        </p:nvSpPr>
        <p:spPr>
          <a:xfrm>
            <a:off x="5486399" y="856100"/>
            <a:ext cx="263928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Hodnoceno 1056 VŠ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8E58AFF0-F293-46DC-83D8-A09DB3931748}"/>
              </a:ext>
            </a:extLst>
          </p:cNvPr>
          <p:cNvSpPr txBox="1"/>
          <p:nvPr/>
        </p:nvSpPr>
        <p:spPr>
          <a:xfrm>
            <a:off x="8828808" y="850736"/>
            <a:ext cx="263928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Hodnoceno 1820 VŠ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BABD3E9-B867-41C4-8394-B6B74DEA50FC}"/>
              </a:ext>
            </a:extLst>
          </p:cNvPr>
          <p:cNvSpPr txBox="1"/>
          <p:nvPr/>
        </p:nvSpPr>
        <p:spPr>
          <a:xfrm>
            <a:off x="5313405" y="5965402"/>
            <a:ext cx="263928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UTB percentil = 19,5 </a:t>
            </a:r>
          </a:p>
          <a:p>
            <a:r>
              <a:rPr lang="cs-CZ" dirty="0">
                <a:solidFill>
                  <a:srgbClr val="FF7800"/>
                </a:solidFill>
              </a:rPr>
              <a:t>UK percentil = 40,0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F1C630-E534-47CA-BF9F-BA67AA5EF98D}"/>
              </a:ext>
            </a:extLst>
          </p:cNvPr>
          <p:cNvSpPr txBox="1"/>
          <p:nvPr/>
        </p:nvSpPr>
        <p:spPr>
          <a:xfrm>
            <a:off x="9268683" y="5965402"/>
            <a:ext cx="263928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UTB percentil = 28,0</a:t>
            </a:r>
          </a:p>
          <a:p>
            <a:r>
              <a:rPr lang="cs-CZ" dirty="0">
                <a:solidFill>
                  <a:srgbClr val="FF7800"/>
                </a:solidFill>
              </a:rPr>
              <a:t>UK percentil = 70,0 </a:t>
            </a:r>
          </a:p>
        </p:txBody>
      </p:sp>
    </p:spTree>
    <p:extLst>
      <p:ext uri="{BB962C8B-B14F-4D97-AF65-F5344CB8AC3E}">
        <p14:creationId xmlns:p14="http://schemas.microsoft.com/office/powerpoint/2010/main" val="4262281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984E5-1991-49E6-9E0C-742ABED68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parametrů UTB od vstupu do </a:t>
            </a:r>
            <a:r>
              <a:rPr lang="cs-CZ" dirty="0" err="1"/>
              <a:t>rankingu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789F8F86-1172-448A-9EDF-BEA0E49FC1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454112"/>
              </p:ext>
            </p:extLst>
          </p:nvPr>
        </p:nvGraphicFramePr>
        <p:xfrm>
          <a:off x="477795" y="1825625"/>
          <a:ext cx="10876005" cy="228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90119">
                  <a:extLst>
                    <a:ext uri="{9D8B030D-6E8A-4147-A177-3AD203B41FA5}">
                      <a16:colId xmlns:a16="http://schemas.microsoft.com/office/drawing/2014/main" val="1457212948"/>
                    </a:ext>
                  </a:extLst>
                </a:gridCol>
                <a:gridCol w="1169772">
                  <a:extLst>
                    <a:ext uri="{9D8B030D-6E8A-4147-A177-3AD203B41FA5}">
                      <a16:colId xmlns:a16="http://schemas.microsoft.com/office/drawing/2014/main" val="3712014150"/>
                    </a:ext>
                  </a:extLst>
                </a:gridCol>
                <a:gridCol w="1573428">
                  <a:extLst>
                    <a:ext uri="{9D8B030D-6E8A-4147-A177-3AD203B41FA5}">
                      <a16:colId xmlns:a16="http://schemas.microsoft.com/office/drawing/2014/main" val="3139623211"/>
                    </a:ext>
                  </a:extLst>
                </a:gridCol>
                <a:gridCol w="1181541">
                  <a:extLst>
                    <a:ext uri="{9D8B030D-6E8A-4147-A177-3AD203B41FA5}">
                      <a16:colId xmlns:a16="http://schemas.microsoft.com/office/drawing/2014/main" val="1725844535"/>
                    </a:ext>
                  </a:extLst>
                </a:gridCol>
                <a:gridCol w="1553715">
                  <a:extLst>
                    <a:ext uri="{9D8B030D-6E8A-4147-A177-3AD203B41FA5}">
                      <a16:colId xmlns:a16="http://schemas.microsoft.com/office/drawing/2014/main" val="395667560"/>
                    </a:ext>
                  </a:extLst>
                </a:gridCol>
                <a:gridCol w="1553715">
                  <a:extLst>
                    <a:ext uri="{9D8B030D-6E8A-4147-A177-3AD203B41FA5}">
                      <a16:colId xmlns:a16="http://schemas.microsoft.com/office/drawing/2014/main" val="1167705860"/>
                    </a:ext>
                  </a:extLst>
                </a:gridCol>
                <a:gridCol w="1553715">
                  <a:extLst>
                    <a:ext uri="{9D8B030D-6E8A-4147-A177-3AD203B41FA5}">
                      <a16:colId xmlns:a16="http://schemas.microsoft.com/office/drawing/2014/main" val="8196006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Year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8440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80808"/>
                          </a:solidFill>
                        </a:rPr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851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968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1065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1142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1210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1309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extLst>
                  <a:ext uri="{0D108BD9-81ED-4DB2-BD59-A6C34878D82A}">
                    <a16:rowId xmlns:a16="http://schemas.microsoft.com/office/drawing/2014/main" val="16888211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80808"/>
                          </a:solidFill>
                        </a:rPr>
                        <a:t>Teaching</a:t>
                      </a:r>
                      <a:endParaRPr lang="cs-CZ" b="1" dirty="0">
                        <a:solidFill>
                          <a:srgbClr val="08080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15,9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17,9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14,8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18,7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19,5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16,9</a:t>
                      </a:r>
                    </a:p>
                  </a:txBody>
                  <a:tcPr marL="8644" marR="8644" marT="8644" marB="0" anchor="ctr"/>
                </a:tc>
                <a:extLst>
                  <a:ext uri="{0D108BD9-81ED-4DB2-BD59-A6C34878D82A}">
                    <a16:rowId xmlns:a16="http://schemas.microsoft.com/office/drawing/2014/main" val="3719435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80808"/>
                          </a:solidFill>
                        </a:rPr>
                        <a:t>Research</a:t>
                      </a:r>
                      <a:r>
                        <a:rPr lang="cs-CZ" b="1" dirty="0">
                          <a:solidFill>
                            <a:srgbClr val="080808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13,7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13,0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15,8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17,4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18,3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19,4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071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80808"/>
                          </a:solidFill>
                        </a:rPr>
                        <a:t>Citations</a:t>
                      </a:r>
                      <a:r>
                        <a:rPr lang="cs-CZ" b="1" dirty="0">
                          <a:solidFill>
                            <a:srgbClr val="080808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12,6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13,4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14,4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12,6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12,7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16,8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532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80808"/>
                          </a:solidFill>
                        </a:rPr>
                        <a:t>International Outlook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33,6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37,4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44,4</a:t>
                      </a: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>
                          <a:solidFill>
                            <a:srgbClr val="080808"/>
                          </a:solidFill>
                        </a:rPr>
                        <a:t>49,10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080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477244"/>
      </p:ext>
    </p:extLst>
  </p:cSld>
  <p:clrMapOvr>
    <a:masterClrMapping/>
  </p:clrMapOvr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5516</TotalTime>
  <Words>1071</Words>
  <Application>Microsoft Office PowerPoint</Application>
  <PresentationFormat>Širokoúhlá obrazovka</PresentationFormat>
  <Paragraphs>622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Century Gothic</vt:lpstr>
      <vt:lpstr>12_Motiv Office</vt:lpstr>
      <vt:lpstr>15_Motiv Office</vt:lpstr>
      <vt:lpstr>Výsledky Times of Higher Education – World University  Ranking 2022</vt:lpstr>
      <vt:lpstr>Metodologie 2022</vt:lpstr>
      <vt:lpstr>Prezentace aplikace PowerPoint</vt:lpstr>
      <vt:lpstr>Umístění v rankingu 2022 - 2023</vt:lpstr>
      <vt:lpstr>Výsledky UTB v jednotlivých oblastech</vt:lpstr>
      <vt:lpstr>Výsledky rankingu českých univerzit po indikátorech</vt:lpstr>
      <vt:lpstr>Kde nám utíká česká špička?</vt:lpstr>
      <vt:lpstr>Poražení systému </vt:lpstr>
      <vt:lpstr>Vývoj parametrů UTB od vstupu do rankingu</vt:lpstr>
      <vt:lpstr>Vítězové systému </vt:lpstr>
      <vt:lpstr>Plánované změny v rankingu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Jan Kalenda</cp:lastModifiedBy>
  <cp:revision>229</cp:revision>
  <cp:lastPrinted>2019-09-02T11:21:18Z</cp:lastPrinted>
  <dcterms:created xsi:type="dcterms:W3CDTF">2019-02-07T16:33:11Z</dcterms:created>
  <dcterms:modified xsi:type="dcterms:W3CDTF">2022-10-25T06:39:17Z</dcterms:modified>
</cp:coreProperties>
</file>