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3" r:id="rId10"/>
    <p:sldId id="268" r:id="rId11"/>
    <p:sldId id="285" r:id="rId12"/>
    <p:sldId id="281" r:id="rId13"/>
    <p:sldId id="280" r:id="rId14"/>
    <p:sldId id="284" r:id="rId15"/>
    <p:sldId id="282" r:id="rId16"/>
    <p:sldId id="261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ource Sans Pro Semibold" panose="020B0604020202020204" charset="-18"/>
      <p:bold r:id="rId26"/>
      <p:boldItalic r:id="rId2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Býmová" initials="JB" lastIdx="1" clrIdx="0">
    <p:extLst>
      <p:ext uri="{19B8F6BF-5375-455C-9EA6-DF929625EA0E}">
        <p15:presenceInfo xmlns:p15="http://schemas.microsoft.com/office/powerpoint/2012/main" userId="S-1-5-21-770070720-3945125243-2690725130-65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22"/>
    <a:srgbClr val="E95B43"/>
    <a:srgbClr val="A95C28"/>
    <a:srgbClr val="642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>
      <p:cViewPr varScale="1">
        <p:scale>
          <a:sx n="107" d="100"/>
          <a:sy n="107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B9CC-48FD-46F0-BE95-57B0AFA539FB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CD96-B447-4F8F-BF20-EC3D773D72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1192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9B4E-FAE7-4854-9018-49E74BACA333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94D59-967E-455B-94A7-AB61284CF9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751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8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90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55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36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476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25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85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61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46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86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1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97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8928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32408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2745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5264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58186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6855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58385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2063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16134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1269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8208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B13A-2E16-4476-A4A5-E059A00D15C4}" type="datetime1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Mgr. Jméno Příjmení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F089-6BD9-4FF9-8F05-3BF27D933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9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tb.cz/mdocs-posts/sazby-erasm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tb.cz/mdocs-posts/ucastnicka-smlouva-na-vyukovou-mobilitu-erasmu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tb.cz/mdocs-posts/potvrzeni-o-absolvovane-mobilit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rodekan-vnejsi-vztahy@fhs.utb.cz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mfcr.cz/cs/legislativ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tb.cz/mdocs-posts/pk_2_2018-pdf/" TargetMode="External"/><Relationship Id="rId5" Type="http://schemas.openxmlformats.org/officeDocument/2006/relationships/hyperlink" Target="https://www.utb.cz/mdocs-posts/smernice-rektora-c-2-2018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hyperlink" Target="mailto:vnejsi-vztahy@fhs.utb.c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tb.cz/fhs" TargetMode="External"/><Relationship Id="rId4" Type="http://schemas.openxmlformats.org/officeDocument/2006/relationships/hyperlink" Target="https://fhs.utb.cz/o-fakulte/mezinarodni-vztahy/dokumenty-formulare-uzitecne-odkazy-pro-mobility-vyjezdy-studentu-zamestnanc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hs.utb.cz/o-fakulte/mezinarodni-vztahy/partnerske-institu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-koeln.de/mam/downloads/deutsch/internationales/erasmus/country-codes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fhs.utb.cz/o-fakulte/mezinarodni-vztahy/partnerske-institu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tb.cz/mdocs-posts/training-agreement/" TargetMode="External"/><Relationship Id="rId5" Type="http://schemas.openxmlformats.org/officeDocument/2006/relationships/hyperlink" Target="https://www.utb.cz/mdocs-posts/erasmus-teaching-agreement/" TargetMode="External"/><Relationship Id="rId4" Type="http://schemas.openxmlformats.org/officeDocument/2006/relationships/hyperlink" Target="http://www.utb.cz/file/50788/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c.europa.eu/programmes/erasmus-plus/resources/distance-calculator_en" TargetMode="External"/><Relationship Id="rId5" Type="http://schemas.openxmlformats.org/officeDocument/2006/relationships/hyperlink" Target="http://ec.europa.eu/education/tools/distance_en.htm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c.europa.eu/programmes/erasmus-plus/resources/distance-calculator_en" TargetMode="External"/><Relationship Id="rId5" Type="http://schemas.openxmlformats.org/officeDocument/2006/relationships/hyperlink" Target="https://www.utb.cz/mdocs-posts/sazby-erasmus/" TargetMode="External"/><Relationship Id="rId4" Type="http://schemas.openxmlformats.org/officeDocument/2006/relationships/hyperlink" Target="https://www.utb.cz/mdocs-posts/pk_2_2018-pd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10178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778" y="5661248"/>
            <a:ext cx="7272808" cy="893961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PEDAGOGICKÁ MOBILITA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890" y="794529"/>
            <a:ext cx="7702624" cy="5760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222222"/>
                </a:solidFill>
              </a:rPr>
              <a:t>Mobilita ERASMUS +</a:t>
            </a:r>
            <a:endParaRPr lang="cs-CZ" sz="3200" b="1" dirty="0">
              <a:solidFill>
                <a:srgbClr val="22222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7" y="1434158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Sazby:</a:t>
            </a:r>
          </a:p>
          <a:p>
            <a:pPr algn="just"/>
            <a:endParaRPr lang="cs-CZ" sz="1500" dirty="0"/>
          </a:p>
          <a:p>
            <a:pPr algn="just"/>
            <a:endParaRPr lang="en-AU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1455520"/>
            <a:ext cx="610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https://www.utb.cz/mdocs-posts/sazby-erasmus/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93328"/>
              </p:ext>
            </p:extLst>
          </p:nvPr>
        </p:nvGraphicFramePr>
        <p:xfrm>
          <a:off x="1257988" y="2129934"/>
          <a:ext cx="7058428" cy="345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9772">
                  <a:extLst>
                    <a:ext uri="{9D8B030D-6E8A-4147-A177-3AD203B41FA5}">
                      <a16:colId xmlns:a16="http://schemas.microsoft.com/office/drawing/2014/main" val="2870369983"/>
                    </a:ext>
                  </a:extLst>
                </a:gridCol>
                <a:gridCol w="1754328">
                  <a:extLst>
                    <a:ext uri="{9D8B030D-6E8A-4147-A177-3AD203B41FA5}">
                      <a16:colId xmlns:a16="http://schemas.microsoft.com/office/drawing/2014/main" val="3431974606"/>
                    </a:ext>
                  </a:extLst>
                </a:gridCol>
                <a:gridCol w="1754328">
                  <a:extLst>
                    <a:ext uri="{9D8B030D-6E8A-4147-A177-3AD203B41FA5}">
                      <a16:colId xmlns:a16="http://schemas.microsoft.com/office/drawing/2014/main" val="2852278004"/>
                    </a:ext>
                  </a:extLst>
                </a:gridCol>
              </a:tblGrid>
              <a:tr h="2063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Přijímající země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Mobility zaměstnanců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529764"/>
                  </a:ext>
                </a:extLst>
              </a:tr>
              <a:tr h="3817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Částka  na 1.-14. den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Částka na 15.-60. den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822439"/>
                  </a:ext>
                </a:extLst>
              </a:tr>
              <a:tr h="6603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Dánsko, Finsko, Irsko, Island, Lichtenštejnsko, Lucembursko, Norsko, Švédsko, Spojené království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136 EUR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95,2 EUR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2277049"/>
                  </a:ext>
                </a:extLst>
              </a:tr>
              <a:tr h="1248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Belgie, Francie, Itálie, Kypr, Malta, Německo, Nizozemsko, Portugalsko, Rakousko, Řecko, Španělsko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119 EUR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83,3 EUR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195463"/>
                  </a:ext>
                </a:extLst>
              </a:tr>
              <a:tr h="9595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Bulharsko, Estonsko, Chorvatsko, Litva, Lotyšsko, Maďarsko,Makedonie, Polsko, Rumunsko, Slovensko, Slovinsko, Turecko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102 EUR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71,4 EUR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07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3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1814" y="980728"/>
            <a:ext cx="7886700" cy="48245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Nejdříve si se zahraniční univerzitou domlouváte termín a témata výuky. Připravíte si </a:t>
            </a:r>
            <a:r>
              <a:rPr lang="cs-CZ" dirty="0" err="1" smtClean="0"/>
              <a:t>Teaching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(TA), podepíšete. TA schvaluje a podepisuje proděkanka pro vnější vztahy. Dále TA naskenujete a zašlete potvrdit na zahraniční univerzitu (může nejdříve potvrdit zahraniční univerzita a pak proděkan).</a:t>
            </a:r>
          </a:p>
          <a:p>
            <a:pPr marL="457200" indent="-457200">
              <a:buAutoNum type="arabicPeriod"/>
            </a:pPr>
            <a:r>
              <a:rPr lang="cs-CZ" dirty="0" smtClean="0"/>
              <a:t>Připravíme si žádost o financování nákladů, podepíšete, podepíše a schválí Vám ji ředitel/ředitelka ústavu/centra a proděkan pro vnější vztahy. Žádost se schválenou žádostí o povolení pracovní cesty donesete na ekonomické oddělení paní Renatě Kašíkové. </a:t>
            </a:r>
          </a:p>
          <a:p>
            <a:pPr marL="457200" indent="-457200">
              <a:buAutoNum type="arabicPeriod"/>
            </a:pPr>
            <a:r>
              <a:rPr lang="cs-CZ" dirty="0" smtClean="0"/>
              <a:t>Podepsanou žádost tajemníkem fakulty, předáte originály TA a finanční žádosti na mezinárodní oddělení Pavel Býček (kopie si necháváte).</a:t>
            </a:r>
          </a:p>
          <a:p>
            <a:pPr marL="457200" indent="-457200">
              <a:buAutoNum type="arabicPeriod"/>
            </a:pPr>
            <a:r>
              <a:rPr lang="cs-CZ" dirty="0" smtClean="0"/>
              <a:t>Poslední krok je soutěžení ubytování a letenky. Obracíte se na paní Evu </a:t>
            </a:r>
            <a:r>
              <a:rPr lang="cs-CZ" dirty="0" err="1" smtClean="0"/>
              <a:t>Ruckou</a:t>
            </a:r>
            <a:r>
              <a:rPr lang="cs-CZ" dirty="0" smtClean="0"/>
              <a:t> z ekonomického oddělení. Zašlete ji preferované ubytování i let (čas, místo odletu atd.) a již řešíte s ní. Dopravu v ČR si zajišťujete samy a náklady Vám budou proplaceny předložením jízdenek po návratu.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3852" y="260648"/>
            <a:ext cx="77026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222222"/>
                </a:solidFill>
              </a:rPr>
              <a:t>Postup</a:t>
            </a:r>
            <a:endParaRPr lang="cs-CZ" sz="3200" b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6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/>
          <a:stretch/>
        </p:blipFill>
        <p:spPr>
          <a:xfrm>
            <a:off x="3491880" y="260648"/>
            <a:ext cx="4968552" cy="568863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39552" y="692696"/>
            <a:ext cx="280831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2400" b="1" dirty="0" smtClean="0">
                <a:solidFill>
                  <a:srgbClr val="222222"/>
                </a:solidFill>
                <a:latin typeface="+mj-lt"/>
              </a:rPr>
              <a:t>Účastnická smlouva</a:t>
            </a:r>
          </a:p>
          <a:p>
            <a:pPr algn="ctr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(řešíte s mezinárodním oddělením)</a:t>
            </a: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Týden před odjezdem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Vyplníte osobní údaje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Přesná data pobytu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Finanční podpora</a:t>
            </a:r>
          </a:p>
          <a:p>
            <a:pPr marL="285750" indent="-285750">
              <a:buBlip>
                <a:blip r:embed="rId5"/>
              </a:buBlip>
            </a:pP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  <a:hlinkClick r:id="rId6"/>
              </a:rPr>
              <a:t>https://www.utb.cz/mdocs-posts/ucastnicka-smlouva-na-vyukovou-mobilitu-erasmus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6"/>
              </a:rPr>
              <a:t>/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406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0581"/>
            <a:ext cx="4509073" cy="563470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83453" y="0"/>
            <a:ext cx="297352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Ze zahraničí přivezete</a:t>
            </a:r>
            <a:r>
              <a:rPr lang="cs-CZ" sz="16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:</a:t>
            </a: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400" dirty="0">
                <a:hlinkClick r:id="rId6"/>
              </a:rPr>
              <a:t>https://www.utb.cz/mdocs-posts/potvrzeni-o-absolvovane-mobilite</a:t>
            </a:r>
            <a:r>
              <a:rPr lang="cs-CZ" sz="1400" dirty="0" smtClean="0">
                <a:hlinkClick r:id="rId6"/>
              </a:rPr>
              <a:t>/</a:t>
            </a:r>
            <a:endParaRPr lang="cs-CZ" sz="1400" dirty="0" smtClean="0"/>
          </a:p>
          <a:p>
            <a:pPr algn="ctr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Vyplníte: </a:t>
            </a:r>
            <a:endParaRPr lang="cs-CZ" sz="1500" u="sng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Osobní údaje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Odesílající instituci a fakultu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Přijímající instituci a fakultu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Data pobytu</a:t>
            </a: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Počet odučených hodin</a:t>
            </a: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Razítko a podpis přijímající instituce</a:t>
            </a: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  <a:endParaRPr lang="cs-CZ" sz="1500" u="sng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Formulář na Závěrečnou zprávu obdržíte emailem</a:t>
            </a:r>
          </a:p>
          <a:p>
            <a:pPr marL="285750" indent="-285750">
              <a:buBlip>
                <a:blip r:embed="rId5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 předáte na svém ústavu</a:t>
            </a:r>
          </a:p>
          <a:p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ctr"/>
            <a:r>
              <a:rPr lang="cs-CZ" sz="1400" dirty="0">
                <a:hlinkClick r:id="rId6"/>
              </a:rPr>
              <a:t>https://www.utb.cz/mdocs-posts/potvrzeni-o-absolvovane-mobilite</a:t>
            </a:r>
            <a:r>
              <a:rPr lang="cs-CZ" sz="1400" dirty="0" smtClean="0">
                <a:hlinkClick r:id="rId6"/>
              </a:rPr>
              <a:t>/</a:t>
            </a:r>
            <a:endParaRPr lang="cs-CZ" sz="1500" dirty="0"/>
          </a:p>
          <a:p>
            <a:endParaRPr lang="cs-CZ" sz="1400" dirty="0" smtClean="0"/>
          </a:p>
          <a:p>
            <a:r>
              <a:rPr lang="cs-CZ" sz="1400" dirty="0" smtClean="0"/>
              <a:t>Doložit </a:t>
            </a:r>
            <a:r>
              <a:rPr lang="cs-CZ" sz="1400" dirty="0"/>
              <a:t>doklady k pracovní cestě (letenky, jízdenky, vstupné na konferenci atd</a:t>
            </a:r>
            <a:r>
              <a:rPr lang="cs-CZ" sz="1400" dirty="0" smtClean="0"/>
              <a:t>.)!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5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4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820472" cy="7488832"/>
          </a:xfrm>
        </p:spPr>
        <p:txBody>
          <a:bodyPr>
            <a:noAutofit/>
          </a:bodyPr>
          <a:lstStyle/>
          <a:p>
            <a:endParaRPr lang="cs-CZ" sz="2400" b="1" dirty="0" smtClean="0">
              <a:solidFill>
                <a:srgbClr val="222222"/>
              </a:solidFill>
              <a:latin typeface="+mj-lt"/>
            </a:endParaRPr>
          </a:p>
          <a:p>
            <a:r>
              <a:rPr lang="cs-CZ" sz="3200" b="1" dirty="0" smtClean="0">
                <a:solidFill>
                  <a:srgbClr val="222222"/>
                </a:solidFill>
                <a:latin typeface="+mj-lt"/>
              </a:rPr>
              <a:t>SHRNUTÍ </a:t>
            </a:r>
            <a:endParaRPr lang="cs-CZ" sz="3200" b="1" u="sng" dirty="0">
              <a:solidFill>
                <a:srgbClr val="222222"/>
              </a:solidFill>
              <a:latin typeface="+mj-lt"/>
            </a:endParaRPr>
          </a:p>
          <a:p>
            <a:pPr algn="l"/>
            <a:r>
              <a:rPr lang="cs-CZ" sz="2000" b="1" u="sng" dirty="0" smtClean="0">
                <a:solidFill>
                  <a:srgbClr val="222222"/>
                </a:solidFill>
                <a:latin typeface="+mj-lt"/>
              </a:rPr>
              <a:t>Před výjezdem:</a:t>
            </a:r>
            <a:endParaRPr lang="cs-CZ" sz="2000" b="1" dirty="0">
              <a:solidFill>
                <a:srgbClr val="222222"/>
              </a:solidFill>
              <a:latin typeface="+mj-lt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6 MĚSÍCŮ 	Kontaktovat zahraniční instituce a zjištění možnosti výukového pobytu či školení</a:t>
            </a:r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3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MĚSÍCE	Předat řediteli ústavu Žádost o povolení pracovní cesty</a:t>
            </a: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2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MĚSÍCE	Vyplnit Teaching/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Training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2 TÝDNY	Vypracovat Žádost o financování nákladů</a:t>
            </a: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1 TÝDEN</a:t>
            </a:r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Podepsat Účastnickou smlouvu</a:t>
            </a:r>
          </a:p>
          <a:p>
            <a:pPr algn="l"/>
            <a:r>
              <a:rPr lang="cs-CZ" sz="1500" b="1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Zajistit si pojištění</a:t>
            </a:r>
          </a:p>
          <a:p>
            <a:pPr algn="l"/>
            <a:endParaRPr lang="cs-CZ" sz="1500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dirty="0" smtClean="0">
                <a:solidFill>
                  <a:srgbClr val="FF0000"/>
                </a:solidFill>
                <a:latin typeface="Source Sans Pro Semibold" pitchFamily="34" charset="-18"/>
              </a:rPr>
              <a:t>DEN D	VEZMEME KUFR A ODJÍŽDÍME VSTŘÍCT NOVÝM ZKUŠENOSTEM</a:t>
            </a:r>
          </a:p>
          <a:p>
            <a:pPr algn="l"/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b="1" u="sng" dirty="0" smtClean="0">
                <a:solidFill>
                  <a:srgbClr val="222222"/>
                </a:solidFill>
                <a:latin typeface="Source Sans Pro Semibold" pitchFamily="34" charset="-18"/>
              </a:rPr>
              <a:t>V zahraničí:</a:t>
            </a:r>
          </a:p>
          <a:p>
            <a:pPr algn="l"/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BĚHEM	Nechat si vystavit Potvrzení o uskutečněné mobilitě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TÝDEN	Vyplnit a odevzdat Závěrečnou zprávu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	Předat 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546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8758" y="271449"/>
            <a:ext cx="5230179" cy="100811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222222"/>
                </a:solidFill>
              </a:rPr>
              <a:t>Důležité odkazy a zdroje</a:t>
            </a:r>
            <a:endParaRPr lang="cs-CZ" sz="3200" b="1" dirty="0">
              <a:solidFill>
                <a:srgbClr val="222222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30208" y="1196752"/>
            <a:ext cx="5028750" cy="4680520"/>
          </a:xfrm>
        </p:spPr>
        <p:txBody>
          <a:bodyPr>
            <a:noAutofit/>
          </a:bodyPr>
          <a:lstStyle/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Směrnice rektora SR/2/2018 Mobility zaměstnanců UTB v rámci programu Erasmus +</a:t>
            </a:r>
          </a:p>
          <a:p>
            <a:pPr algn="l"/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  <a:hlinkClick r:id="rId5"/>
              </a:rPr>
              <a:t>https://www.utb.cz/mdocs-posts/smernice-rektora-c-2-2018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5"/>
              </a:rPr>
              <a:t>/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Pokyny kvestora 2/2018</a:t>
            </a:r>
          </a:p>
          <a:p>
            <a:pPr algn="l"/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  <a:hlinkClick r:id="rId6"/>
              </a:rPr>
              <a:t>https://www.utb.cz/mdocs-posts/pk_2_2018-pdf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6"/>
              </a:rPr>
              <a:t>/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7"/>
              </a:rPr>
              <a:t>www.mfcr.cz/cs/legislativa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 vyhláška č. 366/2016 Sb. – zahraniční stravné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Na koho se můžete obrátit: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Proděkanka pro vnější vztahy 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Email: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8"/>
              </a:rPr>
              <a:t>prodekan-vnejsi-vztahy@fhs.utb.cz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Telefon: 2030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Koordinátorka pro vnější vztahy</a:t>
            </a: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Email: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  <a:hlinkClick r:id="rId9"/>
              </a:rPr>
              <a:t>vnejsi-vztahy@fhs.utb.cz</a:t>
            </a: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Telefon: 2027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Mezinárodní oddělení: Telefon: 2201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342900" indent="-342900" algn="l">
              <a:buBlip>
                <a:blip r:embed="rId4"/>
              </a:buBlip>
            </a:pPr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10997" r="22564" b="10254"/>
          <a:stretch/>
        </p:blipFill>
        <p:spPr>
          <a:xfrm>
            <a:off x="5806121" y="476671"/>
            <a:ext cx="252028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456384" cy="345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222222"/>
                </a:solidFill>
              </a:rPr>
              <a:t>Děkuji za pozornost</a:t>
            </a:r>
            <a:endParaRPr lang="cs-CZ" b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543" y="1115997"/>
            <a:ext cx="7702624" cy="5760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222222"/>
                </a:solidFill>
              </a:rPr>
              <a:t>Kde najdu důležité informace?</a:t>
            </a:r>
            <a:endParaRPr lang="cs-CZ" sz="3200" b="1" dirty="0">
              <a:solidFill>
                <a:srgbClr val="22222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0826" y="450912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https://fhs.utb.cz/o-fakulte/mezinarodni-vztahy/dokumenty-formulare-uzitecne-odkazy-pro-mobility-vyjezdy-studentu-zamestnancu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algn="ctr"/>
            <a:endParaRPr lang="cs-CZ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659531" y="1988840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Postup:</a:t>
            </a:r>
          </a:p>
          <a:p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Webové stránky FHS </a:t>
            </a:r>
            <a:r>
              <a:rPr lang="cs-CZ" dirty="0" smtClean="0">
                <a:hlinkClick r:id="rId5"/>
              </a:rPr>
              <a:t>www.utb.cz/fhs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Mezinárodní vztahy</a:t>
            </a:r>
          </a:p>
          <a:p>
            <a:pPr marL="342900" indent="-342900">
              <a:buAutoNum type="arabicPeriod"/>
            </a:pPr>
            <a:r>
              <a:rPr lang="cs-CZ" dirty="0" smtClean="0"/>
              <a:t>Výjezdy pro zaměstnance</a:t>
            </a:r>
          </a:p>
          <a:p>
            <a:endParaRPr lang="cs-CZ" b="1" dirty="0" smtClean="0"/>
          </a:p>
          <a:p>
            <a:r>
              <a:rPr lang="cs-CZ" b="1" dirty="0" smtClean="0"/>
              <a:t>Link: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1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692" y="551560"/>
            <a:ext cx="7702624" cy="5760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222222"/>
                </a:solidFill>
              </a:rPr>
              <a:t>PODMÍNKY</a:t>
            </a:r>
            <a:endParaRPr lang="cs-CZ" sz="3200" b="1" dirty="0">
              <a:solidFill>
                <a:srgbClr val="22222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5567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 smtClean="0"/>
              <a:t>	</a:t>
            </a:r>
            <a:r>
              <a:rPr lang="cs-CZ" b="1" dirty="0" smtClean="0"/>
              <a:t>Výukový pobyt				Školení</a:t>
            </a:r>
            <a:endParaRPr lang="cs-CZ" b="1" dirty="0"/>
          </a:p>
          <a:p>
            <a:pPr algn="just"/>
            <a:endParaRPr lang="cs-CZ" sz="1500" b="1" dirty="0"/>
          </a:p>
          <a:p>
            <a:pPr algn="just"/>
            <a:endParaRPr lang="en-AU" sz="1500" b="1" dirty="0"/>
          </a:p>
        </p:txBody>
      </p:sp>
      <p:sp>
        <p:nvSpPr>
          <p:cNvPr id="11" name="Obdélník 10"/>
          <p:cNvSpPr/>
          <p:nvPr/>
        </p:nvSpPr>
        <p:spPr>
          <a:xfrm>
            <a:off x="971600" y="2062003"/>
            <a:ext cx="280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b="1" dirty="0" smtClean="0">
                <a:solidFill>
                  <a:srgbClr val="222222"/>
                </a:solidFill>
                <a:latin typeface="Source Sans Pro Semibold" pitchFamily="34" charset="-18"/>
              </a:rPr>
              <a:t>Standardní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5 pracovních dní</a:t>
            </a: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Minimální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 pracovní dny</a:t>
            </a:r>
          </a:p>
          <a:p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Délka výuky: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- 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    8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vyučovacích hodin</a:t>
            </a:r>
          </a:p>
          <a:p>
            <a:pPr marL="285750" indent="-285750">
              <a:buBlip>
                <a:blip r:embed="rId4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Počet výjezdů: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-    1 za semestr</a:t>
            </a:r>
          </a:p>
          <a:p>
            <a:pPr marL="285750" indent="-285750">
              <a:buBlip>
                <a:blip r:embed="rId4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20072" y="2028904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b="1" dirty="0" smtClean="0">
                <a:solidFill>
                  <a:srgbClr val="222222"/>
                </a:solidFill>
                <a:latin typeface="Source Sans Pro Semibold" pitchFamily="34" charset="-18"/>
              </a:rPr>
              <a:t>Standardní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5 pracovních dní</a:t>
            </a:r>
          </a:p>
          <a:p>
            <a:endParaRPr lang="cs-CZ" b="1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Minimální délka: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 pracovní dny</a:t>
            </a:r>
          </a:p>
          <a:p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Počet výjezdů: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-    1 za akademický rok</a:t>
            </a:r>
          </a:p>
          <a:p>
            <a:pPr marL="285750" indent="-285750">
              <a:buBlip>
                <a:blip r:embed="rId4"/>
              </a:buBlip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Blip>
                <a:blip r:embed="rId4"/>
              </a:buBlip>
            </a:pPr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>
              <a:buFontTx/>
              <a:buChar char="-"/>
            </a:pP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10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1226"/>
            <a:ext cx="7702624" cy="5760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222222"/>
                </a:solidFill>
              </a:rPr>
              <a:t>Bilaterální smlouvy</a:t>
            </a:r>
            <a:endParaRPr lang="cs-CZ" sz="3200" b="1" dirty="0">
              <a:solidFill>
                <a:srgbClr val="22222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42864" y="1632750"/>
            <a:ext cx="7360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rozhodnutí o mobilitě si vybíráte instituci a destinaci dle bilaterálních smluv jednotlivých ústavů. </a:t>
            </a:r>
          </a:p>
          <a:p>
            <a:endParaRPr lang="cs-CZ" b="1" dirty="0"/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Seznam bilaterálních smluv jednotlivých ústavů FHS:</a:t>
            </a:r>
          </a:p>
          <a:p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ÚMJL a CJV: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25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smluv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ÚŠP a ÚPV: 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28 </a:t>
            </a:r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smluv</a:t>
            </a:r>
          </a:p>
          <a:p>
            <a:r>
              <a:rPr lang="cs-CZ" dirty="0">
                <a:solidFill>
                  <a:srgbClr val="222222"/>
                </a:solidFill>
                <a:latin typeface="Source Sans Pro Semibold" pitchFamily="34" charset="-18"/>
              </a:rPr>
              <a:t>ÚZV:		</a:t>
            </a:r>
            <a:r>
              <a:rPr lang="cs-CZ" dirty="0" smtClean="0">
                <a:solidFill>
                  <a:srgbClr val="222222"/>
                </a:solidFill>
                <a:latin typeface="Source Sans Pro Semibold" pitchFamily="34" charset="-18"/>
              </a:rPr>
              <a:t>24 smluv</a:t>
            </a:r>
          </a:p>
          <a:p>
            <a:endParaRPr lang="cs-CZ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r>
              <a:rPr lang="cs-CZ" dirty="0" smtClean="0"/>
              <a:t>Některé bilaterální smlouvy umožňují pouze výukové pobyty nebo školení. </a:t>
            </a:r>
            <a:endParaRPr lang="cs-CZ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67061" y="4725143"/>
            <a:ext cx="731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https://fhs.utb.cz/o-fakulte/mezinarodni-vztahy/partnerske-instituce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47864" y="260648"/>
            <a:ext cx="5028750" cy="5270128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222222"/>
                </a:solidFill>
                <a:latin typeface="+mj-lt"/>
              </a:rPr>
              <a:t>DOKUMENTY</a:t>
            </a:r>
          </a:p>
          <a:p>
            <a:pPr algn="l"/>
            <a:endParaRPr lang="cs-CZ" sz="1500" u="sng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Před výjezdem: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Teaching </a:t>
            </a:r>
            <a:r>
              <a:rPr lang="cs-CZ" sz="1500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– pro výukový pobyt cíle mobility a obsah přednášek</a:t>
            </a:r>
          </a:p>
          <a:p>
            <a:pPr marL="285750" indent="-285750" algn="l">
              <a:buBlip>
                <a:blip r:embed="rId4"/>
              </a:buBlip>
            </a:pP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Training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</a:t>
            </a:r>
            <a:r>
              <a:rPr lang="cs-CZ" sz="1500" b="1" dirty="0" err="1" smtClean="0">
                <a:solidFill>
                  <a:srgbClr val="222222"/>
                </a:solidFill>
                <a:latin typeface="Source Sans Pro Semibold" pitchFamily="34" charset="-18"/>
              </a:rPr>
              <a:t>agreement</a:t>
            </a:r>
            <a:r>
              <a:rPr lang="cs-CZ" sz="1500" b="1" dirty="0" smtClean="0">
                <a:solidFill>
                  <a:srgbClr val="222222"/>
                </a:solidFill>
                <a:latin typeface="Source Sans Pro Semibold" pitchFamily="34" charset="-18"/>
              </a:rPr>
              <a:t> – pro školení</a:t>
            </a:r>
          </a:p>
          <a:p>
            <a:pPr algn="l"/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Žádost o financování nákladů – předběžný rozpočet </a:t>
            </a:r>
            <a:b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</a:b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na mobilitu</a:t>
            </a: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Schválená </a:t>
            </a:r>
            <a:r>
              <a:rPr lang="cs-CZ" sz="1500" dirty="0">
                <a:solidFill>
                  <a:srgbClr val="222222"/>
                </a:solidFill>
                <a:latin typeface="Source Sans Pro Semibold" pitchFamily="34" charset="-18"/>
              </a:rPr>
              <a:t>Žádost o povolení pracovní </a:t>
            </a: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cesty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Účastnická smlouva – uvedená přesná data pobytu </a:t>
            </a:r>
            <a:b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</a:b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a jaká finanční podpora byla z programu Erasmus přiznána</a:t>
            </a:r>
          </a:p>
          <a:p>
            <a:pPr algn="l"/>
            <a:endParaRPr lang="cs-CZ" sz="1500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algn="l"/>
            <a:r>
              <a:rPr lang="cs-CZ" sz="1500" u="sng" dirty="0" smtClean="0">
                <a:solidFill>
                  <a:srgbClr val="222222"/>
                </a:solidFill>
                <a:latin typeface="Source Sans Pro Semibold" pitchFamily="34" charset="-18"/>
              </a:rPr>
              <a:t>Po návratu:</a:t>
            </a: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Závěrečná zpráva</a:t>
            </a: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Potvrzení o uskutečněné mobilitě</a:t>
            </a:r>
            <a:endParaRPr lang="cs-CZ" sz="1500" dirty="0">
              <a:solidFill>
                <a:srgbClr val="222222"/>
              </a:solidFill>
              <a:latin typeface="Source Sans Pro Semibold" pitchFamily="34" charset="-18"/>
            </a:endParaRPr>
          </a:p>
        </p:txBody>
      </p:sp>
      <p:pic>
        <p:nvPicPr>
          <p:cNvPr id="13" name="Picture 2" descr="Výsledek obrázku pro obrázek administrati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22789" r="287"/>
          <a:stretch/>
        </p:blipFill>
        <p:spPr bwMode="auto">
          <a:xfrm>
            <a:off x="360039" y="1161256"/>
            <a:ext cx="2843808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6" y="335699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4644008" y="260648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 smtClean="0"/>
              <a:t>Odkaz na stažení Teaching </a:t>
            </a:r>
            <a:r>
              <a:rPr lang="cs-CZ" sz="1500" b="1" dirty="0" err="1" smtClean="0"/>
              <a:t>agreement</a:t>
            </a:r>
            <a:r>
              <a:rPr lang="cs-CZ" sz="1500" b="1" dirty="0" smtClean="0"/>
              <a:t>:</a:t>
            </a:r>
            <a:endParaRPr lang="cs-CZ" sz="1500" b="1" dirty="0" smtClean="0">
              <a:hlinkClick r:id="rId4"/>
            </a:endParaRPr>
          </a:p>
          <a:p>
            <a:r>
              <a:rPr lang="cs-CZ" sz="1500" b="1" dirty="0">
                <a:hlinkClick r:id="rId5"/>
              </a:rPr>
              <a:t>https://www.utb.cz/mdocs-posts/erasmus-teaching-agreement</a:t>
            </a:r>
            <a:r>
              <a:rPr lang="cs-CZ" sz="1500" b="1" dirty="0" smtClean="0">
                <a:hlinkClick r:id="rId5"/>
              </a:rPr>
              <a:t>/</a:t>
            </a:r>
            <a:endParaRPr lang="cs-CZ" sz="1500" b="1" dirty="0" smtClean="0"/>
          </a:p>
          <a:p>
            <a:r>
              <a:rPr lang="cs-CZ" sz="1500" b="1" dirty="0" smtClean="0"/>
              <a:t>Odkaz na stažení </a:t>
            </a:r>
            <a:r>
              <a:rPr lang="cs-CZ" sz="1500" b="1" dirty="0" err="1" smtClean="0"/>
              <a:t>Training</a:t>
            </a:r>
            <a:r>
              <a:rPr lang="cs-CZ" sz="1500" b="1" dirty="0" smtClean="0"/>
              <a:t> </a:t>
            </a:r>
            <a:r>
              <a:rPr lang="cs-CZ" sz="1500" b="1" dirty="0" err="1" smtClean="0"/>
              <a:t>agreement</a:t>
            </a:r>
            <a:r>
              <a:rPr lang="cs-CZ" sz="1500" b="1" dirty="0" smtClean="0"/>
              <a:t>:</a:t>
            </a:r>
          </a:p>
          <a:p>
            <a:r>
              <a:rPr lang="cs-CZ" sz="1500" b="1" dirty="0" smtClean="0">
                <a:hlinkClick r:id="rId6"/>
              </a:rPr>
              <a:t>https</a:t>
            </a:r>
            <a:r>
              <a:rPr lang="cs-CZ" sz="1500" b="1" dirty="0">
                <a:hlinkClick r:id="rId6"/>
              </a:rPr>
              <a:t>://www.utb.cz/mdocs-posts/training-agreement</a:t>
            </a:r>
            <a:r>
              <a:rPr lang="cs-CZ" sz="1500" b="1" dirty="0" smtClean="0">
                <a:hlinkClick r:id="rId6"/>
              </a:rPr>
              <a:t>/</a:t>
            </a:r>
            <a:endParaRPr lang="cs-CZ" sz="1500" b="1" dirty="0" smtClean="0"/>
          </a:p>
          <a:p>
            <a:endParaRPr lang="cs-CZ" sz="1500" b="1" dirty="0"/>
          </a:p>
          <a:p>
            <a:r>
              <a:rPr lang="cs-CZ" sz="1500" b="1" dirty="0" smtClean="0"/>
              <a:t>Jak na to?</a:t>
            </a:r>
          </a:p>
          <a:p>
            <a:r>
              <a:rPr lang="cs-CZ" sz="1500" dirty="0" smtClean="0"/>
              <a:t>Seniority: návod viz poslední strana TA</a:t>
            </a:r>
          </a:p>
          <a:p>
            <a:r>
              <a:rPr lang="cs-CZ" sz="1500" dirty="0" smtClean="0"/>
              <a:t>Erasmus </a:t>
            </a:r>
            <a:r>
              <a:rPr lang="cs-CZ" sz="1500" dirty="0" err="1" smtClean="0"/>
              <a:t>code</a:t>
            </a:r>
            <a:r>
              <a:rPr lang="cs-CZ" sz="1500" dirty="0" smtClean="0"/>
              <a:t>: najdete v Seznamu bilaterálních smluv jednotlivých fakult na odkaze:</a:t>
            </a:r>
          </a:p>
          <a:p>
            <a:endParaRPr lang="cs-CZ" sz="1500" dirty="0"/>
          </a:p>
          <a:p>
            <a:r>
              <a:rPr lang="cs-CZ" sz="1500" dirty="0">
                <a:hlinkClick r:id="rId7"/>
              </a:rPr>
              <a:t>https://fhs.utb.cz/o-fakulte/mezinarodni-vztahy/partnerske-instituce</a:t>
            </a:r>
            <a:r>
              <a:rPr lang="cs-CZ" sz="1500" dirty="0" smtClean="0">
                <a:hlinkClick r:id="rId7"/>
              </a:rPr>
              <a:t>/</a:t>
            </a:r>
            <a:endParaRPr lang="cs-CZ" sz="1500" dirty="0" smtClean="0"/>
          </a:p>
          <a:p>
            <a:endParaRPr lang="cs-CZ" sz="1500" dirty="0"/>
          </a:p>
          <a:p>
            <a:r>
              <a:rPr lang="cs-CZ" sz="1500" b="1" dirty="0" smtClean="0"/>
              <a:t>Country </a:t>
            </a:r>
            <a:r>
              <a:rPr lang="cs-CZ" sz="1500" b="1" dirty="0" err="1" smtClean="0"/>
              <a:t>code</a:t>
            </a:r>
            <a:r>
              <a:rPr lang="cs-CZ" sz="1500" b="1" dirty="0" smtClean="0"/>
              <a:t>:</a:t>
            </a:r>
            <a:r>
              <a:rPr lang="cs-CZ" sz="1500" dirty="0" smtClean="0"/>
              <a:t> kódy zemí</a:t>
            </a:r>
          </a:p>
          <a:p>
            <a:r>
              <a:rPr lang="cs-CZ" sz="1500" dirty="0">
                <a:hlinkClick r:id="rId8"/>
              </a:rPr>
              <a:t>https://</a:t>
            </a:r>
            <a:r>
              <a:rPr lang="cs-CZ" sz="1500" dirty="0" smtClean="0">
                <a:hlinkClick r:id="rId8"/>
              </a:rPr>
              <a:t>www.th-koeln.de/mam/downloads/deutsch/internationales/erasmus/country-codes.pdf</a:t>
            </a:r>
            <a:endParaRPr lang="cs-CZ" sz="1500" dirty="0" smtClean="0"/>
          </a:p>
          <a:p>
            <a:endParaRPr lang="cs-CZ" sz="1500" dirty="0" smtClean="0"/>
          </a:p>
          <a:p>
            <a:endParaRPr lang="cs-CZ" dirty="0" smtClean="0"/>
          </a:p>
          <a:p>
            <a:endParaRPr lang="en-AU" dirty="0"/>
          </a:p>
        </p:txBody>
      </p:sp>
      <p:sp>
        <p:nvSpPr>
          <p:cNvPr id="15" name="Ovál 14"/>
          <p:cNvSpPr/>
          <p:nvPr/>
        </p:nvSpPr>
        <p:spPr>
          <a:xfrm>
            <a:off x="4860032" y="4879570"/>
            <a:ext cx="3888432" cy="11089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Na výše uvedeném odkaze si stáhněte Teaching </a:t>
            </a:r>
            <a:r>
              <a:rPr lang="cs-CZ" sz="1500" dirty="0" err="1" smtClean="0"/>
              <a:t>Agreement</a:t>
            </a:r>
            <a:r>
              <a:rPr lang="cs-CZ" sz="1500" dirty="0" smtClean="0"/>
              <a:t> a můžete si vyplnit svoji vlastní mobilitu</a:t>
            </a:r>
            <a:endParaRPr lang="cs-CZ" sz="15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0" y="104922"/>
            <a:ext cx="4517287" cy="63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39930"/>
            <a:ext cx="4120852" cy="53216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660360" y="2014050"/>
            <a:ext cx="173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Celkové cíle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41494" y="2667016"/>
            <a:ext cx="142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Přidaná hodnota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69091" y="3761533"/>
            <a:ext cx="163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Obsah </a:t>
            </a:r>
            <a:br>
              <a:rPr lang="cs-CZ" sz="1600" i="1" dirty="0" smtClean="0">
                <a:solidFill>
                  <a:srgbClr val="FF0000"/>
                </a:solidFill>
              </a:rPr>
            </a:br>
            <a:r>
              <a:rPr lang="cs-CZ" sz="1600" i="1" dirty="0" smtClean="0">
                <a:solidFill>
                  <a:srgbClr val="FF0000"/>
                </a:solidFill>
              </a:rPr>
              <a:t>výukového programu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50489" y="4970427"/>
            <a:ext cx="156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</a:rPr>
              <a:t>Očekávané výstupy </a:t>
            </a:r>
            <a:br>
              <a:rPr lang="cs-CZ" sz="1600" i="1" dirty="0" smtClean="0">
                <a:solidFill>
                  <a:srgbClr val="FF0000"/>
                </a:solidFill>
              </a:rPr>
            </a:br>
            <a:r>
              <a:rPr lang="cs-CZ" sz="1600" i="1" dirty="0" smtClean="0">
                <a:solidFill>
                  <a:srgbClr val="FF0000"/>
                </a:solidFill>
              </a:rPr>
              <a:t>a dopad</a:t>
            </a:r>
            <a:endParaRPr lang="en-AU" sz="1600" i="1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0672" y="1343576"/>
            <a:ext cx="32022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Main</a:t>
            </a:r>
            <a:r>
              <a:rPr lang="cs-CZ" sz="1400" dirty="0"/>
              <a:t> </a:t>
            </a:r>
            <a:r>
              <a:rPr lang="cs-CZ" sz="1400" dirty="0" err="1"/>
              <a:t>subject</a:t>
            </a:r>
            <a:r>
              <a:rPr lang="cs-CZ" sz="1400" dirty="0"/>
              <a:t> </a:t>
            </a:r>
            <a:r>
              <a:rPr lang="cs-CZ" sz="1400" dirty="0" err="1"/>
              <a:t>field</a:t>
            </a:r>
            <a:r>
              <a:rPr lang="cs-CZ" sz="1400" dirty="0"/>
              <a:t>: </a:t>
            </a:r>
          </a:p>
          <a:p>
            <a:r>
              <a:rPr lang="cs-CZ" sz="1400" b="1" dirty="0">
                <a:solidFill>
                  <a:schemeClr val="accent6"/>
                </a:solidFill>
              </a:rPr>
              <a:t>ÚPV, ÚŠP – </a:t>
            </a:r>
            <a:r>
              <a:rPr lang="cs-CZ" sz="1400" b="1" dirty="0" err="1">
                <a:solidFill>
                  <a:schemeClr val="accent6"/>
                </a:solidFill>
              </a:rPr>
              <a:t>F</a:t>
            </a:r>
            <a:r>
              <a:rPr lang="cs-CZ" sz="1400" b="1" dirty="0" err="1" smtClean="0">
                <a:solidFill>
                  <a:schemeClr val="accent6"/>
                </a:solidFill>
              </a:rPr>
              <a:t>ield</a:t>
            </a:r>
            <a:r>
              <a:rPr lang="cs-CZ" sz="1400" b="1" dirty="0" smtClean="0">
                <a:solidFill>
                  <a:schemeClr val="accent6"/>
                </a:solidFill>
              </a:rPr>
              <a:t> </a:t>
            </a:r>
            <a:r>
              <a:rPr lang="cs-CZ" sz="1400" b="1" dirty="0" err="1">
                <a:solidFill>
                  <a:schemeClr val="accent6"/>
                </a:solidFill>
              </a:rPr>
              <a:t>of</a:t>
            </a:r>
            <a:r>
              <a:rPr lang="cs-CZ" sz="1400" b="1" dirty="0">
                <a:solidFill>
                  <a:schemeClr val="accent6"/>
                </a:solidFill>
              </a:rPr>
              <a:t> </a:t>
            </a:r>
            <a:r>
              <a:rPr lang="cs-CZ" sz="1400" b="1" dirty="0" err="1">
                <a:solidFill>
                  <a:schemeClr val="accent6"/>
                </a:solidFill>
              </a:rPr>
              <a:t>education</a:t>
            </a:r>
            <a:r>
              <a:rPr lang="cs-CZ" sz="1400" b="1" dirty="0">
                <a:solidFill>
                  <a:schemeClr val="accent6"/>
                </a:solidFill>
              </a:rPr>
              <a:t>: 01</a:t>
            </a:r>
          </a:p>
          <a:p>
            <a:r>
              <a:rPr lang="cs-CZ" sz="1400" dirty="0">
                <a:solidFill>
                  <a:schemeClr val="accent6"/>
                </a:solidFill>
              </a:rPr>
              <a:t>0110: </a:t>
            </a:r>
            <a:r>
              <a:rPr lang="cs-CZ" sz="1400" dirty="0" err="1">
                <a:solidFill>
                  <a:schemeClr val="accent6"/>
                </a:solidFill>
              </a:rPr>
              <a:t>Education</a:t>
            </a:r>
            <a:r>
              <a:rPr lang="cs-CZ" sz="1400" dirty="0">
                <a:solidFill>
                  <a:schemeClr val="accent6"/>
                </a:solidFill>
              </a:rPr>
              <a:t>, not </a:t>
            </a:r>
            <a:r>
              <a:rPr lang="cs-CZ" sz="1400" dirty="0" err="1">
                <a:solidFill>
                  <a:schemeClr val="accent6"/>
                </a:solidFill>
              </a:rPr>
              <a:t>further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defined</a:t>
            </a:r>
            <a:endParaRPr lang="cs-CZ" sz="1400" dirty="0">
              <a:solidFill>
                <a:schemeClr val="accent6"/>
              </a:solidFill>
            </a:endParaRPr>
          </a:p>
          <a:p>
            <a:r>
              <a:rPr lang="cs-CZ" sz="1400" dirty="0">
                <a:solidFill>
                  <a:schemeClr val="accent6"/>
                </a:solidFill>
              </a:rPr>
              <a:t>0112: </a:t>
            </a:r>
            <a:r>
              <a:rPr lang="cs-CZ" sz="1400" dirty="0" err="1">
                <a:solidFill>
                  <a:schemeClr val="accent6"/>
                </a:solidFill>
              </a:rPr>
              <a:t>training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for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pre-school</a:t>
            </a:r>
            <a:r>
              <a:rPr lang="cs-CZ" sz="1400" dirty="0">
                <a:solidFill>
                  <a:schemeClr val="accent6"/>
                </a:solidFill>
              </a:rPr>
              <a:t> </a:t>
            </a:r>
            <a:r>
              <a:rPr lang="cs-CZ" sz="1400" dirty="0" err="1">
                <a:solidFill>
                  <a:schemeClr val="accent6"/>
                </a:solidFill>
              </a:rPr>
              <a:t>teachers</a:t>
            </a:r>
            <a:endParaRPr lang="cs-CZ" sz="1400" dirty="0">
              <a:solidFill>
                <a:schemeClr val="accent6"/>
              </a:solidFill>
            </a:endParaRPr>
          </a:p>
          <a:p>
            <a:endParaRPr lang="cs-CZ" sz="1400" dirty="0"/>
          </a:p>
          <a:p>
            <a:r>
              <a:rPr lang="cs-CZ" sz="1400" b="1" dirty="0">
                <a:solidFill>
                  <a:srgbClr val="0070C0"/>
                </a:solidFill>
              </a:rPr>
              <a:t>ÚZV – </a:t>
            </a:r>
            <a:r>
              <a:rPr lang="cs-CZ" sz="1400" b="1" dirty="0" err="1">
                <a:solidFill>
                  <a:srgbClr val="0070C0"/>
                </a:solidFill>
              </a:rPr>
              <a:t>F</a:t>
            </a:r>
            <a:r>
              <a:rPr lang="cs-CZ" sz="1400" b="1" dirty="0" err="1" smtClean="0">
                <a:solidFill>
                  <a:srgbClr val="0070C0"/>
                </a:solidFill>
              </a:rPr>
              <a:t>ield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of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health</a:t>
            </a:r>
            <a:r>
              <a:rPr lang="cs-CZ" sz="1400" b="1" dirty="0">
                <a:solidFill>
                  <a:srgbClr val="0070C0"/>
                </a:solidFill>
              </a:rPr>
              <a:t>: 09</a:t>
            </a:r>
          </a:p>
          <a:p>
            <a:r>
              <a:rPr lang="cs-CZ" sz="1400" dirty="0">
                <a:solidFill>
                  <a:srgbClr val="0070C0"/>
                </a:solidFill>
              </a:rPr>
              <a:t>0913: </a:t>
            </a:r>
            <a:r>
              <a:rPr lang="cs-CZ" sz="1400" dirty="0" err="1">
                <a:solidFill>
                  <a:srgbClr val="0070C0"/>
                </a:solidFill>
              </a:rPr>
              <a:t>Nursing</a:t>
            </a:r>
            <a:r>
              <a:rPr lang="cs-CZ" sz="1400" dirty="0">
                <a:solidFill>
                  <a:srgbClr val="0070C0"/>
                </a:solidFill>
              </a:rPr>
              <a:t> and </a:t>
            </a:r>
            <a:r>
              <a:rPr lang="cs-CZ" sz="1400" dirty="0" err="1">
                <a:solidFill>
                  <a:srgbClr val="0070C0"/>
                </a:solidFill>
              </a:rPr>
              <a:t>midwifery</a:t>
            </a:r>
            <a:endParaRPr lang="cs-CZ" sz="1400" dirty="0">
              <a:solidFill>
                <a:srgbClr val="0070C0"/>
              </a:solidFill>
            </a:endParaRPr>
          </a:p>
          <a:p>
            <a:r>
              <a:rPr lang="cs-CZ" sz="1400" dirty="0">
                <a:solidFill>
                  <a:srgbClr val="0070C0"/>
                </a:solidFill>
              </a:rPr>
              <a:t>0910: </a:t>
            </a:r>
            <a:r>
              <a:rPr lang="cs-CZ" sz="1400" dirty="0" err="1">
                <a:solidFill>
                  <a:srgbClr val="0070C0"/>
                </a:solidFill>
              </a:rPr>
              <a:t>Health</a:t>
            </a:r>
            <a:r>
              <a:rPr lang="cs-CZ" sz="1400" dirty="0">
                <a:solidFill>
                  <a:srgbClr val="0070C0"/>
                </a:solidFill>
              </a:rPr>
              <a:t>, not </a:t>
            </a:r>
            <a:r>
              <a:rPr lang="cs-CZ" sz="1400" dirty="0" err="1">
                <a:solidFill>
                  <a:srgbClr val="0070C0"/>
                </a:solidFill>
              </a:rPr>
              <a:t>further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defined</a:t>
            </a:r>
            <a:endParaRPr lang="cs-CZ" sz="1400" dirty="0">
              <a:solidFill>
                <a:srgbClr val="0070C0"/>
              </a:solidFill>
            </a:endParaRP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00B050"/>
                </a:solidFill>
              </a:rPr>
              <a:t>ÚMJL, CJV– </a:t>
            </a:r>
            <a:r>
              <a:rPr lang="cs-CZ" sz="1400" b="1" dirty="0" err="1">
                <a:solidFill>
                  <a:srgbClr val="00B050"/>
                </a:solidFill>
              </a:rPr>
              <a:t>Field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of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Linguistics</a:t>
            </a:r>
            <a:r>
              <a:rPr lang="cs-CZ" sz="1400" b="1" dirty="0">
                <a:solidFill>
                  <a:srgbClr val="00B050"/>
                </a:solidFill>
              </a:rPr>
              <a:t>/</a:t>
            </a:r>
            <a:r>
              <a:rPr lang="cs-CZ" sz="1400" b="1" dirty="0" err="1">
                <a:solidFill>
                  <a:srgbClr val="00B050"/>
                </a:solidFill>
              </a:rPr>
              <a:t>Language</a:t>
            </a:r>
            <a:r>
              <a:rPr lang="cs-CZ" sz="1400" b="1" dirty="0">
                <a:solidFill>
                  <a:srgbClr val="00B050"/>
                </a:solidFill>
              </a:rPr>
              <a:t>: 02</a:t>
            </a:r>
          </a:p>
          <a:p>
            <a:r>
              <a:rPr lang="cs-CZ" sz="1400" dirty="0">
                <a:solidFill>
                  <a:srgbClr val="00B050"/>
                </a:solidFill>
              </a:rPr>
              <a:t>0232: </a:t>
            </a:r>
            <a:r>
              <a:rPr lang="cs-CZ" sz="1400" dirty="0" err="1">
                <a:solidFill>
                  <a:srgbClr val="00B050"/>
                </a:solidFill>
              </a:rPr>
              <a:t>Literature</a:t>
            </a:r>
            <a:r>
              <a:rPr lang="cs-CZ" sz="1400" dirty="0">
                <a:solidFill>
                  <a:srgbClr val="00B050"/>
                </a:solidFill>
              </a:rPr>
              <a:t> and </a:t>
            </a:r>
            <a:r>
              <a:rPr lang="cs-CZ" sz="1400" dirty="0" err="1">
                <a:solidFill>
                  <a:srgbClr val="00B050"/>
                </a:solidFill>
              </a:rPr>
              <a:t>linguistics</a:t>
            </a:r>
            <a:endParaRPr lang="cs-CZ" sz="1400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8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41864" y="1363419"/>
            <a:ext cx="3571203" cy="4547639"/>
          </a:xfrm>
        </p:spPr>
        <p:txBody>
          <a:bodyPr>
            <a:noAutofit/>
          </a:bodyPr>
          <a:lstStyle/>
          <a:p>
            <a:pPr algn="l"/>
            <a:endParaRPr lang="cs-CZ" sz="1500" u="sng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chemeClr val="tx1"/>
                </a:solidFill>
                <a:latin typeface="Source Sans Pro Semibold" pitchFamily="34" charset="-18"/>
              </a:rPr>
              <a:t>Výpočet diety dle pokynů kvestora </a:t>
            </a:r>
            <a:r>
              <a:rPr lang="cs-CZ" sz="1500" dirty="0" smtClean="0">
                <a:solidFill>
                  <a:schemeClr val="tx1"/>
                </a:solidFill>
                <a:latin typeface="Source Sans Pro Semibold" pitchFamily="34" charset="-18"/>
              </a:rPr>
              <a:t>2/2020</a:t>
            </a:r>
            <a:endParaRPr lang="cs-CZ" sz="1500" dirty="0" smtClean="0">
              <a:solidFill>
                <a:schemeClr val="tx1"/>
              </a:solidFill>
              <a:latin typeface="Source Sans Pro Semibold" pitchFamily="34" charset="-18"/>
            </a:endParaRPr>
          </a:p>
          <a:p>
            <a:endParaRPr lang="cs-CZ" sz="1500" b="1" dirty="0" smtClean="0">
              <a:solidFill>
                <a:srgbClr val="222222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>
                <a:solidFill>
                  <a:schemeClr val="tx1"/>
                </a:solidFill>
              </a:rPr>
              <a:t>Cestovní </a:t>
            </a:r>
            <a:r>
              <a:rPr lang="cs-CZ" sz="1500" dirty="0" smtClean="0">
                <a:solidFill>
                  <a:schemeClr val="tx1"/>
                </a:solidFill>
              </a:rPr>
              <a:t>náklady - </a:t>
            </a:r>
            <a:r>
              <a:rPr lang="en-AU" sz="1500" dirty="0" err="1" smtClean="0">
                <a:solidFill>
                  <a:schemeClr val="tx1"/>
                </a:solidFill>
              </a:rPr>
              <a:t>vychází</a:t>
            </a:r>
            <a:r>
              <a:rPr lang="en-AU" sz="1500" dirty="0" smtClean="0">
                <a:solidFill>
                  <a:schemeClr val="tx1"/>
                </a:solidFill>
              </a:rPr>
              <a:t> </a:t>
            </a:r>
            <a:r>
              <a:rPr lang="en-AU" sz="1500" dirty="0">
                <a:solidFill>
                  <a:schemeClr val="tx1"/>
                </a:solidFill>
              </a:rPr>
              <a:t>z </a:t>
            </a:r>
            <a:r>
              <a:rPr lang="en-AU" sz="1500" dirty="0" err="1">
                <a:solidFill>
                  <a:schemeClr val="tx1"/>
                </a:solidFill>
              </a:rPr>
              <a:t>kilometrové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>
                <a:solidFill>
                  <a:schemeClr val="tx1"/>
                </a:solidFill>
              </a:rPr>
              <a:t>vzdálenosti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vypočtené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pomocí</a:t>
            </a:r>
            <a:r>
              <a:rPr lang="en-AU" sz="1500" dirty="0">
                <a:solidFill>
                  <a:schemeClr val="tx1"/>
                </a:solidFill>
              </a:rPr>
              <a:t> </a:t>
            </a:r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sz="1500" dirty="0" smtClean="0">
                <a:solidFill>
                  <a:schemeClr val="tx1"/>
                </a:solidFill>
                <a:hlinkClick r:id="rId5"/>
              </a:rPr>
              <a:t>kalkulačky</a:t>
            </a:r>
            <a:r>
              <a:rPr lang="en-AU" sz="1500" dirty="0">
                <a:solidFill>
                  <a:schemeClr val="tx1"/>
                </a:solidFill>
                <a:hlinkClick r:id="rId5"/>
              </a:rPr>
              <a:t> </a:t>
            </a:r>
            <a:r>
              <a:rPr lang="en-AU" sz="1500" dirty="0" err="1">
                <a:solidFill>
                  <a:schemeClr val="tx1"/>
                </a:solidFill>
              </a:rPr>
              <a:t>Evropské</a:t>
            </a:r>
            <a:r>
              <a:rPr lang="en-AU" sz="1500" dirty="0">
                <a:solidFill>
                  <a:schemeClr val="tx1"/>
                </a:solidFill>
              </a:rPr>
              <a:t> </a:t>
            </a:r>
            <a:r>
              <a:rPr lang="en-AU" sz="1500" dirty="0" err="1" smtClean="0">
                <a:solidFill>
                  <a:schemeClr val="tx1"/>
                </a:solidFill>
              </a:rPr>
              <a:t>komise</a:t>
            </a:r>
            <a:endParaRPr lang="cs-CZ" sz="1500" dirty="0" smtClean="0">
              <a:solidFill>
                <a:schemeClr val="tx1"/>
              </a:solidFill>
            </a:endParaRPr>
          </a:p>
          <a:p>
            <a:pPr algn="l"/>
            <a:r>
              <a:rPr lang="cs-CZ" sz="1500" dirty="0">
                <a:hlinkClick r:id="rId6"/>
              </a:rPr>
              <a:t>http://</a:t>
            </a:r>
            <a:r>
              <a:rPr lang="cs-CZ" sz="1500" dirty="0" smtClean="0">
                <a:hlinkClick r:id="rId6"/>
              </a:rPr>
              <a:t>ec.europa.eu/programmes/erasmus-plus/resources/distance-calculator_en</a:t>
            </a:r>
            <a:endParaRPr lang="cs-CZ" sz="1500" dirty="0" smtClean="0"/>
          </a:p>
          <a:p>
            <a:pPr algn="l"/>
            <a:endParaRPr lang="cs-CZ" sz="1500" dirty="0" smtClean="0">
              <a:solidFill>
                <a:schemeClr val="tx1"/>
              </a:solidFill>
              <a:latin typeface="Source Sans Pro Semibold" pitchFamily="34" charset="-18"/>
            </a:endParaRPr>
          </a:p>
          <a:p>
            <a:pPr marL="285750" indent="-285750" algn="l">
              <a:buBlip>
                <a:blip r:embed="rId4"/>
              </a:buBlip>
            </a:pPr>
            <a:r>
              <a:rPr lang="cs-CZ" sz="1500" dirty="0" smtClean="0">
                <a:solidFill>
                  <a:srgbClr val="222222"/>
                </a:solidFill>
                <a:latin typeface="Source Sans Pro Semibold" pitchFamily="34" charset="-18"/>
              </a:rPr>
              <a:t>Pobytové náklady – řídí se sazbami dle jednotlivých zemí. Uvedené částky odpovídají maximální finanční podpoře na pracovní den pobytu v zahraničí. </a:t>
            </a:r>
          </a:p>
        </p:txBody>
      </p:sp>
      <p:sp>
        <p:nvSpPr>
          <p:cNvPr id="13" name="Ovál 12"/>
          <p:cNvSpPr/>
          <p:nvPr/>
        </p:nvSpPr>
        <p:spPr>
          <a:xfrm>
            <a:off x="323528" y="285581"/>
            <a:ext cx="3789539" cy="10551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/>
              <a:t>Vyplňte si podle svého TA</a:t>
            </a:r>
            <a:r>
              <a:rPr lang="cs-CZ" sz="1500" dirty="0"/>
              <a:t> </a:t>
            </a:r>
            <a:r>
              <a:rPr lang="cs-CZ" sz="1500" dirty="0" smtClean="0"/>
              <a:t>Žádost </a:t>
            </a:r>
            <a:br>
              <a:rPr lang="cs-CZ" sz="1500" dirty="0" smtClean="0"/>
            </a:br>
            <a:r>
              <a:rPr lang="cs-CZ" sz="1500" dirty="0" smtClean="0"/>
              <a:t>o </a:t>
            </a:r>
            <a:r>
              <a:rPr lang="cs-CZ" sz="1500" dirty="0"/>
              <a:t>financování </a:t>
            </a:r>
            <a:r>
              <a:rPr lang="cs-CZ" sz="1500" dirty="0" smtClean="0"/>
              <a:t>nákladů</a:t>
            </a:r>
            <a:endParaRPr lang="cs-CZ" sz="1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0728"/>
            <a:ext cx="48597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298546" y="2083440"/>
            <a:ext cx="8609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Způsob výpočtu: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Diety</a:t>
            </a:r>
            <a:r>
              <a:rPr lang="cs-CZ" sz="1400" dirty="0" smtClean="0"/>
              <a:t> -  v pokynech kvestora č. </a:t>
            </a:r>
            <a:r>
              <a:rPr lang="cs-CZ" sz="1400" smtClean="0"/>
              <a:t>2/2020 </a:t>
            </a:r>
            <a:r>
              <a:rPr lang="cs-CZ" sz="1400" dirty="0" smtClean="0"/>
              <a:t>najdete příslušnou destinaci. Finsko má 50 EUR/den = 350 EUR/7 dní (10. – 16. 3. ). </a:t>
            </a:r>
          </a:p>
          <a:p>
            <a:pPr marL="342900" indent="-342900" algn="just">
              <a:buAutoNum type="arabicPeriod"/>
            </a:pPr>
            <a:r>
              <a:rPr lang="cs-CZ" sz="1400" b="1" dirty="0">
                <a:solidFill>
                  <a:srgbClr val="FF0000"/>
                </a:solidFill>
              </a:rPr>
              <a:t>U</a:t>
            </a:r>
            <a:r>
              <a:rPr lang="cs-CZ" sz="1400" b="1" dirty="0" smtClean="0">
                <a:solidFill>
                  <a:srgbClr val="FF0000"/>
                </a:solidFill>
              </a:rPr>
              <a:t>bytování </a:t>
            </a:r>
            <a:r>
              <a:rPr lang="cs-CZ" sz="1400" dirty="0" smtClean="0"/>
              <a:t>– najdete přijatelnou cenu, kterou uvedete do celkové částky v 1. sloupci. 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Ostatní </a:t>
            </a:r>
            <a:r>
              <a:rPr lang="cs-CZ" sz="1400" b="1" dirty="0" smtClean="0"/>
              <a:t>– </a:t>
            </a:r>
            <a:r>
              <a:rPr lang="cs-CZ" sz="1400" dirty="0" smtClean="0"/>
              <a:t>náklady na MHD, metro, autobus atd. (taxi ne!)</a:t>
            </a:r>
            <a:endParaRPr lang="cs-CZ" sz="1400" dirty="0" smtClean="0">
              <a:solidFill>
                <a:srgbClr val="FF0000"/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Součet položek Diety, Ubytování, Ostatní  </a:t>
            </a:r>
            <a:r>
              <a:rPr lang="cs-CZ" sz="1400" b="1" dirty="0" smtClean="0"/>
              <a:t>- </a:t>
            </a:r>
            <a:r>
              <a:rPr lang="cs-CZ" sz="1400" dirty="0" smtClean="0"/>
              <a:t>v  </a:t>
            </a:r>
            <a:r>
              <a:rPr lang="cs-CZ" sz="1400" dirty="0"/>
              <a:t>tabulce pobytových nákladů je nárok na </a:t>
            </a:r>
            <a:r>
              <a:rPr lang="cs-CZ" sz="1400" dirty="0" smtClean="0"/>
              <a:t>136 </a:t>
            </a:r>
            <a:r>
              <a:rPr lang="cs-CZ" sz="1400" dirty="0"/>
              <a:t>EUR/den pro </a:t>
            </a:r>
            <a:r>
              <a:rPr lang="cs-CZ" sz="1400" dirty="0" smtClean="0"/>
              <a:t>Finsko, vynásobený </a:t>
            </a:r>
            <a:r>
              <a:rPr lang="cs-CZ" sz="1400" dirty="0"/>
              <a:t>pracovními dny </a:t>
            </a:r>
            <a:r>
              <a:rPr lang="cs-CZ" sz="1400" dirty="0" smtClean="0"/>
              <a:t>(11. – 15. 3. je 5 pracovních dnů, nepočítají </a:t>
            </a:r>
            <a:r>
              <a:rPr lang="cs-CZ" sz="1400" dirty="0"/>
              <a:t>se dny na </a:t>
            </a:r>
            <a:r>
              <a:rPr lang="cs-CZ" sz="1400" dirty="0" smtClean="0"/>
              <a:t>dopravu) </a:t>
            </a:r>
            <a:r>
              <a:rPr lang="cs-CZ" sz="1400" dirty="0"/>
              <a:t>tzn. </a:t>
            </a:r>
            <a:r>
              <a:rPr lang="cs-CZ" sz="1400" dirty="0" smtClean="0"/>
              <a:t>136 </a:t>
            </a:r>
            <a:r>
              <a:rPr lang="cs-CZ" sz="1400" dirty="0"/>
              <a:t>EUR x</a:t>
            </a:r>
            <a:r>
              <a:rPr lang="cs-CZ" sz="1400" dirty="0" smtClean="0"/>
              <a:t> 5 = 680 </a:t>
            </a:r>
            <a:r>
              <a:rPr lang="cs-CZ" sz="1400" dirty="0"/>
              <a:t>EUR </a:t>
            </a:r>
            <a:r>
              <a:rPr lang="cs-CZ" sz="1400" dirty="0" smtClean="0"/>
              <a:t>celkem (ve sloupci Hradí ERASMUS). Diety jsou dané ze zákona, nemůžeme je pokrátit. Z částky 680 EUR odečteme 350 EUR = 330 EUR, které rozdělíme mezi zbývající náklady.</a:t>
            </a:r>
          </a:p>
          <a:p>
            <a:pPr marL="342900" indent="-342900" algn="just">
              <a:buAutoNum type="arabicPeriod"/>
            </a:pPr>
            <a:r>
              <a:rPr lang="cs-CZ" sz="1400" b="1" dirty="0" smtClean="0">
                <a:solidFill>
                  <a:srgbClr val="FF0000"/>
                </a:solidFill>
              </a:rPr>
              <a:t>Jízdné </a:t>
            </a:r>
            <a:r>
              <a:rPr lang="cs-CZ" sz="1400" dirty="0" smtClean="0"/>
              <a:t>– podle kalkulátoru a výpočtu vzdálenosti máme dané max. náklady na cestovné. V našem příkladu je vzdálenost do Finska 1560,7 km. Maximální částku, kterou uhradí ERASMUS je 275 EUR (cesta tam</a:t>
            </a:r>
            <a:br>
              <a:rPr lang="cs-CZ" sz="1400" dirty="0" smtClean="0"/>
            </a:br>
            <a:r>
              <a:rPr lang="cs-CZ" sz="1400" dirty="0" smtClean="0"/>
              <a:t>i zpět). Na základě </a:t>
            </a:r>
            <a:r>
              <a:rPr lang="cs-CZ" sz="1400" dirty="0" err="1" smtClean="0"/>
              <a:t>vysoutěžených</a:t>
            </a:r>
            <a:r>
              <a:rPr lang="cs-CZ" sz="1400" dirty="0" smtClean="0"/>
              <a:t> nejlevnějších letenek máme cenu 275 EUR za letenky. Erasmus proplatí </a:t>
            </a:r>
            <a:br>
              <a:rPr lang="cs-CZ" sz="1400" dirty="0" smtClean="0"/>
            </a:br>
            <a:r>
              <a:rPr lang="cs-CZ" sz="1400" dirty="0" smtClean="0"/>
              <a:t>maximálně 275 EUR nebo cenu letenky tam a zpátky a ne více (pokud cena letenky bude nižší, Erasmus+ proplatí jen max. částku této letenky).</a:t>
            </a:r>
          </a:p>
          <a:p>
            <a:endParaRPr lang="cs-CZ" sz="1400" dirty="0" smtClean="0"/>
          </a:p>
          <a:p>
            <a:r>
              <a:rPr lang="cs-CZ" sz="1400" dirty="0" smtClean="0"/>
              <a:t>Diety: </a:t>
            </a:r>
            <a:r>
              <a:rPr lang="cs-CZ" sz="1400" dirty="0">
                <a:hlinkClick r:id="rId4"/>
              </a:rPr>
              <a:t>https://www.utb.cz/mdocs-posts/pk_2_2018-pdf/</a:t>
            </a:r>
            <a:endParaRPr lang="cs-CZ" sz="1400" dirty="0"/>
          </a:p>
          <a:p>
            <a:r>
              <a:rPr lang="cs-CZ" sz="1400" dirty="0" smtClean="0"/>
              <a:t>Cestovní a pobytové náklady: </a:t>
            </a:r>
            <a:r>
              <a:rPr lang="cs-CZ" sz="1400" dirty="0">
                <a:hlinkClick r:id="rId5"/>
              </a:rPr>
              <a:t>https://www.utb.cz/mdocs-posts/sazby-erasmus</a:t>
            </a:r>
            <a:r>
              <a:rPr lang="cs-CZ" sz="1400" dirty="0" smtClean="0">
                <a:hlinkClick r:id="rId5"/>
              </a:rPr>
              <a:t>/</a:t>
            </a:r>
            <a:endParaRPr lang="cs-CZ" sz="1400" dirty="0" smtClean="0"/>
          </a:p>
          <a:p>
            <a:r>
              <a:rPr lang="cs-CZ" sz="1400" dirty="0" smtClean="0"/>
              <a:t>Kalkulátor vzdálenosti: </a:t>
            </a:r>
            <a:r>
              <a:rPr lang="cs-CZ" sz="1400" dirty="0">
                <a:hlinkClick r:id="rId6"/>
              </a:rPr>
              <a:t>http://ec.europa.eu/programmes/erasmus-plus/resources/distance-calculator_en</a:t>
            </a:r>
            <a:endParaRPr lang="cs-CZ" sz="1400" dirty="0"/>
          </a:p>
          <a:p>
            <a:endParaRPr lang="cs-CZ" dirty="0" smtClean="0"/>
          </a:p>
          <a:p>
            <a:endParaRPr lang="en-AU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8381" y="444440"/>
            <a:ext cx="27189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i="1" dirty="0" smtClean="0">
                <a:solidFill>
                  <a:srgbClr val="FF0000"/>
                </a:solidFill>
              </a:rPr>
              <a:t>Začněte vpisovat do tabulky jen do sloupce </a:t>
            </a:r>
            <a:r>
              <a:rPr lang="cs-CZ" sz="1500" dirty="0" smtClean="0"/>
              <a:t>Hradí ERASMUS</a:t>
            </a:r>
            <a:r>
              <a:rPr lang="cs-CZ" sz="1500" i="1" dirty="0" smtClean="0">
                <a:solidFill>
                  <a:srgbClr val="FF0000"/>
                </a:solidFill>
              </a:rPr>
              <a:t>. Tabulka funguje jako kalkulačka a automaticky se přepočítají další sloupce!!</a:t>
            </a:r>
            <a:endParaRPr lang="cs-CZ" sz="1500" i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5858693" cy="2000529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7812360" y="1052737"/>
            <a:ext cx="962149" cy="5040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680 EUR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473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1191</Words>
  <Application>Microsoft Office PowerPoint</Application>
  <PresentationFormat>Předvádění na obrazovce (4:3)</PresentationFormat>
  <Paragraphs>201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 Light</vt:lpstr>
      <vt:lpstr>Arial</vt:lpstr>
      <vt:lpstr>Calibri</vt:lpstr>
      <vt:lpstr>Source Sans Pro Semibold</vt:lpstr>
      <vt:lpstr>Motiv Office</vt:lpstr>
      <vt:lpstr>PEDAGOGICKÁ MOBILITA</vt:lpstr>
      <vt:lpstr>Kde najdu důležité informace?</vt:lpstr>
      <vt:lpstr>PODMÍNKY</vt:lpstr>
      <vt:lpstr>Bilaterální smlouvy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Mobilita ERASMUS +</vt:lpstr>
      <vt:lpstr>Prezentace aplikace PowerPoint</vt:lpstr>
      <vt:lpstr>Prezentace aplikace PowerPoint</vt:lpstr>
      <vt:lpstr>Prezentace aplikace PowerPoint</vt:lpstr>
      <vt:lpstr>Prezentace aplikace PowerPoint</vt:lpstr>
      <vt:lpstr>Důležité odkazy a 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</dc:creator>
  <cp:lastModifiedBy>Jana Býmová</cp:lastModifiedBy>
  <cp:revision>172</cp:revision>
  <dcterms:created xsi:type="dcterms:W3CDTF">2016-01-28T21:16:43Z</dcterms:created>
  <dcterms:modified xsi:type="dcterms:W3CDTF">2022-03-08T09:52:02Z</dcterms:modified>
</cp:coreProperties>
</file>