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7" r:id="rId5"/>
    <p:sldId id="261" r:id="rId6"/>
    <p:sldId id="265" r:id="rId7"/>
    <p:sldId id="266" r:id="rId8"/>
    <p:sldId id="286" r:id="rId9"/>
    <p:sldId id="267" r:id="rId10"/>
    <p:sldId id="282" r:id="rId11"/>
    <p:sldId id="289" r:id="rId12"/>
    <p:sldId id="292" r:id="rId13"/>
    <p:sldId id="287" r:id="rId14"/>
    <p:sldId id="283" r:id="rId15"/>
    <p:sldId id="290" r:id="rId16"/>
    <p:sldId id="291" r:id="rId17"/>
    <p:sldId id="293" r:id="rId18"/>
    <p:sldId id="284" r:id="rId19"/>
    <p:sldId id="294" r:id="rId20"/>
    <p:sldId id="295" r:id="rId21"/>
    <p:sldId id="296" r:id="rId22"/>
    <p:sldId id="285" r:id="rId23"/>
    <p:sldId id="297" r:id="rId24"/>
    <p:sldId id="298" r:id="rId25"/>
    <p:sldId id="299" r:id="rId26"/>
    <p:sldId id="300" r:id="rId27"/>
    <p:sldId id="264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Jx/WOpqiHIIAT593pX9xg==" hashData="kycCoHmvwoLDBLDkjqeEnSATTZzcok8G3sPat7iA6dfUciNngaGNJffIonsZVPjQtJvFVA9BE4vFgD6rHo8iY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pPr/>
              <a:t>17.08.2021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pPr/>
              <a:t>17.08.2021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pPr/>
              <a:t>17.08.2021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pPr/>
              <a:t>17.08.2021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pPr/>
              <a:t>17.08.2021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pPr/>
              <a:t>17.08.2021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pPr/>
              <a:t>17.08.2021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pPr/>
              <a:t>17.08.2021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pPr/>
              <a:t>17.08.2021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pPr/>
              <a:t>17.08.2021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pPr/>
              <a:t>17.08.2021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0461E-689F-498B-8D57-01674348667E}" type="datetimeFigureOut">
              <a:rPr lang="cs-CZ" smtClean="0"/>
              <a:pPr/>
              <a:t>17.08.2021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1DF1C-EE9C-4C87-8AA3-A302C6F77B9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135560" y="2967409"/>
            <a:ext cx="7920880" cy="149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75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  <a:ea typeface="+mj-ea"/>
                <a:cs typeface="+mj-cs"/>
              </a:rPr>
              <a:t>Fakultní učitel jako facilitátor kvalitní přípravy budoucích učitelů mateřských škol a 1. stupně ZŠ</a:t>
            </a:r>
            <a:endParaRPr kumimoji="0" lang="cs-CZ" sz="3075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634557" y="2281745"/>
            <a:ext cx="4922889" cy="613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1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Tento materiál vznikl v rámci řešení projektu</a:t>
            </a:r>
            <a:endParaRPr kumimoji="0" lang="cs-CZ" sz="21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11" name="Obrázek 10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90" y="480315"/>
            <a:ext cx="5464220" cy="12121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/>
          <p:cNvSpPr txBox="1"/>
          <p:nvPr/>
        </p:nvSpPr>
        <p:spPr>
          <a:xfrm>
            <a:off x="3936206" y="5054493"/>
            <a:ext cx="4319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 err="1">
                <a:solidFill>
                  <a:prstClr val="black"/>
                </a:solidFill>
                <a:latin typeface="Source sans Pro"/>
              </a:rPr>
              <a:t>reg</a:t>
            </a:r>
            <a:r>
              <a:rPr lang="cs-CZ" sz="1050" dirty="0">
                <a:solidFill>
                  <a:prstClr val="black"/>
                </a:solidFill>
                <a:latin typeface="Source sans Pro"/>
              </a:rPr>
              <a:t>. č. CZ.02.3.68/0.0/0.0/19_068/0015923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9"/>
          <a:stretch/>
        </p:blipFill>
        <p:spPr>
          <a:xfrm>
            <a:off x="8976320" y="5762486"/>
            <a:ext cx="2722734" cy="6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2"/>
            <a:ext cx="10515600" cy="632848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 smtClean="0"/>
              <a:t>Spoj správně obrázky s jednotlivými členy rodiny.</a:t>
            </a:r>
            <a:endParaRPr lang="cs-CZ" sz="3000" b="1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8595" y="1972345"/>
            <a:ext cx="7285539" cy="43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314" y="2752609"/>
            <a:ext cx="10515600" cy="179762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6600" b="1" dirty="0" smtClean="0"/>
              <a:t>STŘEDA</a:t>
            </a:r>
            <a:endParaRPr lang="cs-CZ" sz="6600" b="1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51857"/>
            <a:ext cx="10515600" cy="1404257"/>
          </a:xfrm>
        </p:spPr>
        <p:txBody>
          <a:bodyPr>
            <a:normAutofit fontScale="90000"/>
          </a:bodyPr>
          <a:lstStyle/>
          <a:p>
            <a:pPr algn="l"/>
            <a:r>
              <a:rPr lang="cs-CZ" sz="3000" b="1" dirty="0" smtClean="0">
                <a:cs typeface="Times New Roman" pitchFamily="18" charset="0"/>
              </a:rPr>
              <a:t>V každé řadě je několik podstatných jmen. Skřítek do každé řady přidal slovo, které se tam nehodí. Na papír si přepiš kartičky a vyškrtni nehodící se slovo. Pokus se vysvětlit, proč do řady nepatří.</a:t>
            </a:r>
            <a:endParaRPr lang="cs-CZ" sz="3000" b="1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7594" y="2645906"/>
            <a:ext cx="624205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2"/>
            <a:ext cx="10515600" cy="632848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 smtClean="0"/>
              <a:t>Jak můžeš pomáhat v rodině? Napiš alespoň 3 činnosti.</a:t>
            </a:r>
            <a:endParaRPr lang="cs-CZ" sz="3000" b="1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381776" y="2215916"/>
            <a:ext cx="4409423" cy="4174806"/>
          </a:xfrm>
        </p:spPr>
        <p:txBody>
          <a:bodyPr/>
          <a:lstStyle/>
          <a:p>
            <a:pPr algn="ctr">
              <a:buNone/>
            </a:pPr>
            <a:r>
              <a:rPr lang="cs-CZ" dirty="0" smtClean="0">
                <a:latin typeface="+mj-lt"/>
              </a:rPr>
              <a:t>Například: </a:t>
            </a:r>
          </a:p>
          <a:p>
            <a:pPr>
              <a:buNone/>
            </a:pPr>
            <a:r>
              <a:rPr lang="cs-CZ" dirty="0" smtClean="0">
                <a:latin typeface="+mj-lt"/>
              </a:rPr>
              <a:t>Já pomáhám mojí rodině s utíráním prachu.</a:t>
            </a:r>
          </a:p>
          <a:p>
            <a:pPr>
              <a:buNone/>
            </a:pPr>
            <a:endParaRPr lang="cs-CZ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6835" y="2388736"/>
            <a:ext cx="3489591" cy="315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2"/>
            <a:ext cx="10515600" cy="632848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 smtClean="0"/>
              <a:t>Přečti si následující text. Místo některých slov jsou obrázky. </a:t>
            </a:r>
            <a:endParaRPr lang="cs-CZ" sz="3000" b="1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623" y="1978469"/>
            <a:ext cx="7000924" cy="408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314" y="2752609"/>
            <a:ext cx="10515600" cy="179762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6600" b="1" dirty="0" smtClean="0"/>
              <a:t>ČTVRTEK</a:t>
            </a:r>
            <a:endParaRPr lang="cs-CZ" sz="6600" b="1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1371" y="1348351"/>
            <a:ext cx="11168743" cy="741705"/>
          </a:xfrm>
        </p:spPr>
        <p:txBody>
          <a:bodyPr>
            <a:noAutofit/>
          </a:bodyPr>
          <a:lstStyle/>
          <a:p>
            <a:pPr algn="l"/>
            <a:r>
              <a:rPr lang="cs-CZ" sz="3000" b="1" dirty="0" smtClean="0"/>
              <a:t>Prohlédni si obrázek. Pokus se popsat, co všechno vidíš na obrázku.</a:t>
            </a:r>
            <a:endParaRPr lang="cs-CZ" sz="3000" b="1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5594" y="2248573"/>
            <a:ext cx="500251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208314"/>
            <a:ext cx="10787743" cy="664030"/>
          </a:xfrm>
        </p:spPr>
        <p:txBody>
          <a:bodyPr>
            <a:noAutofit/>
          </a:bodyPr>
          <a:lstStyle/>
          <a:p>
            <a:pPr algn="l"/>
            <a:r>
              <a:rPr lang="cs-CZ" sz="2700" b="1" dirty="0" smtClean="0"/>
              <a:t>Pozorně si přečti text a vytvoř rodokmen Petrovy rodiny.</a:t>
            </a:r>
            <a:endParaRPr lang="cs-CZ" sz="2700" b="1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798405" y="1819943"/>
            <a:ext cx="3865138" cy="466794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2550" dirty="0" smtClean="0">
                <a:latin typeface="+mj-lt"/>
              </a:rPr>
              <a:t>Já jsem Petr. Je mi 10 let.</a:t>
            </a:r>
          </a:p>
          <a:p>
            <a:pPr algn="ctr">
              <a:buNone/>
            </a:pPr>
            <a:r>
              <a:rPr lang="cs-CZ" sz="2550" dirty="0" smtClean="0">
                <a:latin typeface="+mj-lt"/>
              </a:rPr>
              <a:t>Moje maminka se jmenuje</a:t>
            </a:r>
          </a:p>
          <a:p>
            <a:pPr algn="ctr">
              <a:buNone/>
            </a:pPr>
            <a:r>
              <a:rPr lang="cs-CZ" sz="2550" dirty="0" smtClean="0">
                <a:latin typeface="+mj-lt"/>
              </a:rPr>
              <a:t>Alena a pracuje jako</a:t>
            </a:r>
          </a:p>
          <a:p>
            <a:pPr algn="ctr">
              <a:buNone/>
            </a:pPr>
            <a:r>
              <a:rPr lang="cs-CZ" sz="2550" dirty="0" smtClean="0">
                <a:latin typeface="+mj-lt"/>
              </a:rPr>
              <a:t>zahradnice. Můj tatínek se</a:t>
            </a:r>
          </a:p>
          <a:p>
            <a:pPr algn="ctr">
              <a:buNone/>
            </a:pPr>
            <a:r>
              <a:rPr lang="cs-CZ" sz="2550" dirty="0" smtClean="0">
                <a:latin typeface="+mj-lt"/>
              </a:rPr>
              <a:t>jmenuje Radek a pracuje</a:t>
            </a:r>
          </a:p>
          <a:p>
            <a:pPr algn="ctr">
              <a:buNone/>
            </a:pPr>
            <a:r>
              <a:rPr lang="cs-CZ" sz="2550" dirty="0" smtClean="0">
                <a:latin typeface="+mj-lt"/>
              </a:rPr>
              <a:t>jako hasič. Také mám</a:t>
            </a:r>
          </a:p>
          <a:p>
            <a:pPr algn="ctr">
              <a:buNone/>
            </a:pPr>
            <a:r>
              <a:rPr lang="cs-CZ" sz="2550" dirty="0" smtClean="0">
                <a:latin typeface="+mj-lt"/>
              </a:rPr>
              <a:t>bratra jménem Lukáš,</a:t>
            </a:r>
          </a:p>
          <a:p>
            <a:pPr algn="ctr">
              <a:buNone/>
            </a:pPr>
            <a:r>
              <a:rPr lang="cs-CZ" sz="2550" dirty="0" smtClean="0">
                <a:latin typeface="+mj-lt"/>
              </a:rPr>
              <a:t>který je ještě miminko.</a:t>
            </a:r>
          </a:p>
          <a:p>
            <a:pPr algn="ctr">
              <a:buNone/>
            </a:pPr>
            <a:r>
              <a:rPr lang="cs-CZ" sz="2550" dirty="0" smtClean="0">
                <a:latin typeface="+mj-lt"/>
              </a:rPr>
              <a:t>Mám i sestru, která se</a:t>
            </a:r>
          </a:p>
          <a:p>
            <a:pPr algn="ctr">
              <a:buNone/>
            </a:pPr>
            <a:r>
              <a:rPr lang="cs-CZ" sz="2550" dirty="0" smtClean="0">
                <a:latin typeface="+mj-lt"/>
              </a:rPr>
              <a:t>jmenuje Lenka.</a:t>
            </a:r>
            <a:endParaRPr lang="cs-CZ" sz="25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1"/>
            <a:ext cx="10515600" cy="1329535"/>
          </a:xfrm>
        </p:spPr>
        <p:txBody>
          <a:bodyPr>
            <a:noAutofit/>
          </a:bodyPr>
          <a:lstStyle/>
          <a:p>
            <a:pPr algn="l"/>
            <a:r>
              <a:rPr lang="cs-CZ" sz="3000" b="1" dirty="0" smtClean="0"/>
              <a:t>Tvým úkolem na další den bude přichystat si fotografie tvých členů rodiny. Je na tobě, kolik členů rodiny si vybereš. Budeme s nimi v pátek pracovat.</a:t>
            </a:r>
            <a:endParaRPr lang="cs-CZ" sz="3000" b="1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314" y="2752609"/>
            <a:ext cx="10515600" cy="179762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6600" b="1" dirty="0" smtClean="0"/>
              <a:t>PÁTEK</a:t>
            </a:r>
            <a:endParaRPr lang="cs-CZ" sz="6600" b="1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2"/>
            <a:ext cx="10515600" cy="894106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 smtClean="0"/>
              <a:t>Co nás čeká v prezentaci?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73087"/>
            <a:ext cx="10515600" cy="390972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Přichystala jsem si pro tebe úkoly, které budeš průběžně plnit každý den. </a:t>
            </a:r>
          </a:p>
          <a:p>
            <a:r>
              <a:rPr lang="cs-CZ" sz="2400" dirty="0" smtClean="0"/>
              <a:t>Přeji ti, ať se ti daří a vše zvládneš.</a:t>
            </a:r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62743"/>
            <a:ext cx="10472057" cy="925285"/>
          </a:xfrm>
        </p:spPr>
        <p:txBody>
          <a:bodyPr>
            <a:noAutofit/>
          </a:bodyPr>
          <a:lstStyle/>
          <a:p>
            <a:pPr algn="l"/>
            <a:r>
              <a:rPr lang="cs-CZ" sz="3000" b="1" dirty="0" smtClean="0"/>
              <a:t>U členů rodiny jsou napsané činnosti, které rádi vykonávají. Jednotlivá slova použij ve větě, kterou si vymyslíš.</a:t>
            </a:r>
            <a:endParaRPr lang="cs-CZ" sz="3000" b="1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903514" y="2471056"/>
            <a:ext cx="10276115" cy="399586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cs-CZ" u="sng" dirty="0">
                <a:cs typeface="Times New Roman" pitchFamily="18" charset="0"/>
              </a:rPr>
              <a:t>Příklad:</a:t>
            </a:r>
          </a:p>
          <a:p>
            <a:pPr algn="just">
              <a:buNone/>
            </a:pPr>
            <a:r>
              <a:rPr lang="cs-CZ" b="1" dirty="0">
                <a:cs typeface="Times New Roman" pitchFamily="18" charset="0"/>
              </a:rPr>
              <a:t>Děda-rybařit:</a:t>
            </a:r>
            <a:r>
              <a:rPr lang="cs-CZ" dirty="0">
                <a:cs typeface="Times New Roman" pitchFamily="18" charset="0"/>
              </a:rPr>
              <a:t> Děda chodí každý víkend na ryby</a:t>
            </a:r>
            <a:r>
              <a:rPr lang="cs-CZ" dirty="0" smtClean="0"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cs-CZ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cs-CZ" b="1" dirty="0">
                <a:cs typeface="Times New Roman" pitchFamily="18" charset="0"/>
              </a:rPr>
              <a:t>Babička - péct: 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b="1" dirty="0">
                <a:cs typeface="Times New Roman" pitchFamily="18" charset="0"/>
              </a:rPr>
              <a:t>Maminka - číst: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b="1" dirty="0">
                <a:cs typeface="Times New Roman" pitchFamily="18" charset="0"/>
              </a:rPr>
              <a:t>Tatínek - opravit:</a:t>
            </a:r>
          </a:p>
          <a:p>
            <a:pPr>
              <a:buNone/>
            </a:pPr>
            <a:endParaRPr lang="cs-CZ" dirty="0">
              <a:latin typeface="+mj-lt"/>
            </a:endParaRPr>
          </a:p>
        </p:txBody>
      </p:sp>
      <p:pic>
        <p:nvPicPr>
          <p:cNvPr id="8" name="Picture 2" descr="Pin on Omalován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9912" y="3464381"/>
            <a:ext cx="2107274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2"/>
            <a:ext cx="10515600" cy="861448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/>
              <a:t>Vezmi si své přichystané fotografie a z nich si vytvoříš svůj rodokmen rodiny. Pomůže ti následující obrázek, kterým se můžeš inspirovat.</a:t>
            </a:r>
            <a:endParaRPr lang="cs-CZ" sz="2800" b="1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7175" y="2258097"/>
            <a:ext cx="4714908" cy="413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1"/>
            <a:ext cx="10515600" cy="817905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/>
              <a:t>V poslední úkolu tě čeká zhodnocení celého týdne. Zkus odpovědět na otázky. V posledním úkolu si vyber </a:t>
            </a:r>
            <a:r>
              <a:rPr lang="cs-CZ" sz="2800" b="1" dirty="0" err="1" smtClean="0"/>
              <a:t>smajlíka</a:t>
            </a:r>
            <a:r>
              <a:rPr lang="cs-CZ" sz="2800" b="1" dirty="0" smtClean="0"/>
              <a:t> podle zadání.</a:t>
            </a:r>
            <a:endParaRPr lang="cs-CZ" sz="2800" b="1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59971" y="2536370"/>
            <a:ext cx="10276115" cy="3854351"/>
          </a:xfrm>
        </p:spPr>
        <p:txBody>
          <a:bodyPr>
            <a:normAutofit/>
          </a:bodyPr>
          <a:lstStyle/>
          <a:p>
            <a:r>
              <a:rPr lang="cs-CZ" dirty="0"/>
              <a:t>Jaké cvičení se ti líbilo nejvíce a proč?</a:t>
            </a:r>
          </a:p>
          <a:p>
            <a:r>
              <a:rPr lang="cs-CZ" dirty="0"/>
              <a:t>Bylo pro tebe něco obtížného?</a:t>
            </a:r>
          </a:p>
          <a:p>
            <a:r>
              <a:rPr lang="cs-CZ" dirty="0"/>
              <a:t>Vyber </a:t>
            </a:r>
            <a:r>
              <a:rPr lang="cs-CZ" dirty="0" err="1"/>
              <a:t>smajlíka</a:t>
            </a:r>
            <a:r>
              <a:rPr lang="cs-CZ" dirty="0"/>
              <a:t> podle toho, jak se ti pracovalo. Zdůvodni svůj výběr.</a:t>
            </a:r>
            <a:endParaRPr lang="cs-CZ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7511" y="4349845"/>
            <a:ext cx="3620861" cy="146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1"/>
            <a:ext cx="10515600" cy="894105"/>
          </a:xfrm>
        </p:spPr>
        <p:txBody>
          <a:bodyPr>
            <a:normAutofit/>
          </a:bodyPr>
          <a:lstStyle/>
          <a:p>
            <a:r>
              <a:rPr lang="cs-CZ" sz="3000" b="1" dirty="0" smtClean="0"/>
              <a:t>KONEC PREZENTACE</a:t>
            </a:r>
            <a:endParaRPr lang="cs-CZ" sz="3000" b="1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59971" y="2830286"/>
            <a:ext cx="10624458" cy="207917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cs-CZ" sz="3600" dirty="0" smtClean="0"/>
              <a:t>V PREZENTACI JSME SI ZOPAKOVALI ČLENY RODINY A NAUČILI JSME SE ROZLIŠIT JEDNOTLIVÉ VZTAHY MEZI NIMI.</a:t>
            </a:r>
          </a:p>
          <a:p>
            <a:pPr algn="ctr">
              <a:buNone/>
            </a:pPr>
            <a:r>
              <a:rPr lang="cs-CZ" sz="3600" dirty="0" smtClean="0">
                <a:latin typeface="+mj-lt"/>
              </a:rPr>
              <a:t>DĚKUJI TI ZA SPOLUPRÁCI!</a:t>
            </a:r>
            <a:endParaRPr lang="cs-CZ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135560" y="2967409"/>
            <a:ext cx="7920880" cy="149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75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  <a:ea typeface="+mj-ea"/>
                <a:cs typeface="+mj-cs"/>
              </a:rPr>
              <a:t>Fakultní učitel jako facilitátor kvalitní přípravy budoucích učitelů mateřských škol a 1. stupně ZŠ</a:t>
            </a:r>
            <a:endParaRPr kumimoji="0" lang="cs-CZ" sz="3075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634557" y="2281745"/>
            <a:ext cx="4922889" cy="613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1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Tento materiál vznikl v rámci řešení projektu</a:t>
            </a:r>
            <a:endParaRPr kumimoji="0" lang="cs-CZ" sz="21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11" name="Obrázek 10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90" y="480315"/>
            <a:ext cx="5464220" cy="12121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/>
          <p:cNvSpPr txBox="1"/>
          <p:nvPr/>
        </p:nvSpPr>
        <p:spPr>
          <a:xfrm>
            <a:off x="3936206" y="5054493"/>
            <a:ext cx="4319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 err="1">
                <a:solidFill>
                  <a:prstClr val="black"/>
                </a:solidFill>
                <a:latin typeface="Source sans Pro"/>
              </a:rPr>
              <a:t>reg</a:t>
            </a:r>
            <a:r>
              <a:rPr lang="cs-CZ" sz="1050" dirty="0">
                <a:solidFill>
                  <a:prstClr val="black"/>
                </a:solidFill>
                <a:latin typeface="Source sans Pro"/>
              </a:rPr>
              <a:t>. č. CZ.02.3.68/0.0/0.0/19_068/0015923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9"/>
          <a:stretch/>
        </p:blipFill>
        <p:spPr>
          <a:xfrm>
            <a:off x="8976320" y="5762486"/>
            <a:ext cx="2722734" cy="6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314" y="2752609"/>
            <a:ext cx="10515600" cy="179762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6600" b="1" dirty="0" smtClean="0"/>
              <a:t>PONDĚLÍ</a:t>
            </a:r>
            <a:endParaRPr lang="cs-CZ" sz="6600" b="1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38943"/>
            <a:ext cx="10515600" cy="838200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 smtClean="0"/>
              <a:t>Vylušti tajenku a dozvíš se, co nás tento týden čeká.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231572"/>
            <a:ext cx="10940143" cy="4051242"/>
          </a:xfrm>
        </p:spPr>
        <p:txBody>
          <a:bodyPr>
            <a:normAutofit/>
          </a:bodyPr>
          <a:lstStyle/>
          <a:p>
            <a:pPr>
              <a:buAutoNum type="arabicPeriod"/>
            </a:pPr>
            <a:endParaRPr lang="cs-CZ" sz="2400" dirty="0" smtClean="0"/>
          </a:p>
          <a:p>
            <a:pPr>
              <a:buAutoNum type="arabicPeriod"/>
            </a:pPr>
            <a:r>
              <a:rPr lang="cs-CZ" sz="2400" dirty="0" smtClean="0"/>
              <a:t>Tatínkův </a:t>
            </a:r>
            <a:r>
              <a:rPr lang="cs-CZ" sz="2400" dirty="0"/>
              <a:t>syn je můj _____.</a:t>
            </a:r>
          </a:p>
          <a:p>
            <a:pPr>
              <a:buAutoNum type="arabicPeriod"/>
            </a:pPr>
            <a:r>
              <a:rPr lang="cs-CZ" sz="2400" dirty="0"/>
              <a:t>Maminka a tatínek jsou tví ______.</a:t>
            </a:r>
          </a:p>
          <a:p>
            <a:pPr>
              <a:buAutoNum type="arabicPeriod"/>
            </a:pPr>
            <a:r>
              <a:rPr lang="cs-CZ" sz="2400" dirty="0"/>
              <a:t>Je to pán, který je tatínek tvé maminky. _______</a:t>
            </a:r>
          </a:p>
          <a:p>
            <a:pPr>
              <a:buAutoNum type="arabicPeriod"/>
            </a:pPr>
            <a:r>
              <a:rPr lang="cs-CZ" sz="2400" dirty="0"/>
              <a:t>Je to paní, která je maminkou tvé maminky. _______</a:t>
            </a:r>
          </a:p>
          <a:p>
            <a:pPr>
              <a:buAutoNum type="arabicPeriod"/>
            </a:pPr>
            <a:r>
              <a:rPr lang="cs-CZ" sz="2400" dirty="0"/>
              <a:t>Je to osoba, která ti vždy pomůže a má tě ráda. _______</a:t>
            </a:r>
          </a:p>
          <a:p>
            <a:pPr>
              <a:buAutoNum type="arabicPeriod"/>
            </a:pPr>
            <a:r>
              <a:rPr lang="cs-CZ" sz="2400" dirty="0"/>
              <a:t>Maminčin manžel je tvůj _______.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TAJENKA</a:t>
            </a:r>
            <a:r>
              <a:rPr lang="cs-CZ" sz="2400" dirty="0"/>
              <a:t>: _______</a:t>
            </a:r>
          </a:p>
          <a:p>
            <a:pPr>
              <a:buNone/>
            </a:pPr>
            <a:endParaRPr lang="cs-CZ" sz="2400" dirty="0" smtClean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graphicFrame>
        <p:nvGraphicFramePr>
          <p:cNvPr id="6" name="Zástupný symbol pro obsah 10"/>
          <p:cNvGraphicFramePr>
            <a:graphicFrameLocks/>
          </p:cNvGraphicFramePr>
          <p:nvPr/>
        </p:nvGraphicFramePr>
        <p:xfrm>
          <a:off x="8031619" y="2732314"/>
          <a:ext cx="3929088" cy="1957148"/>
        </p:xfrm>
        <a:graphic>
          <a:graphicData uri="http://schemas.openxmlformats.org/drawingml/2006/table">
            <a:tbl>
              <a:tblPr/>
              <a:tblGrid>
                <a:gridCol w="32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74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74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74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74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74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74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74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93689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9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0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80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25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5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80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00" marR="7600" marT="7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349829"/>
            <a:ext cx="10972800" cy="631371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 smtClean="0"/>
              <a:t>Pokus se rozluštit členy rodiny: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2800" y="3614057"/>
            <a:ext cx="4586514" cy="25121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3600" dirty="0" err="1" smtClean="0"/>
              <a:t>bačkabi</a:t>
            </a:r>
            <a:r>
              <a:rPr lang="cs-CZ" sz="3600" dirty="0" smtClean="0"/>
              <a:t> </a:t>
            </a:r>
            <a:r>
              <a:rPr lang="cs-CZ" sz="3600" dirty="0"/>
              <a:t>=</a:t>
            </a:r>
          </a:p>
          <a:p>
            <a:pPr>
              <a:buNone/>
            </a:pPr>
            <a:r>
              <a:rPr lang="cs-CZ" sz="3600" dirty="0" err="1"/>
              <a:t>minmaka</a:t>
            </a:r>
            <a:r>
              <a:rPr lang="cs-CZ" sz="3600" dirty="0"/>
              <a:t>=</a:t>
            </a:r>
          </a:p>
          <a:p>
            <a:pPr>
              <a:buNone/>
            </a:pPr>
            <a:r>
              <a:rPr lang="cs-CZ" sz="3600" dirty="0" err="1"/>
              <a:t>trabr</a:t>
            </a:r>
            <a:r>
              <a:rPr lang="cs-CZ" sz="3600" dirty="0"/>
              <a:t>=</a:t>
            </a:r>
          </a:p>
          <a:p>
            <a:pPr>
              <a:buNone/>
            </a:pPr>
            <a:r>
              <a:rPr lang="cs-CZ" sz="3600" dirty="0" err="1"/>
              <a:t>nektíta</a:t>
            </a:r>
            <a:r>
              <a:rPr lang="cs-CZ" sz="3600" dirty="0"/>
              <a:t>=</a:t>
            </a:r>
          </a:p>
          <a:p>
            <a:pPr>
              <a:buNone/>
            </a:pPr>
            <a:endParaRPr lang="cs-CZ" sz="2400" dirty="0" smtClean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2911232" y="4084197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2976546" y="4672026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2203660" y="5314283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2584660" y="5858569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7450574" y="4095083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8016632" y="4759112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7581204" y="5368712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sah 2"/>
          <p:cNvSpPr>
            <a:spLocks noGrp="1"/>
          </p:cNvSpPr>
          <p:nvPr>
            <p:ph sz="half" idx="1"/>
          </p:nvPr>
        </p:nvSpPr>
        <p:spPr>
          <a:xfrm>
            <a:off x="5929086" y="3635828"/>
            <a:ext cx="4586514" cy="25121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3600" dirty="0" err="1"/>
              <a:t>rýcst</a:t>
            </a:r>
            <a:r>
              <a:rPr lang="cs-CZ" sz="3600" dirty="0"/>
              <a:t>=  </a:t>
            </a:r>
          </a:p>
          <a:p>
            <a:pPr>
              <a:buNone/>
            </a:pPr>
            <a:r>
              <a:rPr lang="cs-CZ" sz="3600" dirty="0" err="1"/>
              <a:t>dečekdě</a:t>
            </a:r>
            <a:r>
              <a:rPr lang="cs-CZ" sz="3600" dirty="0"/>
              <a:t>=</a:t>
            </a:r>
          </a:p>
          <a:p>
            <a:pPr>
              <a:buNone/>
            </a:pPr>
            <a:r>
              <a:rPr lang="cs-CZ" sz="3600" dirty="0" err="1"/>
              <a:t>trases</a:t>
            </a:r>
            <a:r>
              <a:rPr lang="cs-CZ" sz="3600" dirty="0"/>
              <a:t>=</a:t>
            </a:r>
          </a:p>
          <a:p>
            <a:pPr>
              <a:buNone/>
            </a:pPr>
            <a:r>
              <a:rPr lang="cs-CZ" sz="3600" dirty="0" err="1"/>
              <a:t>taet</a:t>
            </a:r>
            <a:r>
              <a:rPr lang="cs-CZ" sz="3600" dirty="0"/>
              <a:t>=</a:t>
            </a:r>
          </a:p>
          <a:p>
            <a:pPr>
              <a:buNone/>
            </a:pPr>
            <a:endParaRPr lang="cs-CZ" sz="2400" dirty="0" smtClean="0"/>
          </a:p>
        </p:txBody>
      </p:sp>
      <p:pic>
        <p:nvPicPr>
          <p:cNvPr id="17" name="Picture 2" descr="Rodina kreslená Stock vektory, Royalty Free Rodina kreslená Ilustrace |  Depositphotos®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993" y="1293345"/>
            <a:ext cx="3571206" cy="2220100"/>
          </a:xfrm>
          <a:prstGeom prst="rect">
            <a:avLst/>
          </a:prstGeom>
          <a:noFill/>
        </p:spPr>
      </p:pic>
      <p:cxnSp>
        <p:nvCxnSpPr>
          <p:cNvPr id="18" name="Přímá spojovací čára 17"/>
          <p:cNvCxnSpPr/>
          <p:nvPr/>
        </p:nvCxnSpPr>
        <p:spPr>
          <a:xfrm>
            <a:off x="7178433" y="5967426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2"/>
            <a:ext cx="10515600" cy="687277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 smtClean="0"/>
              <a:t>Vezmi si pastelky a nakresli na papír obrázek tvé rodiny.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20687"/>
            <a:ext cx="10515600" cy="4062126"/>
          </a:xfrm>
        </p:spPr>
        <p:txBody>
          <a:bodyPr>
            <a:normAutofit/>
          </a:bodyPr>
          <a:lstStyle/>
          <a:p>
            <a:r>
              <a:rPr lang="cs-CZ" sz="2800" dirty="0"/>
              <a:t>Ke každému členu tvé rodiny napiš jméno. </a:t>
            </a:r>
          </a:p>
          <a:p>
            <a:r>
              <a:rPr lang="cs-CZ" sz="2800" dirty="0"/>
              <a:t>Pod obrázek napiš 3 věty o tom, co společného jako rodina nejraději děláte.</a:t>
            </a:r>
            <a:endParaRPr lang="cs-CZ" sz="2400" dirty="0" smtClean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pic>
        <p:nvPicPr>
          <p:cNvPr id="6" name="Picture 2" descr="Vektor výlet rodina #8069143 | fotobanka Fotky&amp;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9047" y="3329667"/>
            <a:ext cx="2714614" cy="2714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314" y="2752609"/>
            <a:ext cx="10515600" cy="179762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6600" b="1" dirty="0" smtClean="0"/>
              <a:t>ÚTERÝ</a:t>
            </a:r>
            <a:endParaRPr lang="cs-CZ" sz="6600" b="1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86543"/>
            <a:ext cx="10515600" cy="620486"/>
          </a:xfrm>
        </p:spPr>
        <p:txBody>
          <a:bodyPr>
            <a:normAutofit/>
          </a:bodyPr>
          <a:lstStyle/>
          <a:p>
            <a:pPr algn="l"/>
            <a:r>
              <a:rPr lang="cs-CZ" sz="3000" dirty="0" smtClean="0"/>
              <a:t>Co jsou vztahy v rodině? Pusť si ukázku.</a:t>
            </a:r>
            <a:endParaRPr lang="cs-CZ" sz="3000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pic>
        <p:nvPicPr>
          <p:cNvPr id="6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91800" y="2149917"/>
            <a:ext cx="785818" cy="78581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5129" y="2139716"/>
            <a:ext cx="2810398" cy="406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37514" y="2151964"/>
            <a:ext cx="4040602" cy="359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2"/>
            <a:ext cx="8403771" cy="632848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 smtClean="0"/>
              <a:t>Vyber správnou odpověď.</a:t>
            </a:r>
            <a:endParaRPr lang="cs-CZ" sz="3000" b="1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sz="half" idx="1"/>
          </p:nvPr>
        </p:nvSpPr>
        <p:spPr>
          <a:xfrm>
            <a:off x="1005539" y="1984592"/>
            <a:ext cx="4038600" cy="443484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cs-CZ" sz="2400" b="1" dirty="0" smtClean="0">
                <a:latin typeface="+mj-lt"/>
              </a:rPr>
              <a:t>Maminka tvojí maminky je: </a:t>
            </a:r>
          </a:p>
          <a:p>
            <a:pPr marL="880110" lvl="1" indent="-514350">
              <a:buFont typeface="+mj-lt"/>
              <a:buAutoNum type="alphaLcParenR"/>
            </a:pPr>
            <a:r>
              <a:rPr lang="cs-CZ" sz="2400" dirty="0" smtClean="0">
                <a:latin typeface="+mj-lt"/>
              </a:rPr>
              <a:t>sestra</a:t>
            </a:r>
          </a:p>
          <a:p>
            <a:pPr marL="880110" lvl="1" indent="-514350">
              <a:buFont typeface="+mj-lt"/>
              <a:buAutoNum type="alphaLcParenR"/>
            </a:pPr>
            <a:r>
              <a:rPr lang="cs-CZ" sz="2400" dirty="0" smtClean="0">
                <a:latin typeface="+mj-lt"/>
              </a:rPr>
              <a:t>dcera</a:t>
            </a:r>
          </a:p>
          <a:p>
            <a:pPr marL="880110" lvl="1" indent="-514350">
              <a:buFont typeface="+mj-lt"/>
              <a:buAutoNum type="alphaLcParenR"/>
            </a:pPr>
            <a:r>
              <a:rPr lang="cs-CZ" sz="2400" dirty="0" smtClean="0">
                <a:latin typeface="+mj-lt"/>
              </a:rPr>
              <a:t>babička</a:t>
            </a:r>
          </a:p>
          <a:p>
            <a:pPr marL="514350" indent="-514350">
              <a:buNone/>
            </a:pPr>
            <a:endParaRPr lang="cs-CZ" sz="2400" dirty="0" smtClean="0">
              <a:latin typeface="+mj-lt"/>
            </a:endParaRPr>
          </a:p>
          <a:p>
            <a:pPr marL="514350" indent="-514350">
              <a:buNone/>
            </a:pPr>
            <a:r>
              <a:rPr lang="cs-CZ" sz="2400" b="1" dirty="0" smtClean="0">
                <a:latin typeface="+mj-lt"/>
              </a:rPr>
              <a:t>Tatínek tvého tatínka je:</a:t>
            </a:r>
          </a:p>
          <a:p>
            <a:pPr marL="880110" lvl="1" indent="-514350">
              <a:buFont typeface="+mj-lt"/>
              <a:buAutoNum type="alphaLcParenR"/>
            </a:pPr>
            <a:r>
              <a:rPr lang="cs-CZ" sz="2400" dirty="0" smtClean="0">
                <a:latin typeface="+mj-lt"/>
              </a:rPr>
              <a:t>syn</a:t>
            </a:r>
          </a:p>
          <a:p>
            <a:pPr marL="880110" lvl="1" indent="-514350">
              <a:buFont typeface="+mj-lt"/>
              <a:buAutoNum type="alphaLcParenR"/>
            </a:pPr>
            <a:r>
              <a:rPr lang="cs-CZ" sz="2400" dirty="0" smtClean="0">
                <a:latin typeface="+mj-lt"/>
              </a:rPr>
              <a:t>dědeček</a:t>
            </a:r>
          </a:p>
          <a:p>
            <a:pPr marL="880110" lvl="1" indent="-514350">
              <a:buFont typeface="+mj-lt"/>
              <a:buAutoNum type="alphaLcParenR"/>
            </a:pPr>
            <a:r>
              <a:rPr lang="cs-CZ" sz="2400" dirty="0" smtClean="0">
                <a:latin typeface="+mj-lt"/>
              </a:rPr>
              <a:t>strýc</a:t>
            </a:r>
          </a:p>
          <a:p>
            <a:pPr marL="514350" indent="-514350">
              <a:buNone/>
            </a:pPr>
            <a:endParaRPr lang="cs-CZ" sz="1800" dirty="0" smtClean="0">
              <a:latin typeface="+mj-lt"/>
            </a:endParaRPr>
          </a:p>
          <a:p>
            <a:pPr marL="880110" lvl="1" indent="-514350">
              <a:buNone/>
            </a:pPr>
            <a:endParaRPr lang="cs-CZ" dirty="0" smtClean="0">
              <a:latin typeface="+mj-lt"/>
            </a:endParaRPr>
          </a:p>
          <a:p>
            <a:pPr marL="880110" lvl="1" indent="-514350">
              <a:buNone/>
            </a:pPr>
            <a:endParaRPr lang="cs-CZ" dirty="0" smtClean="0">
              <a:latin typeface="+mj-lt"/>
            </a:endParaRPr>
          </a:p>
        </p:txBody>
      </p:sp>
      <p:sp>
        <p:nvSpPr>
          <p:cNvPr id="8" name="Zástupný symbol pro obsah 3"/>
          <p:cNvSpPr txBox="1">
            <a:spLocks/>
          </p:cNvSpPr>
          <p:nvPr/>
        </p:nvSpPr>
        <p:spPr>
          <a:xfrm>
            <a:off x="5448981" y="2001602"/>
            <a:ext cx="4429156" cy="42919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Maminčina sestra je tvoje:</a:t>
            </a:r>
          </a:p>
          <a:p>
            <a:pPr marL="88011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dcera</a:t>
            </a:r>
          </a:p>
          <a:p>
            <a:pPr marL="88011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babička</a:t>
            </a:r>
          </a:p>
          <a:p>
            <a:pPr marL="88011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teta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Kdyby se tvojí mamince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narodilo další dítě, byl by to tvůj:</a:t>
            </a:r>
          </a:p>
          <a:p>
            <a:pPr marL="88011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syn</a:t>
            </a:r>
          </a:p>
          <a:p>
            <a:pPr marL="88011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sourozenec</a:t>
            </a:r>
          </a:p>
          <a:p>
            <a:pPr marL="88011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strýc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t="7653"/>
          <a:stretch>
            <a:fillRect/>
          </a:stretch>
        </p:blipFill>
        <p:spPr bwMode="auto">
          <a:xfrm>
            <a:off x="9432484" y="1332118"/>
            <a:ext cx="19517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61948FEC49E54B81F41DFCDCA95CD1" ma:contentTypeVersion="13" ma:contentTypeDescription="Vytvoří nový dokument" ma:contentTypeScope="" ma:versionID="0aa47d2fc6742e6644a4b7ea9e6fa9e9">
  <xsd:schema xmlns:xsd="http://www.w3.org/2001/XMLSchema" xmlns:xs="http://www.w3.org/2001/XMLSchema" xmlns:p="http://schemas.microsoft.com/office/2006/metadata/properties" xmlns:ns3="33761442-4faa-457f-a564-b001f0609fff" xmlns:ns4="0c5109be-853a-4226-b143-c7a5f16e0e59" targetNamespace="http://schemas.microsoft.com/office/2006/metadata/properties" ma:root="true" ma:fieldsID="5a7997018899e567401f84c7279bfae3" ns3:_="" ns4:_="">
    <xsd:import namespace="33761442-4faa-457f-a564-b001f0609fff"/>
    <xsd:import namespace="0c5109be-853a-4226-b143-c7a5f16e0e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61442-4faa-457f-a564-b001f0609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109be-853a-4226-b143-c7a5f16e0e5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B24A01-7864-47F5-B390-CFE75DF35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761442-4faa-457f-a564-b001f0609fff"/>
    <ds:schemaRef ds:uri="0c5109be-853a-4226-b143-c7a5f16e0e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1555F-B938-4A38-9770-1E8060DE7F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EA9785-73C2-41EE-B59A-FC2AEED99112}">
  <ds:schemaRefs>
    <ds:schemaRef ds:uri="http://schemas.microsoft.com/office/2006/documentManagement/types"/>
    <ds:schemaRef ds:uri="http://purl.org/dc/dcmitype/"/>
    <ds:schemaRef ds:uri="http://www.w3.org/XML/1998/namespace"/>
    <ds:schemaRef ds:uri="0c5109be-853a-4226-b143-c7a5f16e0e59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3761442-4faa-457f-a564-b001f0609ff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250</TotalTime>
  <Words>954</Words>
  <Application>Microsoft Office PowerPoint</Application>
  <PresentationFormat>Širokoúhlá obrazovka</PresentationFormat>
  <Paragraphs>159</Paragraphs>
  <Slides>24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Berlin CE</vt:lpstr>
      <vt:lpstr>Calibri</vt:lpstr>
      <vt:lpstr>Source sans Pro</vt:lpstr>
      <vt:lpstr>Times New Roman</vt:lpstr>
      <vt:lpstr>Motiv sady Office</vt:lpstr>
      <vt:lpstr>Prezentace aplikace PowerPoint</vt:lpstr>
      <vt:lpstr>Co nás čeká v prezentaci?</vt:lpstr>
      <vt:lpstr>PONDĚLÍ</vt:lpstr>
      <vt:lpstr>Vylušti tajenku a dozvíš se, co nás tento týden čeká.</vt:lpstr>
      <vt:lpstr>Pokus se rozluštit členy rodiny:</vt:lpstr>
      <vt:lpstr>Vezmi si pastelky a nakresli na papír obrázek tvé rodiny.</vt:lpstr>
      <vt:lpstr>ÚTERÝ</vt:lpstr>
      <vt:lpstr>Co jsou vztahy v rodině? Pusť si ukázku.</vt:lpstr>
      <vt:lpstr>Vyber správnou odpověď.</vt:lpstr>
      <vt:lpstr>Spoj správně obrázky s jednotlivými členy rodiny.</vt:lpstr>
      <vt:lpstr>STŘEDA</vt:lpstr>
      <vt:lpstr>V každé řadě je několik podstatných jmen. Skřítek do každé řady přidal slovo, které se tam nehodí. Na papír si přepiš kartičky a vyškrtni nehodící se slovo. Pokus se vysvětlit, proč do řady nepatří.</vt:lpstr>
      <vt:lpstr>Jak můžeš pomáhat v rodině? Napiš alespoň 3 činnosti.</vt:lpstr>
      <vt:lpstr>Přečti si následující text. Místo některých slov jsou obrázky. </vt:lpstr>
      <vt:lpstr>ČTVRTEK</vt:lpstr>
      <vt:lpstr>Prohlédni si obrázek. Pokus se popsat, co všechno vidíš na obrázku.</vt:lpstr>
      <vt:lpstr>Pozorně si přečti text a vytvoř rodokmen Petrovy rodiny.</vt:lpstr>
      <vt:lpstr>Tvým úkolem na další den bude přichystat si fotografie tvých členů rodiny. Je na tobě, kolik členů rodiny si vybereš. Budeme s nimi v pátek pracovat.</vt:lpstr>
      <vt:lpstr>PÁTEK</vt:lpstr>
      <vt:lpstr>U členů rodiny jsou napsané činnosti, které rádi vykonávají. Jednotlivá slova použij ve větě, kterou si vymyslíš.</vt:lpstr>
      <vt:lpstr>Vezmi si své přichystané fotografie a z nich si vytvoříš svůj rodokmen rodiny. Pomůže ti následující obrázek, kterým se můžeš inspirovat.</vt:lpstr>
      <vt:lpstr>V poslední úkolu tě čeká zhodnocení celého týdne. Zkus odpovědět na otázky. V posledním úkolu si vyber smajlíka podle zadání.</vt:lpstr>
      <vt:lpstr>KONEC PREZENTACE</vt:lpstr>
      <vt:lpstr>Prezentace aplikace PowerPoint</vt:lpstr>
    </vt:vector>
  </TitlesOfParts>
  <Manager>wiegerova@utb.cz</Manager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Vztahy v rodině</dc:title>
  <dc:subject>prezentace</dc:subject>
  <dc:creator>l_vasendova@utb.cz</dc:creator>
  <cp:lastModifiedBy>Viktor Pacholík</cp:lastModifiedBy>
  <cp:revision>25</cp:revision>
  <dcterms:created xsi:type="dcterms:W3CDTF">2020-12-19T14:49:38Z</dcterms:created>
  <dcterms:modified xsi:type="dcterms:W3CDTF">2021-08-17T08:55:15Z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0x010100E461948FEC49E54B81F41DFCDCA95CD1</vt:lpwstr>
  </property>
</Properties>
</file>