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2"/>
  </p:notesMasterIdLst>
  <p:sldIdLst>
    <p:sldId id="275" r:id="rId6"/>
    <p:sldId id="256" r:id="rId7"/>
    <p:sldId id="262" r:id="rId8"/>
    <p:sldId id="258" r:id="rId9"/>
    <p:sldId id="268" r:id="rId10"/>
    <p:sldId id="259" r:id="rId11"/>
    <p:sldId id="263" r:id="rId12"/>
    <p:sldId id="264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yW4n6DlodyMtmrgxxpM1g==" hashData="U1c+OWdH/9wdw8sa4vIDJwGXs28zAhjLBEME6jjY9R/L8kikgON9VbMflT6OZbqhNlgnUHmjTb+cJUTGY+3LA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62FD9-8E5A-440C-BEA6-5B8D7D731903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7FA23-D821-456B-A5B7-09452A1B7D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56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29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35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5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89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76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8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3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4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5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6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43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67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65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9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8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5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8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8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1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3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9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009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8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5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99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6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54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26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5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27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85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15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17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423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5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2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3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2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6505-9E7A-4C2F-92FD-0B3E92441819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E0B-55B0-4F62-B81C-6EFDCEFC713E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9345-7D9F-4F62-9D08-4E8AC0E93EE6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98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066-9DF8-4C27-BBA4-6746B51F883D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7.wmv"/><Relationship Id="rId7" Type="http://schemas.openxmlformats.org/officeDocument/2006/relationships/image" Target="../media/image28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17.wm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emf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wav"/><Relationship Id="rId7" Type="http://schemas.openxmlformats.org/officeDocument/2006/relationships/slideLayout" Target="../slideLayouts/slideLayout3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9.png"/><Relationship Id="rId4" Type="http://schemas.openxmlformats.org/officeDocument/2006/relationships/audio" Target="../media/media7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813543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4074" y="1899325"/>
            <a:ext cx="6563852" cy="818553"/>
          </a:xfrm>
        </p:spPr>
        <p:txBody>
          <a:bodyPr>
            <a:normAutofit/>
          </a:bodyPr>
          <a:lstStyle/>
          <a:p>
            <a:r>
              <a:rPr lang="cs-CZ" sz="2800" i="1" dirty="0"/>
              <a:t>Tento materiál vznikl v rámci řešení projektu</a:t>
            </a:r>
            <a:endParaRPr lang="cs-CZ" sz="2800" i="1" dirty="0"/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44" t="-7158" r="-57077" b="-5470"/>
          <a:stretch/>
        </p:blipFill>
        <p:spPr bwMode="auto">
          <a:xfrm>
            <a:off x="-8313" y="-24939"/>
            <a:ext cx="12211397" cy="14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5596324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reg</a:t>
            </a:r>
            <a:r>
              <a:rPr lang="cs-CZ" sz="1400" dirty="0"/>
              <a:t>. č. CZ.02.3.68/0.0/0.0/19_068/0015923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2595"/>
            <a:ext cx="10515600" cy="1325563"/>
          </a:xfrm>
        </p:spPr>
        <p:txBody>
          <a:bodyPr/>
          <a:lstStyle/>
          <a:p>
            <a:r>
              <a:rPr lang="cs-CZ" dirty="0" err="1"/>
              <a:t>Gottlieb</a:t>
            </a:r>
            <a:r>
              <a:rPr lang="cs-CZ" dirty="0"/>
              <a:t> </a:t>
            </a:r>
            <a:r>
              <a:rPr lang="cs-CZ" dirty="0" err="1"/>
              <a:t>Daimler</a:t>
            </a:r>
            <a:r>
              <a:rPr lang="cs-CZ" dirty="0"/>
              <a:t> - automobil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0098" y="154306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     </a:t>
            </a:r>
            <a:r>
              <a:rPr lang="cs-CZ" dirty="0" err="1" smtClean="0"/>
              <a:t>Gottlieb</a:t>
            </a:r>
            <a:r>
              <a:rPr lang="cs-CZ" dirty="0" smtClean="0"/>
              <a:t> </a:t>
            </a:r>
            <a:r>
              <a:rPr lang="cs-CZ" dirty="0" err="1" smtClean="0"/>
              <a:t>Daimler</a:t>
            </a:r>
            <a:r>
              <a:rPr lang="cs-CZ" dirty="0" smtClean="0"/>
              <a:t> vynalezl automobil.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Zajímavé je, že dlouhou dobu byl za vynálezce  </a:t>
            </a:r>
          </a:p>
          <a:p>
            <a:pPr marL="0" indent="0">
              <a:buNone/>
            </a:pPr>
            <a:r>
              <a:rPr lang="cs-CZ" dirty="0" smtClean="0"/>
              <a:t>                                automobilu  považován Karl </a:t>
            </a:r>
            <a:r>
              <a:rPr lang="cs-CZ" dirty="0" err="1" smtClean="0"/>
              <a:t>Benz</a:t>
            </a:r>
            <a:r>
              <a:rPr lang="cs-CZ" dirty="0" smtClean="0"/>
              <a:t>. Zjistilo se však, že </a:t>
            </a:r>
          </a:p>
          <a:p>
            <a:pPr marL="0" indent="0">
              <a:buNone/>
            </a:pPr>
            <a:r>
              <a:rPr lang="cs-CZ" dirty="0" smtClean="0"/>
              <a:t>                                </a:t>
            </a:r>
            <a:r>
              <a:rPr lang="cs-CZ" dirty="0" err="1" smtClean="0"/>
              <a:t>Daimler</a:t>
            </a:r>
            <a:r>
              <a:rPr lang="cs-CZ" dirty="0" smtClean="0"/>
              <a:t> automobil vynalezl o mnoho dříve – již v roce 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1886.  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6" y="1755974"/>
            <a:ext cx="2826030" cy="392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Biography of Automobile Inventor Gottlieb Daiml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06" y="3754338"/>
            <a:ext cx="3717857" cy="27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yrsova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6447" y="66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Thomas Alva Edison - žárovka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                        Thomas </a:t>
            </a:r>
            <a:r>
              <a:rPr lang="cs-CZ" dirty="0"/>
              <a:t>Alva </a:t>
            </a:r>
            <a:r>
              <a:rPr lang="cs-CZ" dirty="0" smtClean="0"/>
              <a:t>Edison vynalezl žárovku,  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          kterou v roce 1879 poprvé rozsvítil.</a:t>
            </a:r>
            <a:endParaRPr lang="cs-CZ" dirty="0"/>
          </a:p>
        </p:txBody>
      </p:sp>
      <p:pic>
        <p:nvPicPr>
          <p:cNvPr id="12290" name="Picture 2" descr="Žárovka se rychle mění, Thomas Alva Edison zůstává | Tvstav.cz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7" y="1864093"/>
            <a:ext cx="4351876" cy="33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něnský deník | Žárovky v Mahenově divadle | fotogaler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88" y="3153938"/>
            <a:ext cx="3379307" cy="25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yrsova-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7461" y="753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Alexander Fleming - penicilin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            Na penicilin, ze </a:t>
            </a:r>
            <a:r>
              <a:rPr lang="cs-CZ" dirty="0"/>
              <a:t>kterého se vyrábí dnešní léky –    </a:t>
            </a:r>
            <a:r>
              <a:rPr lang="cs-CZ" dirty="0" smtClean="0"/>
              <a:t>                       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antibiotika </a:t>
            </a:r>
            <a:r>
              <a:rPr lang="cs-CZ" dirty="0"/>
              <a:t>přišel jako první Alexander </a:t>
            </a:r>
            <a:r>
              <a:rPr lang="cs-CZ" dirty="0" smtClean="0"/>
              <a:t>Fleming.</a:t>
            </a:r>
            <a:endParaRPr lang="cs-CZ" dirty="0"/>
          </a:p>
        </p:txBody>
      </p:sp>
      <p:pic>
        <p:nvPicPr>
          <p:cNvPr id="13314" name="Picture 2" descr="Alexander Fleming, objevitel penicilinu - Aktuálně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2" y="1685295"/>
            <a:ext cx="3099667" cy="43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lemingův objev penicilinu zahájil před 90 lety revoluci v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22" y="3460930"/>
            <a:ext cx="2960969" cy="19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roč antibiotika a probiotika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02" y="3516061"/>
            <a:ext cx="3244451" cy="19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yrsova-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5181" y="721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68" y="1448722"/>
            <a:ext cx="10515600" cy="4351338"/>
          </a:xfrm>
        </p:spPr>
        <p:txBody>
          <a:bodyPr/>
          <a:lstStyle/>
          <a:p>
            <a:r>
              <a:rPr lang="cs-CZ" dirty="0" smtClean="0"/>
              <a:t>„Nyní </a:t>
            </a:r>
            <a:r>
              <a:rPr lang="cs-CZ" dirty="0"/>
              <a:t>se musíš </a:t>
            </a:r>
            <a:r>
              <a:rPr lang="cs-CZ" dirty="0" smtClean="0"/>
              <a:t>zamyslet.“ „Udělej </a:t>
            </a:r>
            <a:r>
              <a:rPr lang="cs-CZ" dirty="0"/>
              <a:t>seznam 5 vynálezů podle toho, jak jsou pro tvůj život důležité</a:t>
            </a:r>
            <a:r>
              <a:rPr lang="cs-CZ" dirty="0" smtClean="0"/>
              <a:t>.“ „K </a:t>
            </a:r>
            <a:r>
              <a:rPr lang="cs-CZ" dirty="0"/>
              <a:t>číslici jedna tak přiřadíš vynález, který je pro tebe nejdůležitější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6" y="2941555"/>
            <a:ext cx="5312516" cy="285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já vypočítám příklad,vyplním domácí úkol... za 50,00 Kč | JAUDĚLÁM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10" y="170120"/>
            <a:ext cx="127767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yrsova-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1625" y="668079"/>
            <a:ext cx="609600" cy="609600"/>
          </a:xfrm>
          <a:prstGeom prst="rect">
            <a:avLst/>
          </a:prstGeom>
        </p:spPr>
      </p:pic>
      <p:pic>
        <p:nvPicPr>
          <p:cNvPr id="4" name="video-158574158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4447" y="2484828"/>
            <a:ext cx="1892005" cy="34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6825" y="889960"/>
            <a:ext cx="10515600" cy="4351338"/>
          </a:xfrm>
        </p:spPr>
        <p:txBody>
          <a:bodyPr/>
          <a:lstStyle/>
          <a:p>
            <a:r>
              <a:rPr lang="cs-CZ" dirty="0" smtClean="0"/>
              <a:t>„Tak </a:t>
            </a:r>
            <a:r>
              <a:rPr lang="cs-CZ" dirty="0"/>
              <a:t>co, které vynálezy sis </a:t>
            </a:r>
            <a:r>
              <a:rPr lang="cs-CZ" dirty="0" smtClean="0"/>
              <a:t>vybral/a?“ „A </a:t>
            </a:r>
            <a:r>
              <a:rPr lang="cs-CZ" dirty="0"/>
              <a:t>který si </a:t>
            </a:r>
            <a:r>
              <a:rPr lang="cs-CZ" dirty="0" smtClean="0"/>
              <a:t>přiřadil/a na </a:t>
            </a:r>
            <a:r>
              <a:rPr lang="cs-CZ" dirty="0"/>
              <a:t>první místo</a:t>
            </a:r>
            <a:r>
              <a:rPr lang="cs-CZ" dirty="0" smtClean="0"/>
              <a:t>?“ „To </a:t>
            </a:r>
            <a:r>
              <a:rPr lang="cs-CZ" dirty="0"/>
              <a:t>pro nás bude velmi důležité pro další práci, jelikož na tento vynález </a:t>
            </a:r>
            <a:r>
              <a:rPr lang="cs-CZ" dirty="0" smtClean="0"/>
              <a:t>připravíš </a:t>
            </a:r>
            <a:r>
              <a:rPr lang="cs-CZ" dirty="0"/>
              <a:t>powerpointovou prezentaci a představíš ho tak spolužákům</a:t>
            </a:r>
            <a:r>
              <a:rPr lang="cs-CZ" dirty="0" smtClean="0"/>
              <a:t>.“ „Informace </a:t>
            </a:r>
            <a:r>
              <a:rPr lang="cs-CZ" dirty="0"/>
              <a:t>můžeš zjišťovat pomocí internetu nebo knih</a:t>
            </a:r>
            <a:r>
              <a:rPr lang="cs-CZ" dirty="0" smtClean="0"/>
              <a:t>.“ „Prezentace </a:t>
            </a:r>
            <a:r>
              <a:rPr lang="cs-CZ" dirty="0"/>
              <a:t>by měla obsahovat – název vynálezu, jeho obrázek, kdo ho vynalezl a v jakém roce, základní informace o vynálezu a nějaká zajímavost na konec</a:t>
            </a:r>
            <a:r>
              <a:rPr lang="cs-CZ" dirty="0" smtClean="0"/>
              <a:t>.“ </a:t>
            </a:r>
            <a:endParaRPr lang="cs-CZ" dirty="0"/>
          </a:p>
        </p:txBody>
      </p:sp>
      <p:pic>
        <p:nvPicPr>
          <p:cNvPr id="2052" name="Picture 4" descr="Prezentace skladového systému CÉZAR - AB SOLUTIONS s.r.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43" y="3405077"/>
            <a:ext cx="3676930" cy="25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yrsova-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4828" y="870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Tak a je tu konec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Doufám, že sis dnešní hodinu užil/a. Já moc. Tak si dnešní hodinu shrneme: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Co nového jsi se dozvěděl/a?</a:t>
            </a:r>
          </a:p>
          <a:p>
            <a:r>
              <a:rPr lang="cs-CZ" dirty="0" smtClean="0"/>
              <a:t>Co jsi věděl/a již z minulých ročníků?</a:t>
            </a:r>
          </a:p>
          <a:p>
            <a:r>
              <a:rPr lang="cs-CZ" dirty="0" smtClean="0"/>
              <a:t>Co se ti nejvíce líbilo?</a:t>
            </a:r>
          </a:p>
          <a:p>
            <a:r>
              <a:rPr lang="cs-CZ" dirty="0" smtClean="0"/>
              <a:t>A co nelíbilo?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video-15857391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9144" y="2541181"/>
            <a:ext cx="1851837" cy="33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48612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4" y="105504"/>
            <a:ext cx="5759450" cy="127762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4482497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reg</a:t>
            </a:r>
            <a:r>
              <a:rPr lang="cs-CZ" sz="1400" dirty="0"/>
              <a:t>. č. CZ.02.3.68/0.0/0.0/19_068/0015923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069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Proč vznikají vynálezy?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Karolína Šípková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0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302" y="482084"/>
            <a:ext cx="10515600" cy="1325563"/>
          </a:xfrm>
        </p:spPr>
        <p:txBody>
          <a:bodyPr/>
          <a:lstStyle/>
          <a:p>
            <a:r>
              <a:rPr lang="cs-CZ" dirty="0" smtClean="0"/>
              <a:t>Představení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„Ahoj, jmenuji se Karolína a společně se dnes podíváme na zapeklitou otázku – Proč vznikají vynálezy a co pro každého z nás vynález znamená?“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video-158573973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6064" y="2803806"/>
            <a:ext cx="2073349" cy="37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začínáme!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„Napiš nebo řekni vše, co se ti vybaví, když se řekne slovo VYNÁLEZ.“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„Anglicky se slovo vynález řekne </a:t>
            </a:r>
            <a:r>
              <a:rPr lang="cs-CZ" i="1" u="sng" dirty="0" smtClean="0"/>
              <a:t>invention“</a:t>
            </a:r>
            <a:endParaRPr lang="cs-CZ" i="1" u="sn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41" y="2350015"/>
            <a:ext cx="5812059" cy="318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yrsova-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0121" y="5539604"/>
            <a:ext cx="609600" cy="609600"/>
          </a:xfrm>
          <a:prstGeom prst="rect">
            <a:avLst/>
          </a:prstGeom>
        </p:spPr>
      </p:pic>
      <p:pic>
        <p:nvPicPr>
          <p:cNvPr id="5" name="Tyrsov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070" y="1740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7958" y="1295858"/>
            <a:ext cx="10515600" cy="4351338"/>
          </a:xfrm>
        </p:spPr>
        <p:txBody>
          <a:bodyPr/>
          <a:lstStyle/>
          <a:p>
            <a:r>
              <a:rPr lang="cs-CZ" dirty="0" smtClean="0"/>
              <a:t>„Proč si myslíte, že se vynálezu říká vynález?“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„Uměli byste vymyslet jiné slovo, které bychom mohli používat místo názvu vynález?“ „Mně napadl název novopřístroj.“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7" y="3336850"/>
            <a:ext cx="3404192" cy="340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yrsova--kopi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8223" y="1252870"/>
            <a:ext cx="609600" cy="609600"/>
          </a:xfrm>
          <a:prstGeom prst="rect">
            <a:avLst/>
          </a:prstGeom>
        </p:spPr>
      </p:pic>
      <p:pic>
        <p:nvPicPr>
          <p:cNvPr id="5" name="Tyrsova-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134" y="305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kdo na takový vynález přijde?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67" y="1527914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„Takovému člověku říkáme VYNÁLEZCE.“</a:t>
            </a:r>
            <a:endParaRPr lang="cs-CZ" dirty="0"/>
          </a:p>
          <a:p>
            <a:r>
              <a:rPr lang="cs-CZ" dirty="0"/>
              <a:t>„Anglicky se slovo </a:t>
            </a:r>
            <a:r>
              <a:rPr lang="cs-CZ" dirty="0" smtClean="0"/>
              <a:t>vynálezce </a:t>
            </a:r>
            <a:r>
              <a:rPr lang="cs-CZ" dirty="0"/>
              <a:t>řekne </a:t>
            </a:r>
            <a:r>
              <a:rPr lang="cs-CZ" i="1" u="sng" dirty="0" err="1" smtClean="0"/>
              <a:t>inventor</a:t>
            </a:r>
            <a:r>
              <a:rPr lang="cs-CZ" i="1" u="sng" dirty="0" smtClean="0"/>
              <a:t>“</a:t>
            </a:r>
          </a:p>
          <a:p>
            <a:r>
              <a:rPr lang="cs-CZ" dirty="0" smtClean="0"/>
              <a:t>„Jedná </a:t>
            </a:r>
            <a:r>
              <a:rPr lang="cs-CZ" dirty="0"/>
              <a:t>se o člověka, který vytvořil nějaký nový předmět a dostane na něj </a:t>
            </a:r>
            <a:r>
              <a:rPr lang="cs-CZ" dirty="0" smtClean="0"/>
              <a:t>patent, což je listina</a:t>
            </a:r>
            <a:r>
              <a:rPr lang="cs-CZ" dirty="0"/>
              <a:t>, která je vydaná příslušným patentovým úřadem a poskytuje právní ochranu na vynález po dobu až 20 let. Majitel patentu má právo rozhodovat, kdo může, ale i nemusí využívat patentovaný vynález pro období, během kterého je vynález chráněn</a:t>
            </a:r>
            <a:r>
              <a:rPr lang="cs-CZ" dirty="0" smtClean="0"/>
              <a:t>.“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← patent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670" y="33595294"/>
            <a:ext cx="3755842" cy="557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95824"/>
            <a:ext cx="12382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yrsova-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4028" y="987056"/>
            <a:ext cx="609600" cy="609600"/>
          </a:xfrm>
          <a:prstGeom prst="rect">
            <a:avLst/>
          </a:prstGeom>
        </p:spPr>
      </p:pic>
      <p:pic>
        <p:nvPicPr>
          <p:cNvPr id="5" name="Tyrsova-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4169" y="1965251"/>
            <a:ext cx="609600" cy="609600"/>
          </a:xfrm>
          <a:prstGeom prst="rect">
            <a:avLst/>
          </a:prstGeom>
        </p:spPr>
      </p:pic>
      <p:pic>
        <p:nvPicPr>
          <p:cNvPr id="6" name="Tyrsova-8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5367" y="485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Vynálezce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„Jaká si myslíte, že je práce vynálezce?“ „Obtížná, nudná nebo zajímavá?“</a:t>
            </a:r>
          </a:p>
          <a:p>
            <a:r>
              <a:rPr lang="cs-CZ" dirty="0" smtClean="0"/>
              <a:t>„Chtěl by z vás někdo být vynálezce?“ „A proč?“</a:t>
            </a:r>
          </a:p>
        </p:txBody>
      </p:sp>
      <p:pic>
        <p:nvPicPr>
          <p:cNvPr id="4" name="Picture 2" descr="Český vědec má nominaci na evropského vynálezce roku. Za turbínu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3" y="3850684"/>
            <a:ext cx="3474192" cy="19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yrsova-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5098" y="1869558"/>
            <a:ext cx="609600" cy="609600"/>
          </a:xfrm>
          <a:prstGeom prst="rect">
            <a:avLst/>
          </a:prstGeom>
        </p:spPr>
      </p:pic>
      <p:pic>
        <p:nvPicPr>
          <p:cNvPr id="6" name="Tyrsova-1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6056" y="261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Známí vynálezci a jejich vynálezy</a:t>
            </a:r>
            <a:br>
              <a:rPr lang="cs-CZ" dirty="0" smtClean="0"/>
            </a:br>
            <a:r>
              <a:rPr lang="cs-CZ" dirty="0" smtClean="0"/>
              <a:t>Prokop Diviš - bleskosvod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                            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Prokop Diviš vynalezl bleskosvod.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Stalo se tomu tak v roce 1754.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</a:t>
            </a:r>
          </a:p>
          <a:p>
            <a:endParaRPr lang="cs-CZ" dirty="0"/>
          </a:p>
        </p:txBody>
      </p:sp>
      <p:pic>
        <p:nvPicPr>
          <p:cNvPr id="6146" name="Picture 2" descr="Po Joštovi &quot;s penisem&quot; socha Prokopa Diviše: K Brnu ho ale nic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4" y="1747247"/>
            <a:ext cx="3078878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488" y="1352956"/>
            <a:ext cx="16192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řed 259 lety postavil český vynálezce první bleskosvod na světě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31" y="3809821"/>
            <a:ext cx="2882825" cy="206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yrsova-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2047" y="94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Johannes </a:t>
            </a:r>
            <a:r>
              <a:rPr lang="cs-CZ" dirty="0" err="1" smtClean="0"/>
              <a:t>Gutenberg</a:t>
            </a:r>
            <a:r>
              <a:rPr lang="cs-CZ" dirty="0" smtClean="0"/>
              <a:t> - knihtisk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          Johannes </a:t>
            </a:r>
            <a:r>
              <a:rPr lang="cs-CZ" dirty="0" err="1" smtClean="0"/>
              <a:t>Gutenberg</a:t>
            </a:r>
            <a:r>
              <a:rPr lang="cs-CZ" dirty="0" smtClean="0"/>
              <a:t> vynalezl knihtisk.</a:t>
            </a:r>
          </a:p>
          <a:p>
            <a:pPr marL="0" indent="0">
              <a:buNone/>
            </a:pPr>
            <a:r>
              <a:rPr lang="cs-CZ" dirty="0"/>
              <a:t>                                    Datum vynálezu není přesně </a:t>
            </a:r>
            <a:r>
              <a:rPr lang="cs-CZ" dirty="0" smtClean="0"/>
              <a:t>znám, ale </a:t>
            </a:r>
            <a:r>
              <a:rPr lang="cs-CZ" dirty="0"/>
              <a:t>odhaduje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se </a:t>
            </a:r>
            <a:r>
              <a:rPr lang="cs-CZ" dirty="0"/>
              <a:t>kolem roku </a:t>
            </a:r>
            <a:r>
              <a:rPr lang="cs-CZ" dirty="0" smtClean="0"/>
              <a:t>1440.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9218" name="Picture 2" descr="Johannes Gutenberg – Wikipe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66" y="2082801"/>
            <a:ext cx="2745005" cy="34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nihtisk – Wikiped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91" y="3019425"/>
            <a:ext cx="191064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áječný vynález - knihtisk – Alíkoviny – Alík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6" y="3482975"/>
            <a:ext cx="30003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yrsova-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2810" y="747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PPER šablona FHS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PER šablona FHS2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šablona FHS3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PER šablona FHS4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PPER šablona FHS5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565</Words>
  <Application>Microsoft Office PowerPoint</Application>
  <PresentationFormat>Širokoúhlá obrazovka</PresentationFormat>
  <Paragraphs>66</Paragraphs>
  <Slides>16</Slides>
  <Notes>2</Notes>
  <HiddenSlides>0</HiddenSlides>
  <MMClips>19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UPPER šablona FHS1</vt:lpstr>
      <vt:lpstr>UPPER šablona FHS2</vt:lpstr>
      <vt:lpstr>UPPER šablona FHS3</vt:lpstr>
      <vt:lpstr>UPPER šablona FHS4</vt:lpstr>
      <vt:lpstr>UPPER šablona FHS5</vt:lpstr>
      <vt:lpstr>Fakultní učitel jako facilitátor kvalitní přípravy budoucích učitelů mateřských škol a 1. stupně ZŠ</vt:lpstr>
      <vt:lpstr>Proč vznikají vynálezy?</vt:lpstr>
      <vt:lpstr>Představení</vt:lpstr>
      <vt:lpstr>A začínáme!</vt:lpstr>
      <vt:lpstr>Prezentace aplikace PowerPoint</vt:lpstr>
      <vt:lpstr>A kdo na takový vynález přijde?</vt:lpstr>
      <vt:lpstr>Vynálezce</vt:lpstr>
      <vt:lpstr>Známí vynálezci a jejich vynálezy Prokop Diviš - bleskosvod </vt:lpstr>
      <vt:lpstr>Johannes Gutenberg - knihtisk</vt:lpstr>
      <vt:lpstr>Gottlieb Daimler - automobil</vt:lpstr>
      <vt:lpstr>Thomas Alva Edison - žárovka</vt:lpstr>
      <vt:lpstr>Alexander Fleming - penicilin</vt:lpstr>
      <vt:lpstr>Úkol</vt:lpstr>
      <vt:lpstr>Prezentace aplikace PowerPoint</vt:lpstr>
      <vt:lpstr>Tak a je tu konec</vt:lpstr>
      <vt:lpstr>Fakultní učitel jako facilitátor kvalitní přípravy budoucích učitelů mateřských škol a 1. stupně ZŠ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Kolek</dc:creator>
  <cp:lastModifiedBy>Viktor Pacholík</cp:lastModifiedBy>
  <cp:revision>35</cp:revision>
  <dcterms:created xsi:type="dcterms:W3CDTF">2018-09-27T13:39:27Z</dcterms:created>
  <dcterms:modified xsi:type="dcterms:W3CDTF">2020-05-28T19:41:06Z</dcterms:modified>
</cp:coreProperties>
</file>