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1" r:id="rId2"/>
    <p:sldId id="265" r:id="rId3"/>
    <p:sldId id="262" r:id="rId4"/>
    <p:sldId id="266" r:id="rId5"/>
    <p:sldId id="263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ib1jutHIyu9tXBX5/dBXcQ==" hashData="6JGv6dU/rNX4hqt7/kWTssqp1veCcbyVc/F1dMYHVBbOZ9AyWpnU4/aPzym7JA7BClYhmv9wiWZqCk1iCkltpg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0461E-689F-498B-8D57-01674348667E}" type="datetimeFigureOut">
              <a:rPr lang="cs-CZ" smtClean="0"/>
              <a:t>27.01.2022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1DF1C-EE9C-4C87-8AA3-A302C6F77B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5922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0461E-689F-498B-8D57-01674348667E}" type="datetimeFigureOut">
              <a:rPr lang="cs-CZ" smtClean="0"/>
              <a:t>27.01.2022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1DF1C-EE9C-4C87-8AA3-A302C6F77B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3713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0461E-689F-498B-8D57-01674348667E}" type="datetimeFigureOut">
              <a:rPr lang="cs-CZ" smtClean="0"/>
              <a:t>27.01.2022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1DF1C-EE9C-4C87-8AA3-A302C6F77B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3075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0461E-689F-498B-8D57-01674348667E}" type="datetimeFigureOut">
              <a:rPr lang="cs-CZ" smtClean="0"/>
              <a:t>27.01.2022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1DF1C-EE9C-4C87-8AA3-A302C6F77B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9120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0461E-689F-498B-8D57-01674348667E}" type="datetimeFigureOut">
              <a:rPr lang="cs-CZ" smtClean="0"/>
              <a:t>27.01.2022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1DF1C-EE9C-4C87-8AA3-A302C6F77B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11694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0461E-689F-498B-8D57-01674348667E}" type="datetimeFigureOut">
              <a:rPr lang="cs-CZ" smtClean="0"/>
              <a:t>27.01.2022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1DF1C-EE9C-4C87-8AA3-A302C6F77B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2127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0461E-689F-498B-8D57-01674348667E}" type="datetimeFigureOut">
              <a:rPr lang="cs-CZ" smtClean="0"/>
              <a:t>27.01.2022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1DF1C-EE9C-4C87-8AA3-A302C6F77B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6351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0461E-689F-498B-8D57-01674348667E}" type="datetimeFigureOut">
              <a:rPr lang="cs-CZ" smtClean="0"/>
              <a:t>27.01.2022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1DF1C-EE9C-4C87-8AA3-A302C6F77B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6136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0461E-689F-498B-8D57-01674348667E}" type="datetimeFigureOut">
              <a:rPr lang="cs-CZ" smtClean="0"/>
              <a:t>27.01.2022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1DF1C-EE9C-4C87-8AA3-A302C6F77B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0971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0461E-689F-498B-8D57-01674348667E}" type="datetimeFigureOut">
              <a:rPr lang="cs-CZ" smtClean="0"/>
              <a:t>27.01.2022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1DF1C-EE9C-4C87-8AA3-A302C6F77B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060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0461E-689F-498B-8D57-01674348667E}" type="datetimeFigureOut">
              <a:rPr lang="cs-CZ" smtClean="0"/>
              <a:t>27.01.2022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1DF1C-EE9C-4C87-8AA3-A302C6F77B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4432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0461E-689F-498B-8D57-01674348667E}" type="datetimeFigureOut">
              <a:rPr lang="cs-CZ" smtClean="0"/>
              <a:t>27.01.2022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1DF1C-EE9C-4C87-8AA3-A302C6F77B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8101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0461E-689F-498B-8D57-01674348667E}" type="datetimeFigureOut">
              <a:rPr lang="cs-CZ" smtClean="0"/>
              <a:t>27.01.2022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1DF1C-EE9C-4C87-8AA3-A302C6F77B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5602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E960461E-689F-498B-8D57-01674348667E}" type="datetimeFigureOut">
              <a:rPr lang="cs-CZ" smtClean="0"/>
              <a:t>27.01.2022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6CE1DF1C-EE9C-4C87-8AA3-A302C6F77B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6278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960461E-689F-498B-8D57-01674348667E}" type="datetimeFigureOut">
              <a:rPr lang="cs-CZ" smtClean="0"/>
              <a:t>27.01.2022</a:t>
            </a:fld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6CE1DF1C-EE9C-4C87-8AA3-A302C6F77B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93019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18" Type="http://schemas.openxmlformats.org/officeDocument/2006/relationships/image" Target="../media/image33.jpeg"/><Relationship Id="rId3" Type="http://schemas.microsoft.com/office/2007/relationships/media" Target="../media/media8.m4a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17" Type="http://schemas.openxmlformats.org/officeDocument/2006/relationships/image" Target="../media/image32.jpeg"/><Relationship Id="rId2" Type="http://schemas.openxmlformats.org/officeDocument/2006/relationships/audio" Target="../media/media7.m4a"/><Relationship Id="rId16" Type="http://schemas.openxmlformats.org/officeDocument/2006/relationships/image" Target="../media/image31.jpeg"/><Relationship Id="rId1" Type="http://schemas.microsoft.com/office/2007/relationships/media" Target="../media/media7.m4a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30.jpeg"/><Relationship Id="rId10" Type="http://schemas.openxmlformats.org/officeDocument/2006/relationships/image" Target="../media/image25.jpeg"/><Relationship Id="rId19" Type="http://schemas.openxmlformats.org/officeDocument/2006/relationships/image" Target="../media/image3.png"/><Relationship Id="rId4" Type="http://schemas.openxmlformats.org/officeDocument/2006/relationships/audio" Target="../media/media8.m4a"/><Relationship Id="rId9" Type="http://schemas.openxmlformats.org/officeDocument/2006/relationships/image" Target="../media/image24.jpeg"/><Relationship Id="rId1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skolakov.eu/cesky-jazyk/3-trida/vyjmenovana-slova-po-b/slovni-spojeni/vyber.htm" TargetMode="External"/><Relationship Id="rId2" Type="http://schemas.openxmlformats.org/officeDocument/2006/relationships/hyperlink" Target="https://www.mojecestina.cz/article/2008091106-vyjmenovana-slova-po-b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ravopisne.cz/2011/11/pravidla-vyjmenovana-slova/#vyjmenovana-slova-po-b" TargetMode="External"/><Relationship Id="rId13" Type="http://schemas.openxmlformats.org/officeDocument/2006/relationships/hyperlink" Target="https://www.pravopisne.cz/2011/11/pravidla-vyjmenovana-slova/#vyjmenovana-slova-po-v" TargetMode="External"/><Relationship Id="rId3" Type="http://schemas.microsoft.com/office/2007/relationships/media" Target="../media/media3.m4a"/><Relationship Id="rId7" Type="http://schemas.openxmlformats.org/officeDocument/2006/relationships/slideLayout" Target="../slideLayouts/slideLayout2.xml"/><Relationship Id="rId12" Type="http://schemas.openxmlformats.org/officeDocument/2006/relationships/hyperlink" Target="https://www.pravopisne.cz/2011/11/pravidla-vyjmenovana-slova/#vyjmenovana-slova-po-s" TargetMode="Externa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audio" Target="../media/media4.m4a"/><Relationship Id="rId11" Type="http://schemas.openxmlformats.org/officeDocument/2006/relationships/hyperlink" Target="https://www.pravopisne.cz/2011/11/pravidla-vyjmenovana-slova/#vyjmenovana-slova-po-p" TargetMode="External"/><Relationship Id="rId5" Type="http://schemas.microsoft.com/office/2007/relationships/media" Target="../media/media4.m4a"/><Relationship Id="rId15" Type="http://schemas.openxmlformats.org/officeDocument/2006/relationships/image" Target="../media/image3.png"/><Relationship Id="rId10" Type="http://schemas.openxmlformats.org/officeDocument/2006/relationships/hyperlink" Target="https://www.pravopisne.cz/2011/11/pravidla-vyjmenovana-slova/#vyjmenovana-slova-po-m" TargetMode="External"/><Relationship Id="rId4" Type="http://schemas.openxmlformats.org/officeDocument/2006/relationships/audio" Target="../media/media3.m4a"/><Relationship Id="rId9" Type="http://schemas.openxmlformats.org/officeDocument/2006/relationships/hyperlink" Target="https://www.pravopisne.cz/2011/11/pravidla-vyjmenovana-slova/#vyjmenovana-slova-po-l" TargetMode="External"/><Relationship Id="rId14" Type="http://schemas.openxmlformats.org/officeDocument/2006/relationships/hyperlink" Target="https://www.pravopisne.cz/2011/11/pravidla-vyjmenovana-slova/#vyjmenovana-slova-po-z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6.m4a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6.m4a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78179" y="2033968"/>
            <a:ext cx="10515600" cy="1325563"/>
          </a:xfrm>
        </p:spPr>
        <p:txBody>
          <a:bodyPr/>
          <a:lstStyle/>
          <a:p>
            <a:pPr algn="ctr"/>
            <a:r>
              <a:rPr lang="cs-CZ" dirty="0"/>
              <a:t>Vyjmenovaná slova po B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287857"/>
            <a:ext cx="10515600" cy="347396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200" dirty="0">
                <a:latin typeface="Source Sans Pro Semibold" pitchFamily="34" charset="-18"/>
              </a:rPr>
              <a:t>Český jazyk a literatura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262C539-7708-4908-9D28-F920A66FEB09}"/>
              </a:ext>
            </a:extLst>
          </p:cNvPr>
          <p:cNvSpPr txBox="1"/>
          <p:nvPr/>
        </p:nvSpPr>
        <p:spPr>
          <a:xfrm>
            <a:off x="5062330" y="4690143"/>
            <a:ext cx="2067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Anita Čechová</a:t>
            </a:r>
          </a:p>
        </p:txBody>
      </p:sp>
    </p:spTree>
    <p:extLst>
      <p:ext uri="{BB962C8B-B14F-4D97-AF65-F5344CB8AC3E}">
        <p14:creationId xmlns:p14="http://schemas.microsoft.com/office/powerpoint/2010/main" val="2634149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F43D8A-E0B9-4B68-8BB8-659AE4FE3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712" y="1908876"/>
            <a:ext cx="10571998" cy="970450"/>
          </a:xfrm>
        </p:spPr>
        <p:txBody>
          <a:bodyPr/>
          <a:lstStyle/>
          <a:p>
            <a:r>
              <a:rPr lang="cs-CZ" dirty="0"/>
              <a:t>Nábytek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38D3DA-FB2C-4EE3-925D-9A2FA0595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1426641"/>
            <a:ext cx="10554574" cy="3636511"/>
          </a:xfrm>
        </p:spPr>
        <p:txBody>
          <a:bodyPr/>
          <a:lstStyle/>
          <a:p>
            <a:r>
              <a:rPr lang="cs-CZ" dirty="0"/>
              <a:t>Např.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Táta koupil nový náb</a:t>
            </a:r>
            <a:r>
              <a:rPr lang="cs-CZ" dirty="0">
                <a:solidFill>
                  <a:srgbClr val="FF0000"/>
                </a:solidFill>
              </a:rPr>
              <a:t>y</a:t>
            </a:r>
            <a:r>
              <a:rPr lang="cs-CZ" dirty="0"/>
              <a:t>tek do obýváku.</a:t>
            </a:r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BC22C707-407A-4185-9A53-891ED3A32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145" y="2565915"/>
            <a:ext cx="3126523" cy="312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873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3468FC-8929-453D-B180-19187E932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492" y="1907853"/>
            <a:ext cx="10571998" cy="970450"/>
          </a:xfrm>
        </p:spPr>
        <p:txBody>
          <a:bodyPr/>
          <a:lstStyle/>
          <a:p>
            <a:r>
              <a:rPr lang="cs-CZ" dirty="0"/>
              <a:t>Dobytek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D899DD-0865-4207-AB6C-7801F78E5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3" y="1610744"/>
            <a:ext cx="10554574" cy="3636511"/>
          </a:xfrm>
        </p:spPr>
        <p:txBody>
          <a:bodyPr>
            <a:normAutofit/>
          </a:bodyPr>
          <a:lstStyle/>
          <a:p>
            <a:r>
              <a:rPr lang="cs-CZ" sz="2000" b="0" i="0" dirty="0">
                <a:effectLst/>
                <a:latin typeface="+mj-lt"/>
              </a:rPr>
              <a:t>Dobytek je jiné označení pro hospodářská zvířata,</a:t>
            </a:r>
          </a:p>
          <a:p>
            <a:pPr marL="0" indent="0">
              <a:buNone/>
            </a:pPr>
            <a:r>
              <a:rPr lang="cs-CZ" sz="2000" dirty="0">
                <a:latin typeface="+mj-lt"/>
              </a:rPr>
              <a:t>    </a:t>
            </a:r>
            <a:r>
              <a:rPr lang="cs-CZ" sz="2000" b="0" i="0" dirty="0">
                <a:effectLst/>
                <a:latin typeface="+mj-lt"/>
              </a:rPr>
              <a:t> především pro skot (krávy a býci), vepře, ovce a kozy.</a:t>
            </a:r>
          </a:p>
          <a:p>
            <a:r>
              <a:rPr lang="cs-CZ" sz="2000" dirty="0">
                <a:latin typeface="+mj-lt"/>
              </a:rPr>
              <a:t>Např. Viděl jsem, jak se na pastvě pásl dob</a:t>
            </a:r>
            <a:r>
              <a:rPr lang="cs-CZ" sz="2000" dirty="0">
                <a:solidFill>
                  <a:srgbClr val="FF0000"/>
                </a:solidFill>
                <a:latin typeface="+mj-lt"/>
              </a:rPr>
              <a:t>y</a:t>
            </a:r>
            <a:r>
              <a:rPr lang="cs-CZ" sz="2000" dirty="0">
                <a:latin typeface="+mj-lt"/>
              </a:rPr>
              <a:t>tek.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328D3D54-C020-42AE-89E9-E2B9923FD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544" y="2393078"/>
            <a:ext cx="3676402" cy="3676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17720334-A2BA-4BAF-98F4-99448E2CA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559" y="4258493"/>
            <a:ext cx="2829667" cy="181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172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846F7B-32C8-4EA4-B458-4CAF88959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712" y="1836601"/>
            <a:ext cx="10571998" cy="970450"/>
          </a:xfrm>
        </p:spPr>
        <p:txBody>
          <a:bodyPr/>
          <a:lstStyle/>
          <a:p>
            <a:r>
              <a:rPr lang="cs-CZ" dirty="0"/>
              <a:t>Obyčej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F33113-2C7D-47E3-B699-BC2A16CFAA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424" y="642869"/>
            <a:ext cx="10554574" cy="4606023"/>
          </a:xfrm>
        </p:spPr>
        <p:txBody>
          <a:bodyPr>
            <a:normAutofit/>
          </a:bodyPr>
          <a:lstStyle/>
          <a:p>
            <a:endParaRPr lang="cs-CZ" sz="2000" b="0" i="0" dirty="0">
              <a:effectLst/>
              <a:latin typeface="+mj-lt"/>
            </a:endParaRPr>
          </a:p>
          <a:p>
            <a:endParaRPr lang="cs-CZ" sz="2000" dirty="0">
              <a:latin typeface="+mj-lt"/>
            </a:endParaRPr>
          </a:p>
          <a:p>
            <a:endParaRPr lang="cs-CZ" sz="2000" b="0" i="0" dirty="0">
              <a:effectLst/>
              <a:latin typeface="+mj-lt"/>
            </a:endParaRPr>
          </a:p>
          <a:p>
            <a:r>
              <a:rPr lang="cs-CZ" sz="2000" b="0" i="0" dirty="0">
                <a:effectLst/>
                <a:latin typeface="+mj-lt"/>
              </a:rPr>
              <a:t>zvyk, ustálený způsob chování</a:t>
            </a:r>
          </a:p>
          <a:p>
            <a:r>
              <a:rPr lang="cs-CZ" sz="2000" dirty="0">
                <a:latin typeface="+mj-lt"/>
              </a:rPr>
              <a:t>Např.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b="0" i="0" dirty="0">
                <a:effectLst/>
                <a:latin typeface="+mj-lt"/>
              </a:rPr>
              <a:t>Tento tanec patří mezi řecké lidové ob</a:t>
            </a:r>
            <a:r>
              <a:rPr lang="cs-CZ" sz="2000" b="0" i="0" dirty="0">
                <a:solidFill>
                  <a:srgbClr val="FF0000"/>
                </a:solidFill>
                <a:effectLst/>
                <a:latin typeface="+mj-lt"/>
              </a:rPr>
              <a:t>y</a:t>
            </a:r>
            <a:r>
              <a:rPr lang="cs-CZ" sz="2000" b="0" i="0" dirty="0">
                <a:effectLst/>
                <a:latin typeface="+mj-lt"/>
              </a:rPr>
              <a:t>čeje.</a:t>
            </a:r>
            <a:endParaRPr lang="cs-CZ" sz="2000" dirty="0">
              <a:latin typeface="+mj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b="0" i="0" dirty="0">
                <a:effectLst/>
                <a:latin typeface="+mj-lt"/>
              </a:rPr>
              <a:t>Jedním z vánočních ob</a:t>
            </a:r>
            <a:r>
              <a:rPr lang="cs-CZ" sz="2000" b="0" i="0" dirty="0">
                <a:solidFill>
                  <a:srgbClr val="FF0000"/>
                </a:solidFill>
                <a:effectLst/>
                <a:latin typeface="+mj-lt"/>
              </a:rPr>
              <a:t>y</a:t>
            </a:r>
            <a:r>
              <a:rPr lang="cs-CZ" sz="2000" b="0" i="0" dirty="0">
                <a:effectLst/>
                <a:latin typeface="+mj-lt"/>
              </a:rPr>
              <a:t>čejů je pečení cukroví. </a:t>
            </a:r>
            <a:endParaRPr lang="cs-CZ" sz="2000" dirty="0">
              <a:latin typeface="+mj-lt"/>
            </a:endParaRP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597CC9AF-590E-455C-84B3-33F6E4F8E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277" y="2152877"/>
            <a:ext cx="3796145" cy="379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536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29B7B6-B5BD-49AD-BDBD-9B2F2C2DC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288" y="1890398"/>
            <a:ext cx="10571998" cy="970450"/>
          </a:xfrm>
        </p:spPr>
        <p:txBody>
          <a:bodyPr/>
          <a:lstStyle/>
          <a:p>
            <a:r>
              <a:rPr lang="cs-CZ" dirty="0"/>
              <a:t>Bystrý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1CDC062-C6FB-4DC7-AF5D-2036E928E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288" y="1890398"/>
            <a:ext cx="10554574" cy="3636511"/>
          </a:xfrm>
        </p:spPr>
        <p:txBody>
          <a:bodyPr/>
          <a:lstStyle/>
          <a:p>
            <a:r>
              <a:rPr lang="cs-CZ" b="0" i="0" dirty="0">
                <a:effectLst/>
                <a:latin typeface="+mj-lt"/>
              </a:rPr>
              <a:t>Bystrý člověk má dobrý postřeh, rychle chápe nové věci. </a:t>
            </a:r>
          </a:p>
          <a:p>
            <a:pPr marL="0" indent="0">
              <a:buNone/>
            </a:pPr>
            <a:r>
              <a:rPr lang="cs-CZ" dirty="0">
                <a:latin typeface="+mj-lt"/>
              </a:rPr>
              <a:t>     </a:t>
            </a:r>
            <a:r>
              <a:rPr lang="cs-CZ" b="0" i="0" dirty="0">
                <a:effectLst/>
                <a:latin typeface="+mj-lt"/>
              </a:rPr>
              <a:t>Zároveň ale rychle reaguje na to, co se děje, </a:t>
            </a:r>
          </a:p>
          <a:p>
            <a:pPr marL="0" indent="0">
              <a:buNone/>
            </a:pPr>
            <a:r>
              <a:rPr lang="cs-CZ" b="0" i="0" dirty="0">
                <a:effectLst/>
                <a:latin typeface="+mj-lt"/>
              </a:rPr>
              <a:t>     Rychle si všimne nových věcí, postřehne je. </a:t>
            </a:r>
          </a:p>
          <a:p>
            <a:pPr marL="0" indent="0">
              <a:buNone/>
            </a:pPr>
            <a:r>
              <a:rPr lang="cs-CZ" b="0" i="0" dirty="0">
                <a:effectLst/>
                <a:latin typeface="+mj-lt"/>
              </a:rPr>
              <a:t>     Bystrá může být i řeka, která teče rychle a svižně.</a:t>
            </a:r>
            <a:endParaRPr lang="cs-CZ" dirty="0">
              <a:latin typeface="+mj-lt"/>
            </a:endParaRP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9224387B-37C9-4C08-ADBD-C52B97B9D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304" y="2528959"/>
            <a:ext cx="3329839" cy="332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>
            <a:extLst>
              <a:ext uri="{FF2B5EF4-FFF2-40B4-BE49-F238E27FC236}">
                <a16:creationId xmlns:a16="http://schemas.microsoft.com/office/drawing/2014/main" id="{D96E69F9-FCD1-48BC-9C8F-888FC7B7A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451" y="4915000"/>
            <a:ext cx="2221057" cy="142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409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EAD235-7670-4B59-8822-91226B1E3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712" y="1809694"/>
            <a:ext cx="10571998" cy="970450"/>
          </a:xfrm>
        </p:spPr>
        <p:txBody>
          <a:bodyPr/>
          <a:lstStyle/>
          <a:p>
            <a:r>
              <a:rPr lang="cs-CZ" dirty="0"/>
              <a:t>Bylina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EC27A8-10E2-4DF4-9B06-3FE915D0B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136" y="1809694"/>
            <a:ext cx="10554574" cy="3636511"/>
          </a:xfrm>
        </p:spPr>
        <p:txBody>
          <a:bodyPr>
            <a:normAutofit/>
          </a:bodyPr>
          <a:lstStyle/>
          <a:p>
            <a:r>
              <a:rPr lang="cs-CZ" sz="2000" dirty="0">
                <a:latin typeface="+mj-lt"/>
              </a:rPr>
              <a:t>R</a:t>
            </a:r>
            <a:r>
              <a:rPr lang="cs-CZ" sz="2000" b="0" i="0" dirty="0">
                <a:effectLst/>
                <a:latin typeface="+mj-lt"/>
              </a:rPr>
              <a:t>ostlina, která má často léčivé účinky</a:t>
            </a:r>
          </a:p>
          <a:p>
            <a:r>
              <a:rPr lang="cs-CZ" sz="2000" dirty="0">
                <a:latin typeface="+mj-lt"/>
              </a:rPr>
              <a:t>Např.: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b="0" i="0" dirty="0">
                <a:effectLst/>
                <a:latin typeface="+mj-lt"/>
              </a:rPr>
              <a:t>Petržel patří mezi b</a:t>
            </a:r>
            <a:r>
              <a:rPr lang="cs-CZ" sz="2000" b="0" i="0" dirty="0">
                <a:solidFill>
                  <a:srgbClr val="FF0000"/>
                </a:solidFill>
                <a:effectLst/>
                <a:latin typeface="+mj-lt"/>
              </a:rPr>
              <a:t>y</a:t>
            </a:r>
            <a:r>
              <a:rPr lang="cs-CZ" sz="2000" b="0" i="0" dirty="0">
                <a:effectLst/>
                <a:latin typeface="+mj-lt"/>
              </a:rPr>
              <a:t>liny používané při vaření.</a:t>
            </a:r>
            <a:endParaRPr lang="cs-CZ" sz="2000" dirty="0">
              <a:latin typeface="+mj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b="0" i="0" dirty="0">
                <a:effectLst/>
                <a:latin typeface="+mj-lt"/>
              </a:rPr>
              <a:t>Ráda vaří se sušenými b</a:t>
            </a:r>
            <a:r>
              <a:rPr lang="cs-CZ" sz="2000" b="0" i="0" dirty="0">
                <a:solidFill>
                  <a:srgbClr val="FF0000"/>
                </a:solidFill>
                <a:effectLst/>
                <a:latin typeface="+mj-lt"/>
              </a:rPr>
              <a:t>y</a:t>
            </a:r>
            <a:r>
              <a:rPr lang="cs-CZ" sz="2000" b="0" i="0" dirty="0">
                <a:effectLst/>
                <a:latin typeface="+mj-lt"/>
              </a:rPr>
              <a:t>linami.</a:t>
            </a:r>
            <a:endParaRPr lang="cs-CZ" sz="2000" dirty="0">
              <a:latin typeface="+mj-lt"/>
            </a:endParaRP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1E19E389-AC4C-4858-B132-B95B2B4DA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398" y="2079172"/>
            <a:ext cx="3510148" cy="3510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8286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E89F7E-7FF5-48E9-9C37-74C2ACBA5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1840180"/>
            <a:ext cx="10571998" cy="970450"/>
          </a:xfrm>
        </p:spPr>
        <p:txBody>
          <a:bodyPr/>
          <a:lstStyle/>
          <a:p>
            <a:r>
              <a:rPr lang="cs-CZ" dirty="0"/>
              <a:t>Kobyla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6973B6-A2D6-42BA-BB00-CFB456AC8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424" y="1507671"/>
            <a:ext cx="10554574" cy="4441160"/>
          </a:xfrm>
        </p:spPr>
        <p:txBody>
          <a:bodyPr>
            <a:normAutofit/>
          </a:bodyPr>
          <a:lstStyle/>
          <a:p>
            <a:r>
              <a:rPr lang="pl-PL" sz="2000" b="0" i="0" dirty="0">
                <a:effectLst/>
              </a:rPr>
              <a:t>Kobyla je samice od koně</a:t>
            </a:r>
          </a:p>
          <a:p>
            <a:r>
              <a:rPr lang="pl-PL" sz="2000" dirty="0"/>
              <a:t>Např.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000" dirty="0"/>
              <a:t>Kob</a:t>
            </a:r>
            <a:r>
              <a:rPr lang="pl-PL" sz="2000" dirty="0">
                <a:solidFill>
                  <a:srgbClr val="FF0000"/>
                </a:solidFill>
              </a:rPr>
              <a:t>y</a:t>
            </a:r>
            <a:r>
              <a:rPr lang="pl-PL" sz="2000" dirty="0"/>
              <a:t>lisy jsou čtvrť na severu Prahy.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000" dirty="0"/>
              <a:t>Na louce poskakovala malá kob</a:t>
            </a:r>
            <a:r>
              <a:rPr lang="pl-PL" sz="2000" dirty="0">
                <a:solidFill>
                  <a:srgbClr val="FF0000"/>
                </a:solidFill>
              </a:rPr>
              <a:t>y</a:t>
            </a:r>
            <a:r>
              <a:rPr lang="pl-PL" sz="2000" dirty="0"/>
              <a:t>lka.</a:t>
            </a:r>
            <a:endParaRPr lang="cs-CZ" sz="2000" dirty="0"/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5F1F8CCE-9AE0-48E8-8BFD-703577AC8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070" y="2172690"/>
            <a:ext cx="3177639" cy="317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7204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F444F9-800D-41DB-908C-CA5871309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712" y="1737060"/>
            <a:ext cx="10571998" cy="970450"/>
          </a:xfrm>
        </p:spPr>
        <p:txBody>
          <a:bodyPr/>
          <a:lstStyle/>
          <a:p>
            <a:r>
              <a:rPr lang="cs-CZ" dirty="0"/>
              <a:t>Býk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081559-A020-4BEB-ACAD-D4CDD63A9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136" y="1610744"/>
            <a:ext cx="10554574" cy="3636511"/>
          </a:xfrm>
        </p:spPr>
        <p:txBody>
          <a:bodyPr>
            <a:normAutofit/>
          </a:bodyPr>
          <a:lstStyle/>
          <a:p>
            <a:r>
              <a:rPr lang="cs-CZ" sz="2000" dirty="0"/>
              <a:t>Zvíře</a:t>
            </a:r>
          </a:p>
          <a:p>
            <a:r>
              <a:rPr lang="cs-CZ" sz="2000" dirty="0"/>
              <a:t>Např.: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V chovné stanici se narodil malý b</a:t>
            </a:r>
            <a:r>
              <a:rPr lang="cs-CZ" sz="2000" dirty="0">
                <a:solidFill>
                  <a:srgbClr val="FF0000"/>
                </a:solidFill>
              </a:rPr>
              <a:t>ý</a:t>
            </a:r>
            <a:r>
              <a:rPr lang="cs-CZ" sz="2000" dirty="0"/>
              <a:t>ček.</a:t>
            </a:r>
          </a:p>
        </p:txBody>
      </p:sp>
      <p:pic>
        <p:nvPicPr>
          <p:cNvPr id="14340" name="Picture 4">
            <a:extLst>
              <a:ext uri="{FF2B5EF4-FFF2-40B4-BE49-F238E27FC236}">
                <a16:creationId xmlns:a16="http://schemas.microsoft.com/office/drawing/2014/main" id="{4CFDE5AA-0E43-425F-96A0-58A4C5BD5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016" y="2256085"/>
            <a:ext cx="3568913" cy="356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5627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5497E2-8B16-4E70-AC1A-726792EBF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288" y="1895978"/>
            <a:ext cx="10571998" cy="970450"/>
          </a:xfrm>
        </p:spPr>
        <p:txBody>
          <a:bodyPr/>
          <a:lstStyle/>
          <a:p>
            <a:r>
              <a:rPr lang="cs-CZ" dirty="0"/>
              <a:t>Přibyslav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E83C11B-33D8-463D-BB08-F084E5633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576" y="1610744"/>
            <a:ext cx="10554574" cy="3636511"/>
          </a:xfrm>
        </p:spPr>
        <p:txBody>
          <a:bodyPr>
            <a:normAutofit/>
          </a:bodyPr>
          <a:lstStyle/>
          <a:p>
            <a:r>
              <a:rPr lang="cs-CZ" sz="2000" dirty="0">
                <a:latin typeface="+mj-lt"/>
              </a:rPr>
              <a:t>M</a:t>
            </a:r>
            <a:r>
              <a:rPr lang="cs-CZ" sz="2000" b="0" i="0" dirty="0">
                <a:effectLst/>
                <a:latin typeface="+mj-lt"/>
              </a:rPr>
              <a:t>ěsto ležící nedaleko Havlíčkova Brodu a Jihlavy</a:t>
            </a:r>
          </a:p>
          <a:p>
            <a:r>
              <a:rPr lang="cs-CZ" sz="2000" dirty="0">
                <a:latin typeface="+mj-lt"/>
              </a:rPr>
              <a:t>Např.:</a:t>
            </a:r>
          </a:p>
          <a:p>
            <a:r>
              <a:rPr lang="cs-CZ" sz="2000" dirty="0">
                <a:latin typeface="+mj-lt"/>
              </a:rPr>
              <a:t>Včera jsme byli na výletě v Přib</a:t>
            </a:r>
            <a:r>
              <a:rPr lang="cs-CZ" sz="2000" dirty="0">
                <a:solidFill>
                  <a:srgbClr val="FF0000"/>
                </a:solidFill>
                <a:latin typeface="+mj-lt"/>
              </a:rPr>
              <a:t>y</a:t>
            </a:r>
            <a:r>
              <a:rPr lang="cs-CZ" sz="2000" dirty="0">
                <a:latin typeface="+mj-lt"/>
              </a:rPr>
              <a:t>slavi.</a:t>
            </a:r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6B25199B-3CD0-4B61-BC9B-B0991D480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346" y="2222287"/>
            <a:ext cx="3652652" cy="3652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237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A617133A-FC15-41BF-B0D4-F456B44ED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16" y="1888816"/>
            <a:ext cx="1722637" cy="172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CB3BDF4D-3B60-4415-848D-EACE42D71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180" y="1888817"/>
            <a:ext cx="1722637" cy="172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D011C72F-2B18-4CB0-BF16-38F35148F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975" y="1881811"/>
            <a:ext cx="1722638" cy="172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E7888811-8EEE-409B-A7EB-31CA4A40E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924" y="1881811"/>
            <a:ext cx="1729643" cy="172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F732A8FB-FC66-417F-8560-910A42B1C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562" y="1888817"/>
            <a:ext cx="1715632" cy="1715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F48A0E58-F864-44A5-AAF4-0B16755DA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674" y="1895820"/>
            <a:ext cx="1708627" cy="170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19980745-3B3E-4229-BF8D-EADEE5E51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526" y="1884288"/>
            <a:ext cx="1981474" cy="1727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D3A239EC-F3E9-42E4-A22B-D5E0A7C27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822" y="4264024"/>
            <a:ext cx="1634604" cy="162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38A783FA-B26B-4577-8C09-AF9C1FAFF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940" y="4264026"/>
            <a:ext cx="1634604" cy="162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5D071201-AE1B-4258-8FB0-DD470D97F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544" y="4264027"/>
            <a:ext cx="1639001" cy="162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B14A4181-1F4F-4EC1-9715-58CEBE1F7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545" y="4276240"/>
            <a:ext cx="1613513" cy="161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id="{2BE5140D-DA89-43C1-91EC-1AFB633C7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58" y="4276240"/>
            <a:ext cx="1613513" cy="161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E06F3900-D28F-490E-9346-EE1062105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3571" y="4276239"/>
            <a:ext cx="1613512" cy="161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Nahraný zvuk">
            <a:hlinkClick r:id="" action="ppaction://media"/>
            <a:extLst>
              <a:ext uri="{FF2B5EF4-FFF2-40B4-BE49-F238E27FC236}">
                <a16:creationId xmlns:a16="http://schemas.microsoft.com/office/drawing/2014/main" id="{6A45370A-5BB8-479E-80D7-11AA903E8D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7380578" y="583393"/>
            <a:ext cx="609600" cy="609600"/>
          </a:xfrm>
          <a:prstGeom prst="rect">
            <a:avLst/>
          </a:prstGeom>
        </p:spPr>
      </p:pic>
      <p:sp>
        <p:nvSpPr>
          <p:cNvPr id="18" name="TextovéPole 17">
            <a:extLst>
              <a:ext uri="{FF2B5EF4-FFF2-40B4-BE49-F238E27FC236}">
                <a16:creationId xmlns:a16="http://schemas.microsoft.com/office/drawing/2014/main" id="{BDB3C556-AD53-43C0-971B-66BF865FF581}"/>
              </a:ext>
            </a:extLst>
          </p:cNvPr>
          <p:cNvSpPr txBox="1"/>
          <p:nvPr/>
        </p:nvSpPr>
        <p:spPr>
          <a:xfrm>
            <a:off x="1706021" y="1278466"/>
            <a:ext cx="8979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1.                                                                                     2.</a:t>
            </a:r>
          </a:p>
        </p:txBody>
      </p:sp>
      <p:pic>
        <p:nvPicPr>
          <p:cNvPr id="19" name="Nahraný zvuk">
            <a:hlinkClick r:id="" action="ppaction://media"/>
            <a:extLst>
              <a:ext uri="{FF2B5EF4-FFF2-40B4-BE49-F238E27FC236}">
                <a16:creationId xmlns:a16="http://schemas.microsoft.com/office/drawing/2014/main" id="{96E0BCD8-5B16-41BF-AFBB-3394908C34A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836716" y="5833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2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6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599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2A2399-D6D5-48FB-976D-51F5B8B95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288" y="2458550"/>
            <a:ext cx="10571998" cy="970450"/>
          </a:xfrm>
        </p:spPr>
        <p:txBody>
          <a:bodyPr/>
          <a:lstStyle/>
          <a:p>
            <a:r>
              <a:rPr lang="cs-CZ" dirty="0"/>
              <a:t>Pracovní list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482BE8-E3B5-4AFB-BEF7-88BFDECEF9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Viz příloha</a:t>
            </a:r>
          </a:p>
        </p:txBody>
      </p:sp>
    </p:spTree>
    <p:extLst>
      <p:ext uri="{BB962C8B-B14F-4D97-AF65-F5344CB8AC3E}">
        <p14:creationId xmlns:p14="http://schemas.microsoft.com/office/powerpoint/2010/main" val="1965083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2BF65C-E861-4C1C-B9EC-81D867E60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Vyjmenovaná slova</a:t>
            </a:r>
          </a:p>
        </p:txBody>
      </p:sp>
      <p:pic>
        <p:nvPicPr>
          <p:cNvPr id="6" name="Picture 2" descr="Pastelka Mává klipartové obrázky | Prémiové obrázky s vysokým rozlišením">
            <a:extLst>
              <a:ext uri="{FF2B5EF4-FFF2-40B4-BE49-F238E27FC236}">
                <a16:creationId xmlns:a16="http://schemas.microsoft.com/office/drawing/2014/main" id="{66EF0BCF-F710-4A0E-BB9F-1D5C5210F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490" y="2185800"/>
            <a:ext cx="2660073" cy="3927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Nahraný zvuk">
            <a:hlinkClick r:id="" action="ppaction://media"/>
            <a:extLst>
              <a:ext uri="{FF2B5EF4-FFF2-40B4-BE49-F238E27FC236}">
                <a16:creationId xmlns:a16="http://schemas.microsoft.com/office/drawing/2014/main" id="{DC401148-ADDE-4325-B841-59C45B16F6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06437" y="3429000"/>
            <a:ext cx="1911928" cy="191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56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6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4C8919-4761-4507-9C34-B47C87B1F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288" y="1737062"/>
            <a:ext cx="10571998" cy="970450"/>
          </a:xfrm>
        </p:spPr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62DF033-B50E-4371-A4CC-5937819A1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138" y="2128947"/>
            <a:ext cx="10554574" cy="3636511"/>
          </a:xfrm>
        </p:spPr>
        <p:txBody>
          <a:bodyPr>
            <a:normAutofit/>
          </a:bodyPr>
          <a:lstStyle/>
          <a:p>
            <a:r>
              <a:rPr lang="cs-CZ" sz="2000" dirty="0"/>
              <a:t>Texty dostupné z: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://www.mojecestina.cz/article/2008091106-vyjmenovana-slova-po-b</a:t>
            </a:r>
            <a:endParaRPr lang="cs-CZ" sz="2000" dirty="0"/>
          </a:p>
          <a:p>
            <a:r>
              <a:rPr lang="cs-CZ" sz="2000" dirty="0"/>
              <a:t>Obrázky dostupné z: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https://skolakov.eu/cesky-jazyk/3-trida/vyjmenovana-slova-po-b/slovni-spojeni/vyber.htm</a:t>
            </a:r>
            <a:endParaRPr lang="cs-CZ" sz="2000" dirty="0"/>
          </a:p>
          <a:p>
            <a:r>
              <a:rPr lang="cs-CZ" sz="2000" dirty="0"/>
              <a:t>Pracovní list – vlastní tvorba</a:t>
            </a:r>
          </a:p>
        </p:txBody>
      </p:sp>
    </p:spTree>
    <p:extLst>
      <p:ext uri="{BB962C8B-B14F-4D97-AF65-F5344CB8AC3E}">
        <p14:creationId xmlns:p14="http://schemas.microsoft.com/office/powerpoint/2010/main" val="95729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cs-CZ" dirty="0"/>
              <a:t>Vyjmenovaná slova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126733"/>
            <a:ext cx="10515600" cy="3473961"/>
          </a:xfrm>
        </p:spPr>
        <p:txBody>
          <a:bodyPr>
            <a:normAutofit/>
          </a:bodyPr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cs-CZ" sz="2000" i="0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roxima Nova"/>
              </a:rPr>
              <a:t>TVRDÉ Y/Ý  </a:t>
            </a:r>
            <a:endParaRPr lang="cs-CZ" sz="2000" b="0" i="0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Proxima Nova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cs-CZ" sz="1600" i="0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roxima Nova"/>
                <a:hlinkClick r:id="rId8" tooltip="VYJMENOVANÁ SLOVA PO B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VYJMENOVANÁ SLOVA PO B</a:t>
            </a:r>
            <a:endParaRPr lang="cs-CZ" sz="1600" i="0" strike="noStrike" dirty="0">
              <a:ln w="0"/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Proxima Nova"/>
              <a:hlinkClick r:id="rId9" tooltip="VYJMENOVANÁ SLOVA PO L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cs-CZ" sz="1600" b="0" i="0" strike="noStrike" dirty="0">
                <a:solidFill>
                  <a:srgbClr val="8F8F8F"/>
                </a:solidFill>
                <a:effectLst/>
                <a:latin typeface="Proxima Nova"/>
                <a:hlinkClick r:id="rId9" tooltip="VYJMENOVANÁ SLOVA PO 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VYJMENOVANÁ SLOVA PO L</a:t>
            </a:r>
            <a:endParaRPr lang="cs-CZ" sz="1600" b="0" i="0" dirty="0">
              <a:solidFill>
                <a:srgbClr val="3F3F3F"/>
              </a:solidFill>
              <a:effectLst/>
              <a:latin typeface="Proxima Nova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cs-CZ" sz="1600" b="0" i="0" strike="noStrike" dirty="0">
                <a:solidFill>
                  <a:srgbClr val="209920"/>
                </a:solidFill>
                <a:effectLst/>
                <a:latin typeface="Proxima Nova"/>
                <a:hlinkClick r:id="rId10" tooltip="VYJMENOVANÁ SLOVA PO M"/>
              </a:rPr>
              <a:t>VYJMENOVANÁ SLOVA PO M</a:t>
            </a:r>
            <a:endParaRPr lang="cs-CZ" sz="1600" b="0" i="0" dirty="0">
              <a:solidFill>
                <a:srgbClr val="3F3F3F"/>
              </a:solidFill>
              <a:effectLst/>
              <a:latin typeface="Proxima Nova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cs-CZ" sz="1600" b="0" i="0" strike="noStrike" dirty="0">
                <a:solidFill>
                  <a:srgbClr val="209920"/>
                </a:solidFill>
                <a:effectLst/>
                <a:latin typeface="Proxima Nova"/>
                <a:hlinkClick r:id="rId11" tooltip="VYJMENOVANÁ SLOVA PO P"/>
              </a:rPr>
              <a:t>VYJMENOVANÁ SLOVA PO P</a:t>
            </a:r>
            <a:endParaRPr lang="cs-CZ" sz="1600" b="0" i="0" dirty="0">
              <a:solidFill>
                <a:srgbClr val="3F3F3F"/>
              </a:solidFill>
              <a:effectLst/>
              <a:latin typeface="Proxima Nova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cs-CZ" sz="1600" b="0" i="0" strike="noStrike" dirty="0">
                <a:solidFill>
                  <a:srgbClr val="209920"/>
                </a:solidFill>
                <a:effectLst/>
                <a:latin typeface="Proxima Nova"/>
                <a:hlinkClick r:id="rId12" tooltip="VYJMENOVANÁ SLOVA PO S"/>
              </a:rPr>
              <a:t>VYJMENOVANÁ SLOVA PO S</a:t>
            </a:r>
            <a:endParaRPr lang="cs-CZ" sz="1600" b="0" i="0" dirty="0">
              <a:solidFill>
                <a:srgbClr val="3F3F3F"/>
              </a:solidFill>
              <a:effectLst/>
              <a:latin typeface="Proxima Nova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cs-CZ" sz="1600" b="0" i="0" strike="noStrike" dirty="0">
                <a:solidFill>
                  <a:srgbClr val="209920"/>
                </a:solidFill>
                <a:effectLst/>
                <a:latin typeface="Proxima Nova"/>
                <a:hlinkClick r:id="rId13" tooltip="VYJMENOVANÁ SLOVA PO V"/>
              </a:rPr>
              <a:t>VYJMENOVANÁ SLOVA PO V</a:t>
            </a:r>
            <a:endParaRPr lang="cs-CZ" sz="1600" b="0" i="0" dirty="0">
              <a:solidFill>
                <a:srgbClr val="3F3F3F"/>
              </a:solidFill>
              <a:effectLst/>
              <a:latin typeface="Proxima Nova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cs-CZ" sz="1600" b="0" i="0" strike="noStrike" dirty="0">
                <a:solidFill>
                  <a:srgbClr val="209920"/>
                </a:solidFill>
                <a:effectLst/>
                <a:latin typeface="Proxima Nova"/>
                <a:hlinkClick r:id="rId14" tooltip="VYJMENOVANÁ SLOVA PO Z"/>
              </a:rPr>
              <a:t>VYJMENOVANÁ SLOVA PO Z</a:t>
            </a:r>
            <a:endParaRPr lang="cs-CZ" sz="1600" b="0" i="0" strike="noStrike" dirty="0">
              <a:solidFill>
                <a:srgbClr val="209920"/>
              </a:solidFill>
              <a:effectLst/>
              <a:latin typeface="Proxima Nova"/>
            </a:endParaRPr>
          </a:p>
        </p:txBody>
      </p:sp>
      <p:pic>
        <p:nvPicPr>
          <p:cNvPr id="5" name="Nahraný zvuk">
            <a:hlinkClick r:id="" action="ppaction://media"/>
            <a:extLst>
              <a:ext uri="{FF2B5EF4-FFF2-40B4-BE49-F238E27FC236}">
                <a16:creationId xmlns:a16="http://schemas.microsoft.com/office/drawing/2014/main" id="{E89030F4-3988-41A6-BC30-6B560223C7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803345" y="2623966"/>
            <a:ext cx="758193" cy="758193"/>
          </a:xfrm>
          <a:prstGeom prst="rect">
            <a:avLst/>
          </a:prstGeom>
        </p:spPr>
      </p:pic>
      <p:pic>
        <p:nvPicPr>
          <p:cNvPr id="8" name="Nahraný zvuk">
            <a:hlinkClick r:id="" action="ppaction://media"/>
            <a:extLst>
              <a:ext uri="{FF2B5EF4-FFF2-40B4-BE49-F238E27FC236}">
                <a16:creationId xmlns:a16="http://schemas.microsoft.com/office/drawing/2014/main" id="{D8295203-E467-4909-AF75-C9D9DA7701E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228118" y="2572178"/>
            <a:ext cx="835799" cy="835799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9A2718DD-FBAD-46B5-AF2D-8B22FEB2FE31}"/>
              </a:ext>
            </a:extLst>
          </p:cNvPr>
          <p:cNvSpPr txBox="1"/>
          <p:nvPr/>
        </p:nvSpPr>
        <p:spPr>
          <a:xfrm>
            <a:off x="5800030" y="3325434"/>
            <a:ext cx="501138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1.                                  2.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3.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A3A49ADD-66D8-4BFA-A6B8-D6F1E2C17377}"/>
              </a:ext>
            </a:extLst>
          </p:cNvPr>
          <p:cNvSpPr txBox="1"/>
          <p:nvPr/>
        </p:nvSpPr>
        <p:spPr>
          <a:xfrm>
            <a:off x="2525255" y="2066748"/>
            <a:ext cx="26451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!</a:t>
            </a:r>
          </a:p>
        </p:txBody>
      </p:sp>
      <p:pic>
        <p:nvPicPr>
          <p:cNvPr id="11" name="Nahraný zvuk">
            <a:hlinkClick r:id="" action="ppaction://media"/>
            <a:extLst>
              <a:ext uri="{FF2B5EF4-FFF2-40B4-BE49-F238E27FC236}">
                <a16:creationId xmlns:a16="http://schemas.microsoft.com/office/drawing/2014/main" id="{1F528C9D-2EF9-4231-A5DC-A7E5EC1E171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716903" y="4580860"/>
            <a:ext cx="758193" cy="75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64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7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355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00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B934F5-1F45-4D77-8E09-AFE097E6F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Vyjmenovaná slova po B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AAEA5B-93B9-49CD-8F0D-AE6DEFEAA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3" y="2117576"/>
            <a:ext cx="10554574" cy="4591982"/>
          </a:xfrm>
        </p:spPr>
        <p:txBody>
          <a:bodyPr numCol="2"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3600" dirty="0"/>
              <a:t>Být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600" dirty="0"/>
              <a:t>Bydlit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600" dirty="0"/>
              <a:t>Obyvatel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600" dirty="0"/>
              <a:t>Byt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600" dirty="0"/>
              <a:t>Příbytek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600" dirty="0"/>
              <a:t>Nábytek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600" dirty="0"/>
              <a:t>Dobytek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600" dirty="0"/>
              <a:t>Obyčej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600" dirty="0"/>
              <a:t>Bystrý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600" dirty="0"/>
              <a:t>Bylina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600" dirty="0"/>
              <a:t>Kobyla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600" dirty="0"/>
              <a:t>Býk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600" dirty="0"/>
              <a:t>Přibyslav </a:t>
            </a:r>
          </a:p>
        </p:txBody>
      </p:sp>
      <p:pic>
        <p:nvPicPr>
          <p:cNvPr id="4" name="Nahraný zvuk">
            <a:hlinkClick r:id="" action="ppaction://media"/>
            <a:extLst>
              <a:ext uri="{FF2B5EF4-FFF2-40B4-BE49-F238E27FC236}">
                <a16:creationId xmlns:a16="http://schemas.microsoft.com/office/drawing/2014/main" id="{130826DA-D92E-4B86-9907-CE506C814F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50036" y="2258670"/>
            <a:ext cx="1192481" cy="1192481"/>
          </a:xfrm>
          <a:prstGeom prst="rect">
            <a:avLst/>
          </a:prstGeom>
        </p:spPr>
      </p:pic>
      <p:pic>
        <p:nvPicPr>
          <p:cNvPr id="5" name="Nahraný zvuk">
            <a:hlinkClick r:id="" action="ppaction://media"/>
            <a:extLst>
              <a:ext uri="{FF2B5EF4-FFF2-40B4-BE49-F238E27FC236}">
                <a16:creationId xmlns:a16="http://schemas.microsoft.com/office/drawing/2014/main" id="{A7F99927-8CFA-46C6-B6BA-F7F2063F272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44536" y="4987636"/>
            <a:ext cx="1192481" cy="1192481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A7D8E405-C180-424C-971D-D67DE0D02B77}"/>
              </a:ext>
            </a:extLst>
          </p:cNvPr>
          <p:cNvSpPr txBox="1"/>
          <p:nvPr/>
        </p:nvSpPr>
        <p:spPr>
          <a:xfrm>
            <a:off x="9844645" y="3127985"/>
            <a:ext cx="57793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1.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10694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7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348351"/>
            <a:ext cx="10515600" cy="1325563"/>
          </a:xfrm>
        </p:spPr>
        <p:txBody>
          <a:bodyPr/>
          <a:lstStyle/>
          <a:p>
            <a:r>
              <a:rPr lang="cs-CZ" dirty="0"/>
              <a:t>Být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345086"/>
            <a:ext cx="10515600" cy="3473961"/>
          </a:xfrm>
        </p:spPr>
        <p:txBody>
          <a:bodyPr>
            <a:normAutofit/>
          </a:bodyPr>
          <a:lstStyle/>
          <a:p>
            <a:r>
              <a:rPr lang="cs-CZ" sz="2200" dirty="0"/>
              <a:t>Být = existovat, někde se nacházet</a:t>
            </a:r>
          </a:p>
          <a:p>
            <a:r>
              <a:rPr lang="cs-CZ" sz="2200" dirty="0"/>
              <a:t>Např.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200" dirty="0"/>
              <a:t>B</a:t>
            </a:r>
            <a:r>
              <a:rPr lang="cs-CZ" sz="2200" dirty="0">
                <a:solidFill>
                  <a:srgbClr val="FF0000"/>
                </a:solidFill>
              </a:rPr>
              <a:t>ý</a:t>
            </a:r>
            <a:r>
              <a:rPr lang="cs-CZ" sz="2200" dirty="0"/>
              <a:t>t malý x b</a:t>
            </a:r>
            <a:r>
              <a:rPr lang="cs-CZ" sz="2200" dirty="0">
                <a:solidFill>
                  <a:srgbClr val="FF0000"/>
                </a:solidFill>
              </a:rPr>
              <a:t>ý</a:t>
            </a:r>
            <a:r>
              <a:rPr lang="cs-CZ" sz="2200" dirty="0"/>
              <a:t>t velký.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200" dirty="0"/>
              <a:t>B</a:t>
            </a:r>
            <a:r>
              <a:rPr lang="cs-CZ" sz="2200" dirty="0">
                <a:solidFill>
                  <a:srgbClr val="FF0000"/>
                </a:solidFill>
              </a:rPr>
              <a:t>y</a:t>
            </a:r>
            <a:r>
              <a:rPr lang="cs-CZ" sz="2200" dirty="0"/>
              <a:t>li jsme na venkově.</a:t>
            </a:r>
          </a:p>
          <a:p>
            <a:pPr marL="0" indent="0">
              <a:buNone/>
            </a:pPr>
            <a:endParaRPr lang="cs-CZ" sz="2200" dirty="0">
              <a:latin typeface="Source Sans Pro Semibold" pitchFamily="34" charset="-18"/>
            </a:endParaRP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5871CF79-6B6A-45D5-B2A1-6219E77E8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577" y="2636960"/>
            <a:ext cx="3094254" cy="3094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850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19662B-CCF5-43C0-B265-682D3A08F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1848476"/>
            <a:ext cx="10571998" cy="970450"/>
          </a:xfrm>
        </p:spPr>
        <p:txBody>
          <a:bodyPr/>
          <a:lstStyle/>
          <a:p>
            <a:r>
              <a:rPr lang="cs-CZ" dirty="0"/>
              <a:t>Bydlit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92FD09-0D33-4911-B47A-2C582FF35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Bydlení/ obydlí</a:t>
            </a:r>
          </a:p>
          <a:p>
            <a:r>
              <a:rPr lang="cs-CZ" sz="2400" dirty="0"/>
              <a:t>Např.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Kůň b</a:t>
            </a:r>
            <a:r>
              <a:rPr lang="cs-CZ" sz="2400" dirty="0">
                <a:solidFill>
                  <a:srgbClr val="FF0000"/>
                </a:solidFill>
              </a:rPr>
              <a:t>y</a:t>
            </a:r>
            <a:r>
              <a:rPr lang="cs-CZ" sz="2400" dirty="0"/>
              <a:t>dlí ve stáji.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B</a:t>
            </a:r>
            <a:r>
              <a:rPr lang="cs-CZ" sz="2400" dirty="0">
                <a:solidFill>
                  <a:srgbClr val="FF0000"/>
                </a:solidFill>
              </a:rPr>
              <a:t>y</a:t>
            </a:r>
            <a:r>
              <a:rPr lang="cs-CZ" sz="2400" dirty="0"/>
              <a:t>dlíme v bytě.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49A830E-ADD4-4DA1-8159-93C3BD07F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527" y="2333701"/>
            <a:ext cx="3380509" cy="3380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715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FA1B4B-D850-46C6-B708-7DB7EC3A5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712" y="1990980"/>
            <a:ext cx="10571998" cy="970450"/>
          </a:xfrm>
        </p:spPr>
        <p:txBody>
          <a:bodyPr/>
          <a:lstStyle/>
          <a:p>
            <a:r>
              <a:rPr lang="cs-CZ" dirty="0"/>
              <a:t>Obyvatel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AD1489-7EE2-4988-9A51-4BB1773AC5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290" y="1610744"/>
            <a:ext cx="10554574" cy="3636511"/>
          </a:xfrm>
        </p:spPr>
        <p:txBody>
          <a:bodyPr>
            <a:normAutofit/>
          </a:bodyPr>
          <a:lstStyle/>
          <a:p>
            <a:r>
              <a:rPr lang="cs-CZ" sz="2000" dirty="0"/>
              <a:t>Obyvatel je člověk, který žije na nějakém určitém místě.  </a:t>
            </a:r>
          </a:p>
          <a:p>
            <a:r>
              <a:rPr lang="cs-CZ" sz="2000" dirty="0"/>
              <a:t>Např.: Ob</a:t>
            </a:r>
            <a:r>
              <a:rPr lang="cs-CZ" sz="2000" dirty="0">
                <a:solidFill>
                  <a:srgbClr val="FF0000"/>
                </a:solidFill>
              </a:rPr>
              <a:t>y</a:t>
            </a:r>
            <a:r>
              <a:rPr lang="cs-CZ" sz="2000" dirty="0"/>
              <a:t>vatel Zlína žije ve Zlíně. 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A4CBCCF9-6DF9-4ABE-91AE-0D5B70541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473" y="2151979"/>
            <a:ext cx="3475512" cy="347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084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C4A062-602B-442A-91DD-9890A09E1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288" y="1812850"/>
            <a:ext cx="10571998" cy="970450"/>
          </a:xfrm>
        </p:spPr>
        <p:txBody>
          <a:bodyPr/>
          <a:lstStyle/>
          <a:p>
            <a:r>
              <a:rPr lang="cs-CZ" dirty="0"/>
              <a:t>Byt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6D62A4B-5BEB-4429-9FFF-C461B3390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138" y="1955354"/>
            <a:ext cx="10554574" cy="3636511"/>
          </a:xfrm>
        </p:spPr>
        <p:txBody>
          <a:bodyPr/>
          <a:lstStyle/>
          <a:p>
            <a:r>
              <a:rPr lang="cs-CZ" dirty="0"/>
              <a:t>Typ obydlí</a:t>
            </a:r>
          </a:p>
          <a:p>
            <a:r>
              <a:rPr lang="cs-CZ" dirty="0"/>
              <a:t>Např.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Bydlím v malém b</a:t>
            </a:r>
            <a:r>
              <a:rPr lang="cs-CZ" dirty="0">
                <a:solidFill>
                  <a:srgbClr val="FF0000"/>
                </a:solidFill>
              </a:rPr>
              <a:t>y</a:t>
            </a:r>
            <a:r>
              <a:rPr lang="cs-CZ" dirty="0"/>
              <a:t>tě.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Kamarád bydlí na ub</a:t>
            </a:r>
            <a:r>
              <a:rPr lang="cs-CZ" dirty="0">
                <a:solidFill>
                  <a:srgbClr val="FF0000"/>
                </a:solidFill>
              </a:rPr>
              <a:t>y</a:t>
            </a:r>
            <a:r>
              <a:rPr lang="cs-CZ" dirty="0"/>
              <a:t>tovně.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11DC615B-84EE-486B-8EBE-3A6712D2C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461" y="2586010"/>
            <a:ext cx="3194462" cy="319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252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4CE70B-65D1-4B08-A1C5-D10B3F178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1789100"/>
            <a:ext cx="10571998" cy="970450"/>
          </a:xfrm>
        </p:spPr>
        <p:txBody>
          <a:bodyPr/>
          <a:lstStyle/>
          <a:p>
            <a:r>
              <a:rPr lang="cs-CZ" dirty="0"/>
              <a:t>Příbytek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CE36D8-EEA7-4E88-9609-B8940407D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702" y="1930874"/>
            <a:ext cx="10554574" cy="3636511"/>
          </a:xfrm>
        </p:spPr>
        <p:txBody>
          <a:bodyPr>
            <a:normAutofit/>
          </a:bodyPr>
          <a:lstStyle/>
          <a:p>
            <a:r>
              <a:rPr lang="cs-CZ" sz="2000" b="0" i="0" dirty="0">
                <a:effectLst/>
                <a:latin typeface="+mj-lt"/>
              </a:rPr>
              <a:t>Příbytek je místo, kde někdo přebývá, žije. </a:t>
            </a:r>
          </a:p>
          <a:p>
            <a:pPr marL="0" indent="0">
              <a:buNone/>
            </a:pPr>
            <a:r>
              <a:rPr lang="cs-CZ" sz="2000" dirty="0">
                <a:latin typeface="+mj-lt"/>
              </a:rPr>
              <a:t>    </a:t>
            </a:r>
            <a:r>
              <a:rPr lang="cs-CZ" sz="2000" b="0" i="0" dirty="0">
                <a:effectLst/>
                <a:latin typeface="+mj-lt"/>
              </a:rPr>
              <a:t>Je to něco jako obydlí.</a:t>
            </a:r>
          </a:p>
          <a:p>
            <a:r>
              <a:rPr lang="cs-CZ" sz="2000" dirty="0">
                <a:latin typeface="+mj-lt"/>
              </a:rPr>
              <a:t>Např.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>
                <a:latin typeface="+mj-lt"/>
              </a:rPr>
              <a:t>Příb</a:t>
            </a:r>
            <a:r>
              <a:rPr lang="cs-CZ" sz="2000" dirty="0">
                <a:solidFill>
                  <a:srgbClr val="FF0000"/>
                </a:solidFill>
                <a:latin typeface="+mj-lt"/>
              </a:rPr>
              <a:t>y</a:t>
            </a:r>
            <a:r>
              <a:rPr lang="cs-CZ" sz="2000" dirty="0">
                <a:latin typeface="+mj-lt"/>
              </a:rPr>
              <a:t>tek pro ptáky.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>
                <a:latin typeface="+mj-lt"/>
              </a:rPr>
              <a:t>Tatínek postavil příb</a:t>
            </a:r>
            <a:r>
              <a:rPr lang="cs-CZ" sz="2000" dirty="0">
                <a:solidFill>
                  <a:srgbClr val="FF0000"/>
                </a:solidFill>
                <a:latin typeface="+mj-lt"/>
              </a:rPr>
              <a:t>y</a:t>
            </a:r>
            <a:r>
              <a:rPr lang="cs-CZ" sz="2000" dirty="0">
                <a:latin typeface="+mj-lt"/>
              </a:rPr>
              <a:t>tek v lese.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456C65D1-79AA-4887-8BA0-C479E4C58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646" y="2399804"/>
            <a:ext cx="3640777" cy="3640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1C693CA7-B18F-4CA7-A553-1AACA2CE2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724" y="4927126"/>
            <a:ext cx="2147717" cy="137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C35502EE-64DF-463B-80F9-86E5D15D9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694" y="4927126"/>
            <a:ext cx="2145432" cy="137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9129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áty">
  <a:themeElements>
    <a:clrScheme name="Citáty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Citáty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itáty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658</TotalTime>
  <Words>416</Words>
  <Application>Microsoft Office PowerPoint</Application>
  <PresentationFormat>Widescreen</PresentationFormat>
  <Paragraphs>119</Paragraphs>
  <Slides>20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Century Gothic</vt:lpstr>
      <vt:lpstr>Proxima Nova</vt:lpstr>
      <vt:lpstr>Source Sans Pro Semibold</vt:lpstr>
      <vt:lpstr>Wingdings</vt:lpstr>
      <vt:lpstr>Wingdings 2</vt:lpstr>
      <vt:lpstr>Citáty</vt:lpstr>
      <vt:lpstr>Vyjmenovaná slova po B</vt:lpstr>
      <vt:lpstr>Vyjmenovaná slova</vt:lpstr>
      <vt:lpstr>Vyjmenovaná slova </vt:lpstr>
      <vt:lpstr>Vyjmenovaná slova po B </vt:lpstr>
      <vt:lpstr>Být</vt:lpstr>
      <vt:lpstr>Bydlit</vt:lpstr>
      <vt:lpstr>Obyvatel</vt:lpstr>
      <vt:lpstr>Byt</vt:lpstr>
      <vt:lpstr>Příbytek</vt:lpstr>
      <vt:lpstr>Nábytek</vt:lpstr>
      <vt:lpstr>Dobytek</vt:lpstr>
      <vt:lpstr>Obyčej</vt:lpstr>
      <vt:lpstr>Bystrý</vt:lpstr>
      <vt:lpstr>Bylina</vt:lpstr>
      <vt:lpstr>Kobyla</vt:lpstr>
      <vt:lpstr>Býk</vt:lpstr>
      <vt:lpstr>Přibyslav</vt:lpstr>
      <vt:lpstr>PowerPoint Presentation</vt:lpstr>
      <vt:lpstr>Pracovní list </vt:lpstr>
      <vt:lpstr>Zdroje</vt:lpstr>
    </vt:vector>
  </TitlesOfParts>
  <Manager>Adriana Wiegerová</Manager>
  <Company>Univerzita Tomáše Bati ve Zlíně, Fakulta humanitních studií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Anita Čechová</dc:creator>
  <cp:lastModifiedBy>Juraj Obonya</cp:lastModifiedBy>
  <cp:revision>34</cp:revision>
  <dcterms:created xsi:type="dcterms:W3CDTF">2021-01-10T10:46:04Z</dcterms:created>
  <dcterms:modified xsi:type="dcterms:W3CDTF">2022-01-26T23:57:52Z</dcterms:modified>
</cp:coreProperties>
</file>