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56" r:id="rId3"/>
    <p:sldId id="257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ITZXNfPnewB6Q53HHDn1g==" hashData="3A7z3XTaQa6KlGBJXHz3XcnJxdHhg/PK35U0SAyIYblTjDbQ7fdsv+R0FR2+qxWDa6rZlpXitrAGGIgjgGMc6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91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54C6F-233E-4E34-94EF-6F5E35CFCC7A}" type="datetimeFigureOut">
              <a:rPr lang="cs-CZ" smtClean="0"/>
              <a:t>9.6.2020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AF288-A58A-4D36-9DDE-6A97B981E7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73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159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689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663FA-76EF-41C3-819A-CACDB7BC3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F47B34-FAEE-4F46-8365-5F689E534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1D81FB-8344-4BA4-A4A8-E0A9799A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A6E0-7311-485E-9FD1-99B1C713BE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3814F2-130C-488A-8EC6-2BDC4F11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463805-B654-444A-9D0F-EC66456F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41F-2D66-45CD-B280-1E6536CC0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0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17D0C-A6C6-4712-B2DF-E7A2CFA4E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31B38C-6E17-4111-B583-3CEDE6221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C29321-FB44-4F9E-BD31-FE73E3AA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A6E0-7311-485E-9FD1-99B1C713BE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730EB7-820F-4453-892F-159C1E93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651285-9156-4D7C-8561-9A683576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41F-2D66-45CD-B280-1E6536CC0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44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FBE39BF-FC81-4F46-A6E4-9B9A7799A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C1F5A4-44D8-4BC8-B43E-7C0FB4793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5A3EB6-136E-4B6D-9D1F-9CDACA38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A6E0-7311-485E-9FD1-99B1C713BE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924BE9-5965-4424-BA9E-F9B1BEA0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C4D1BF-3277-48F3-B4AF-AB80B370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41F-2D66-45CD-B280-1E6536CC0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87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82EAF-13B8-4377-BAFF-C965ECBC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98D898-EE89-42E7-B653-1FAD75147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115BCB-DE88-4CF8-866A-5FB02D2A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A6E0-7311-485E-9FD1-99B1C713BE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16C351-EDCE-4DDC-8553-A19DD9916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2B523A-F825-42A3-859B-D9B2AF45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41F-2D66-45CD-B280-1E6536CC0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0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ECE82-850D-44A0-A6D4-0309FACC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D520EE-41E3-4B62-9B35-5E63E0F1C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4F0339-42ED-4E75-9E7F-A5811710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A6E0-7311-485E-9FD1-99B1C713BE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0583D4-7025-403A-AD9A-545C22F1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0895DE-1D1D-472A-B129-E8E978C2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41F-2D66-45CD-B280-1E6536CC0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44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78A7E-D405-4409-97E2-CDD637BA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2B6F83-4F69-4510-9721-7A84036AA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DE00AE-30BA-4CC5-9BDA-27BE8A0F1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EC7FF7-00A3-4CAB-BA40-B727A6914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A6E0-7311-485E-9FD1-99B1C713BE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DF4F33-31AD-4175-9E88-D18CDB3B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E50141-2ACF-41C0-9BA8-91785934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41F-2D66-45CD-B280-1E6536CC0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86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B058A-8531-467D-B37F-6FADDE03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D1F2F3-235E-4AC2-BEE5-0916781A9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EB02749-331A-42B3-A836-69E32E1FC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239682-17C0-4323-9AB1-7C720A6A2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C2542DB-9ECA-443B-9C5C-3F0F29137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0BE7034-A645-4B1F-BC8C-77F13888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A6E0-7311-485E-9FD1-99B1C713BE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547F046-7E8F-450C-A7B2-7B272AE7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6A76F-A715-41CA-9B92-3216E1B6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41F-2D66-45CD-B280-1E6536CC0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23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186175-3EC5-4417-B233-A300C0CA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9E98893-8162-4F57-8913-934DB1A0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A6E0-7311-485E-9FD1-99B1C713BE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5FE1717-16CD-4CC9-8A31-A52FA579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3C64E8-9131-4626-9946-01F360B5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41F-2D66-45CD-B280-1E6536CC0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9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82F62D1-81AA-4BFE-B502-3452A09F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A6E0-7311-485E-9FD1-99B1C713BE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B16860-F992-48E4-9DBA-E16B30B4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523B43-E19B-4178-8A04-CA1180CE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41F-2D66-45CD-B280-1E6536CC0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50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49C40-BF3C-4005-B926-58E3BD1B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FC6788-1D5B-4D65-9B05-92DFE94D0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CFCB2C-6C24-4171-B611-2B3130809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012644-0B68-42A8-BE5B-8D2A1352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A6E0-7311-485E-9FD1-99B1C713BE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DF52C6-B8D1-4106-A0ED-D635EE0C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11601E-AD73-4708-989D-90E09921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41F-2D66-45CD-B280-1E6536CC0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07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50115-D90F-4CD7-A9F8-07C513CF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B5FB33F-AD55-4E4F-A8A5-BE4CA870F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59BF34-CBBE-433A-8134-40B6A6465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1B5541-F730-41DD-B8CA-0DD53614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A6E0-7311-485E-9FD1-99B1C713BE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85913E-B21F-4428-9267-99A80BE14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201393-EC9A-49F7-AA9C-DCA0833C8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41F-2D66-45CD-B280-1E6536CC0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59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ECBFBB2-5786-46C5-A0B7-B5FD176D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35CFE0-30E7-445B-9345-E82009091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5D9C6F-10FA-41C9-B594-2E8DE7BEE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AA6E0-7311-485E-9FD1-99B1C713BEAB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7F47C2-A918-457B-9EEA-074DE0EC9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6A11AE-7E43-41C0-A8BC-127BF0F35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4341F-2D66-45CD-B280-1E6536CC0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3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8.jpg"/><Relationship Id="rId7" Type="http://schemas.openxmlformats.org/officeDocument/2006/relationships/image" Target="../media/image17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20.png"/><Relationship Id="rId10" Type="http://schemas.openxmlformats.org/officeDocument/2006/relationships/image" Target="../media/image24.sv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8.jpg"/><Relationship Id="rId7" Type="http://schemas.openxmlformats.org/officeDocument/2006/relationships/image" Target="../media/image17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20.png"/><Relationship Id="rId10" Type="http://schemas.openxmlformats.org/officeDocument/2006/relationships/image" Target="../media/image24.sv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8.jpg"/><Relationship Id="rId7" Type="http://schemas.openxmlformats.org/officeDocument/2006/relationships/image" Target="../media/image17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20.png"/><Relationship Id="rId10" Type="http://schemas.openxmlformats.org/officeDocument/2006/relationships/image" Target="../media/image24.sv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jpg"/><Relationship Id="rId7" Type="http://schemas.openxmlformats.org/officeDocument/2006/relationships/image" Target="../media/image28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4.svg"/><Relationship Id="rId5" Type="http://schemas.openxmlformats.org/officeDocument/2006/relationships/image" Target="../media/image27.jpeg"/><Relationship Id="rId10" Type="http://schemas.openxmlformats.org/officeDocument/2006/relationships/image" Target="../media/image23.png"/><Relationship Id="rId4" Type="http://schemas.openxmlformats.org/officeDocument/2006/relationships/image" Target="../media/image26.jpg"/><Relationship Id="rId9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jpg"/><Relationship Id="rId7" Type="http://schemas.openxmlformats.org/officeDocument/2006/relationships/image" Target="../media/image30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24.svg"/><Relationship Id="rId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28.png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8.jpg"/><Relationship Id="rId7" Type="http://schemas.openxmlformats.org/officeDocument/2006/relationships/image" Target="../media/image30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24.svg"/><Relationship Id="rId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7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8.jpg"/><Relationship Id="rId7" Type="http://schemas.openxmlformats.org/officeDocument/2006/relationships/image" Target="../media/image20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813543"/>
            <a:ext cx="7772400" cy="19970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100" b="1" dirty="0">
                <a:latin typeface="+mn-lt"/>
              </a:rPr>
              <a:t>Fakultní učitel jako facilitátor kvalitní přípravy budoucích učitelů mateřských škol a 1. stupně ZŠ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4074" y="1899325"/>
            <a:ext cx="6563852" cy="818553"/>
          </a:xfrm>
        </p:spPr>
        <p:txBody>
          <a:bodyPr>
            <a:normAutofit/>
          </a:bodyPr>
          <a:lstStyle/>
          <a:p>
            <a:r>
              <a:rPr lang="cs-CZ" sz="2800" i="1" dirty="0"/>
              <a:t>Tento materiál vznikl v rámci řešení projektu</a:t>
            </a:r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3216275" y="5596324"/>
            <a:ext cx="575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/>
              <a:t>reg</a:t>
            </a:r>
            <a:r>
              <a:rPr lang="cs-CZ" sz="1400" dirty="0"/>
              <a:t>. č. CZ.02.3.68/0.0/0.0/19_068/0015923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9"/>
          <a:stretch/>
        </p:blipFill>
        <p:spPr>
          <a:xfrm>
            <a:off x="8329254" y="6174106"/>
            <a:ext cx="2189285" cy="5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0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 descr="Obsah obrázku kreslení, hodiny&#10;&#10;Popis byl vytvořen automaticky">
            <a:extLst>
              <a:ext uri="{FF2B5EF4-FFF2-40B4-BE49-F238E27FC236}">
                <a16:creationId xmlns:a16="http://schemas.microsoft.com/office/drawing/2014/main" id="{C7360F63-77EC-4362-9B0A-683190AE7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68" y="3302334"/>
            <a:ext cx="1221408" cy="336940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9CC06DA5-E03D-4166-9E82-33BF8BFDEB20}"/>
              </a:ext>
            </a:extLst>
          </p:cNvPr>
          <p:cNvSpPr/>
          <p:nvPr/>
        </p:nvSpPr>
        <p:spPr>
          <a:xfrm>
            <a:off x="213091" y="343315"/>
            <a:ext cx="3500977" cy="3705284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0C5514CE-CB57-49D0-B7A5-3195C3E11648}"/>
              </a:ext>
            </a:extLst>
          </p:cNvPr>
          <p:cNvSpPr/>
          <p:nvPr/>
        </p:nvSpPr>
        <p:spPr>
          <a:xfrm>
            <a:off x="3528525" y="2561142"/>
            <a:ext cx="3867650" cy="3867650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Obrázek 3" descr="Obsah obrázku rostlina, tráva, stůl, malé&#10;&#10;Popis byl vytvořen automaticky">
            <a:extLst>
              <a:ext uri="{FF2B5EF4-FFF2-40B4-BE49-F238E27FC236}">
                <a16:creationId xmlns:a16="http://schemas.microsoft.com/office/drawing/2014/main" id="{241B80F7-35A1-4B41-9BBC-F03A3BA59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52" y="3904236"/>
            <a:ext cx="2749995" cy="1863886"/>
          </a:xfrm>
          <a:prstGeom prst="rect">
            <a:avLst/>
          </a:prstGeom>
        </p:spPr>
      </p:pic>
      <p:pic>
        <p:nvPicPr>
          <p:cNvPr id="20" name="Zástupný obsah 11" descr="Otazník">
            <a:extLst>
              <a:ext uri="{FF2B5EF4-FFF2-40B4-BE49-F238E27FC236}">
                <a16:creationId xmlns:a16="http://schemas.microsoft.com/office/drawing/2014/main" id="{1A9E6E3C-073D-4131-BB99-F4CEE73F7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833920" y="2660885"/>
            <a:ext cx="1363912" cy="1363912"/>
          </a:xfrm>
          <a:prstGeom prst="rect">
            <a:avLst/>
          </a:prstGeom>
        </p:spPr>
      </p:pic>
      <p:pic>
        <p:nvPicPr>
          <p:cNvPr id="21" name="Obrázek 20" descr="Obsah obrázku interiér, hrníček, kuchyňské nádobí, vsedě&#10;&#10;Popis byl vytvořen automaticky">
            <a:extLst>
              <a:ext uri="{FF2B5EF4-FFF2-40B4-BE49-F238E27FC236}">
                <a16:creationId xmlns:a16="http://schemas.microsoft.com/office/drawing/2014/main" id="{E7CE61D2-FE02-4620-B51E-6564F844B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32" y="1040623"/>
            <a:ext cx="2635318" cy="1963312"/>
          </a:xfrm>
          <a:prstGeom prst="rect">
            <a:avLst/>
          </a:prstGeom>
        </p:spPr>
      </p:pic>
      <p:pic>
        <p:nvPicPr>
          <p:cNvPr id="23" name="Zástupný obsah 11" descr="Otazník">
            <a:extLst>
              <a:ext uri="{FF2B5EF4-FFF2-40B4-BE49-F238E27FC236}">
                <a16:creationId xmlns:a16="http://schemas.microsoft.com/office/drawing/2014/main" id="{C2EF2B53-FF80-4C6D-83DC-4A2209062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67242" y="50164"/>
            <a:ext cx="1363912" cy="1363912"/>
          </a:xfrm>
          <a:prstGeom prst="rect">
            <a:avLst/>
          </a:prstGeom>
        </p:spPr>
      </p:pic>
      <p:pic>
        <p:nvPicPr>
          <p:cNvPr id="24" name="Obrázek 23" descr="Obsah obrázku jídlo&#10;&#10;Popis byl vytvořen automaticky">
            <a:extLst>
              <a:ext uri="{FF2B5EF4-FFF2-40B4-BE49-F238E27FC236}">
                <a16:creationId xmlns:a16="http://schemas.microsoft.com/office/drawing/2014/main" id="{87E7F7D9-9CA4-4E05-BA5A-89EF39B241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6365"/>
          <a:stretch/>
        </p:blipFill>
        <p:spPr>
          <a:xfrm>
            <a:off x="813296" y="1003320"/>
            <a:ext cx="2309788" cy="2458348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3804AFAD-7CEE-42D6-92CD-E5F03ACB98F4}"/>
              </a:ext>
            </a:extLst>
          </p:cNvPr>
          <p:cNvCxnSpPr/>
          <p:nvPr/>
        </p:nvCxnSpPr>
        <p:spPr>
          <a:xfrm>
            <a:off x="871650" y="1089637"/>
            <a:ext cx="2017360" cy="21283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50CF764B-987D-4A91-AFF3-35DD3B3E9D5E}"/>
              </a:ext>
            </a:extLst>
          </p:cNvPr>
          <p:cNvCxnSpPr/>
          <p:nvPr/>
        </p:nvCxnSpPr>
        <p:spPr>
          <a:xfrm flipV="1">
            <a:off x="946825" y="1047291"/>
            <a:ext cx="1969257" cy="20575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Grafický objekt 27" descr="Vykřičník">
            <a:extLst>
              <a:ext uri="{FF2B5EF4-FFF2-40B4-BE49-F238E27FC236}">
                <a16:creationId xmlns:a16="http://schemas.microsoft.com/office/drawing/2014/main" id="{39706A31-1187-4E9F-B9D4-331489EAB8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272599" y="1235054"/>
            <a:ext cx="1921806" cy="19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5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7007DD-7FBA-4D47-AF40-5780B635A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920" y="4333507"/>
            <a:ext cx="10071536" cy="92975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200" b="1" dirty="0"/>
              <a:t>CO SE STANE, KDYŽ BUDE MÍ</a:t>
            </a:r>
            <a:r>
              <a:rPr lang="cs-CZ" sz="5200" b="1" dirty="0"/>
              <a:t>T</a:t>
            </a:r>
            <a:r>
              <a:rPr lang="en-US" sz="5200" b="1" dirty="0"/>
              <a:t> ROSTLINA OMEZENÝ PŘÍSUN SVĚTLA? </a:t>
            </a:r>
          </a:p>
        </p:txBody>
      </p:sp>
      <p:pic>
        <p:nvPicPr>
          <p:cNvPr id="4" name="Zástupný obsah 3" descr="Obsah obrázku kreslení&#10;&#10;Popis byl vytvořen automaticky">
            <a:extLst>
              <a:ext uri="{FF2B5EF4-FFF2-40B4-BE49-F238E27FC236}">
                <a16:creationId xmlns:a16="http://schemas.microsoft.com/office/drawing/2014/main" id="{E8F59915-612D-4B7F-AA10-02F200B54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/>
        </p:blipFill>
        <p:spPr>
          <a:xfrm>
            <a:off x="1603033" y="772621"/>
            <a:ext cx="1895708" cy="2743200"/>
          </a:xfrm>
          <a:prstGeom prst="rect">
            <a:avLst/>
          </a:prstGeom>
        </p:spPr>
      </p:pic>
      <p:pic>
        <p:nvPicPr>
          <p:cNvPr id="5" name="Zástupný obsah 11" descr="Otazník">
            <a:extLst>
              <a:ext uri="{FF2B5EF4-FFF2-40B4-BE49-F238E27FC236}">
                <a16:creationId xmlns:a16="http://schemas.microsoft.com/office/drawing/2014/main" id="{EBEC1E97-02DA-45BE-9A86-5902BE5A5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32088" y="772621"/>
            <a:ext cx="2743200" cy="2743200"/>
          </a:xfrm>
          <a:prstGeom prst="rect">
            <a:avLst/>
          </a:prstGeom>
        </p:spPr>
      </p:pic>
      <p:pic>
        <p:nvPicPr>
          <p:cNvPr id="7" name="Obrázek 6" descr="Obsah obrázku štětec&#10;&#10;Popis byl vytvořen automaticky">
            <a:extLst>
              <a:ext uri="{FF2B5EF4-FFF2-40B4-BE49-F238E27FC236}">
                <a16:creationId xmlns:a16="http://schemas.microsoft.com/office/drawing/2014/main" id="{E4F7370D-3BEE-478E-BCD0-3913FE9029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18596" r="53422" b="20702"/>
          <a:stretch/>
        </p:blipFill>
        <p:spPr>
          <a:xfrm>
            <a:off x="8067470" y="772621"/>
            <a:ext cx="318981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8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 descr="Obsah obrázku kreslení, hodiny&#10;&#10;Popis byl vytvořen automaticky">
            <a:extLst>
              <a:ext uri="{FF2B5EF4-FFF2-40B4-BE49-F238E27FC236}">
                <a16:creationId xmlns:a16="http://schemas.microsoft.com/office/drawing/2014/main" id="{C7360F63-77EC-4362-9B0A-683190AE7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68" y="3302334"/>
            <a:ext cx="1221408" cy="336940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9CC06DA5-E03D-4166-9E82-33BF8BFDEB20}"/>
              </a:ext>
            </a:extLst>
          </p:cNvPr>
          <p:cNvSpPr/>
          <p:nvPr/>
        </p:nvSpPr>
        <p:spPr>
          <a:xfrm>
            <a:off x="213091" y="343315"/>
            <a:ext cx="3500977" cy="3705284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0C5514CE-CB57-49D0-B7A5-3195C3E11648}"/>
              </a:ext>
            </a:extLst>
          </p:cNvPr>
          <p:cNvSpPr/>
          <p:nvPr/>
        </p:nvSpPr>
        <p:spPr>
          <a:xfrm>
            <a:off x="3528525" y="2561142"/>
            <a:ext cx="3867650" cy="3867650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Obrázek 3" descr="Obsah obrázku rostlina, tráva, stůl, malé&#10;&#10;Popis byl vytvořen automaticky">
            <a:extLst>
              <a:ext uri="{FF2B5EF4-FFF2-40B4-BE49-F238E27FC236}">
                <a16:creationId xmlns:a16="http://schemas.microsoft.com/office/drawing/2014/main" id="{241B80F7-35A1-4B41-9BBC-F03A3BA59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52" y="3904236"/>
            <a:ext cx="2749995" cy="1863886"/>
          </a:xfrm>
          <a:prstGeom prst="rect">
            <a:avLst/>
          </a:prstGeom>
        </p:spPr>
      </p:pic>
      <p:pic>
        <p:nvPicPr>
          <p:cNvPr id="20" name="Zástupný obsah 11" descr="Otazník">
            <a:extLst>
              <a:ext uri="{FF2B5EF4-FFF2-40B4-BE49-F238E27FC236}">
                <a16:creationId xmlns:a16="http://schemas.microsoft.com/office/drawing/2014/main" id="{1A9E6E3C-073D-4131-BB99-F4CEE73F7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833920" y="2660885"/>
            <a:ext cx="1363912" cy="1363912"/>
          </a:xfrm>
          <a:prstGeom prst="rect">
            <a:avLst/>
          </a:prstGeom>
        </p:spPr>
      </p:pic>
      <p:pic>
        <p:nvPicPr>
          <p:cNvPr id="21" name="Obrázek 20" descr="Obsah obrázku interiér, hrníček, kuchyňské nádobí, vsedě&#10;&#10;Popis byl vytvořen automaticky">
            <a:extLst>
              <a:ext uri="{FF2B5EF4-FFF2-40B4-BE49-F238E27FC236}">
                <a16:creationId xmlns:a16="http://schemas.microsoft.com/office/drawing/2014/main" id="{E7CE61D2-FE02-4620-B51E-6564F844B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32" y="1040623"/>
            <a:ext cx="2635318" cy="1963312"/>
          </a:xfrm>
          <a:prstGeom prst="rect">
            <a:avLst/>
          </a:prstGeom>
        </p:spPr>
      </p:pic>
      <p:pic>
        <p:nvPicPr>
          <p:cNvPr id="23" name="Zástupný obsah 11" descr="Otazník">
            <a:extLst>
              <a:ext uri="{FF2B5EF4-FFF2-40B4-BE49-F238E27FC236}">
                <a16:creationId xmlns:a16="http://schemas.microsoft.com/office/drawing/2014/main" id="{C2EF2B53-FF80-4C6D-83DC-4A2209062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67242" y="50164"/>
            <a:ext cx="1363912" cy="1363912"/>
          </a:xfrm>
          <a:prstGeom prst="rect">
            <a:avLst/>
          </a:prstGeom>
        </p:spPr>
      </p:pic>
      <p:pic>
        <p:nvPicPr>
          <p:cNvPr id="18" name="Obrázek 17" descr="Obsah obrázku štětec&#10;&#10;Popis byl vytvořen automaticky">
            <a:extLst>
              <a:ext uri="{FF2B5EF4-FFF2-40B4-BE49-F238E27FC236}">
                <a16:creationId xmlns:a16="http://schemas.microsoft.com/office/drawing/2014/main" id="{ADEA705E-8769-4518-96AC-4D0B08EEF3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18596" r="53422" b="20702"/>
          <a:stretch/>
        </p:blipFill>
        <p:spPr>
          <a:xfrm>
            <a:off x="647312" y="1114094"/>
            <a:ext cx="2611060" cy="2245476"/>
          </a:xfrm>
          <a:prstGeom prst="rect">
            <a:avLst/>
          </a:prstGeom>
        </p:spPr>
      </p:pic>
      <p:pic>
        <p:nvPicPr>
          <p:cNvPr id="28" name="Grafický objekt 27" descr="Vykřičník">
            <a:extLst>
              <a:ext uri="{FF2B5EF4-FFF2-40B4-BE49-F238E27FC236}">
                <a16:creationId xmlns:a16="http://schemas.microsoft.com/office/drawing/2014/main" id="{39706A31-1187-4E9F-B9D4-331489EAB8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241542" y="1193224"/>
            <a:ext cx="1921806" cy="19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6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B59C97-8C77-48D3-87E6-CC00356A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80" y="4529547"/>
            <a:ext cx="10071536" cy="92975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200" b="1" dirty="0"/>
              <a:t>CO SE STANE, KDYŽ ROSTLINA BUDE</a:t>
            </a:r>
            <a:r>
              <a:rPr lang="cs-CZ" sz="5200" b="1" dirty="0"/>
              <a:t> RŮST</a:t>
            </a:r>
            <a:r>
              <a:rPr lang="en-US" sz="5200" b="1" dirty="0"/>
              <a:t> NA PŘÍMÉM SLUNCI? </a:t>
            </a:r>
          </a:p>
        </p:txBody>
      </p:sp>
      <p:pic>
        <p:nvPicPr>
          <p:cNvPr id="4" name="Zástupný obsah 3" descr="Obsah obrázku kreslení&#10;&#10;Popis byl vytvořen automaticky">
            <a:extLst>
              <a:ext uri="{FF2B5EF4-FFF2-40B4-BE49-F238E27FC236}">
                <a16:creationId xmlns:a16="http://schemas.microsoft.com/office/drawing/2014/main" id="{206F25FF-AEB4-495B-863B-5A754569B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/>
        </p:blipFill>
        <p:spPr>
          <a:xfrm>
            <a:off x="1603033" y="772621"/>
            <a:ext cx="1895708" cy="2743200"/>
          </a:xfrm>
          <a:prstGeom prst="rect">
            <a:avLst/>
          </a:prstGeom>
        </p:spPr>
      </p:pic>
      <p:pic>
        <p:nvPicPr>
          <p:cNvPr id="5" name="Zástupný obsah 11" descr="Otazník">
            <a:extLst>
              <a:ext uri="{FF2B5EF4-FFF2-40B4-BE49-F238E27FC236}">
                <a16:creationId xmlns:a16="http://schemas.microsoft.com/office/drawing/2014/main" id="{D52C2A77-6621-425D-9D34-9EA738A76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32088" y="772621"/>
            <a:ext cx="2743200" cy="2743200"/>
          </a:xfrm>
          <a:prstGeom prst="rect">
            <a:avLst/>
          </a:prstGeom>
        </p:spPr>
      </p:pic>
      <p:pic>
        <p:nvPicPr>
          <p:cNvPr id="6" name="Obrázek 5" descr="Obsah obrázku jídlo&#10;&#10;Popis byl vytvořen automaticky">
            <a:extLst>
              <a:ext uri="{FF2B5EF4-FFF2-40B4-BE49-F238E27FC236}">
                <a16:creationId xmlns:a16="http://schemas.microsoft.com/office/drawing/2014/main" id="{726BAF7B-E00C-4F22-857A-0BAC3BEB97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6365"/>
          <a:stretch/>
        </p:blipFill>
        <p:spPr>
          <a:xfrm>
            <a:off x="8374074" y="772621"/>
            <a:ext cx="257661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69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 descr="Obsah obrázku kreslení, hodiny&#10;&#10;Popis byl vytvořen automaticky">
            <a:extLst>
              <a:ext uri="{FF2B5EF4-FFF2-40B4-BE49-F238E27FC236}">
                <a16:creationId xmlns:a16="http://schemas.microsoft.com/office/drawing/2014/main" id="{C7360F63-77EC-4362-9B0A-683190AE7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68" y="3302334"/>
            <a:ext cx="1221408" cy="336940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9CC06DA5-E03D-4166-9E82-33BF8BFDEB20}"/>
              </a:ext>
            </a:extLst>
          </p:cNvPr>
          <p:cNvSpPr/>
          <p:nvPr/>
        </p:nvSpPr>
        <p:spPr>
          <a:xfrm>
            <a:off x="213091" y="343315"/>
            <a:ext cx="3500977" cy="3705284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0C5514CE-CB57-49D0-B7A5-3195C3E11648}"/>
              </a:ext>
            </a:extLst>
          </p:cNvPr>
          <p:cNvSpPr/>
          <p:nvPr/>
        </p:nvSpPr>
        <p:spPr>
          <a:xfrm>
            <a:off x="3528525" y="2561142"/>
            <a:ext cx="3867650" cy="3867650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Obrázek 3" descr="Obsah obrázku rostlina, tráva, stůl, malé&#10;&#10;Popis byl vytvořen automaticky">
            <a:extLst>
              <a:ext uri="{FF2B5EF4-FFF2-40B4-BE49-F238E27FC236}">
                <a16:creationId xmlns:a16="http://schemas.microsoft.com/office/drawing/2014/main" id="{241B80F7-35A1-4B41-9BBC-F03A3BA59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52" y="3904236"/>
            <a:ext cx="2749995" cy="1863886"/>
          </a:xfrm>
          <a:prstGeom prst="rect">
            <a:avLst/>
          </a:prstGeom>
        </p:spPr>
      </p:pic>
      <p:pic>
        <p:nvPicPr>
          <p:cNvPr id="20" name="Zástupný obsah 11" descr="Otazník">
            <a:extLst>
              <a:ext uri="{FF2B5EF4-FFF2-40B4-BE49-F238E27FC236}">
                <a16:creationId xmlns:a16="http://schemas.microsoft.com/office/drawing/2014/main" id="{1A9E6E3C-073D-4131-BB99-F4CEE73F7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833920" y="2660885"/>
            <a:ext cx="1363912" cy="1363912"/>
          </a:xfrm>
          <a:prstGeom prst="rect">
            <a:avLst/>
          </a:prstGeom>
        </p:spPr>
      </p:pic>
      <p:pic>
        <p:nvPicPr>
          <p:cNvPr id="21" name="Obrázek 20" descr="Obsah obrázku interiér, hrníček, kuchyňské nádobí, vsedě&#10;&#10;Popis byl vytvořen automaticky">
            <a:extLst>
              <a:ext uri="{FF2B5EF4-FFF2-40B4-BE49-F238E27FC236}">
                <a16:creationId xmlns:a16="http://schemas.microsoft.com/office/drawing/2014/main" id="{E7CE61D2-FE02-4620-B51E-6564F844B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32" y="1040623"/>
            <a:ext cx="2635318" cy="1963312"/>
          </a:xfrm>
          <a:prstGeom prst="rect">
            <a:avLst/>
          </a:prstGeom>
        </p:spPr>
      </p:pic>
      <p:pic>
        <p:nvPicPr>
          <p:cNvPr id="23" name="Zástupný obsah 11" descr="Otazník">
            <a:extLst>
              <a:ext uri="{FF2B5EF4-FFF2-40B4-BE49-F238E27FC236}">
                <a16:creationId xmlns:a16="http://schemas.microsoft.com/office/drawing/2014/main" id="{C2EF2B53-FF80-4C6D-83DC-4A2209062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67242" y="50164"/>
            <a:ext cx="1363912" cy="1363912"/>
          </a:xfrm>
          <a:prstGeom prst="rect">
            <a:avLst/>
          </a:prstGeom>
        </p:spPr>
      </p:pic>
      <p:pic>
        <p:nvPicPr>
          <p:cNvPr id="16" name="Obrázek 15" descr="Obsah obrázku jídlo&#10;&#10;Popis byl vytvořen automaticky">
            <a:extLst>
              <a:ext uri="{FF2B5EF4-FFF2-40B4-BE49-F238E27FC236}">
                <a16:creationId xmlns:a16="http://schemas.microsoft.com/office/drawing/2014/main" id="{BFB3E41F-5D7F-4086-B615-C37A994A25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6365"/>
          <a:stretch/>
        </p:blipFill>
        <p:spPr>
          <a:xfrm>
            <a:off x="813296" y="1003320"/>
            <a:ext cx="2309788" cy="2458348"/>
          </a:xfrm>
          <a:prstGeom prst="rect">
            <a:avLst/>
          </a:prstGeom>
        </p:spPr>
      </p:pic>
      <p:pic>
        <p:nvPicPr>
          <p:cNvPr id="28" name="Grafický objekt 27" descr="Vykřičník">
            <a:extLst>
              <a:ext uri="{FF2B5EF4-FFF2-40B4-BE49-F238E27FC236}">
                <a16:creationId xmlns:a16="http://schemas.microsoft.com/office/drawing/2014/main" id="{39706A31-1187-4E9F-B9D4-331489EAB8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241542" y="1268288"/>
            <a:ext cx="1921806" cy="19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30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D2213B-AB32-4E41-9552-75A5409E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80" y="4333507"/>
            <a:ext cx="10071536" cy="92975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200" b="1" dirty="0"/>
              <a:t>JAK TO VE SKUTEČNOSTI OPRAVDU JE?</a:t>
            </a:r>
          </a:p>
        </p:txBody>
      </p:sp>
      <p:pic>
        <p:nvPicPr>
          <p:cNvPr id="4" name="Zástupný obsah 3" descr="Obsah obrázku jídlo&#10;&#10;Popis byl vytvořen automaticky">
            <a:extLst>
              <a:ext uri="{FF2B5EF4-FFF2-40B4-BE49-F238E27FC236}">
                <a16:creationId xmlns:a16="http://schemas.microsoft.com/office/drawing/2014/main" id="{E7656DF3-DB1F-4F65-A11E-73A9E4F32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6365"/>
          <a:stretch/>
        </p:blipFill>
        <p:spPr>
          <a:xfrm>
            <a:off x="8479762" y="772621"/>
            <a:ext cx="2576610" cy="2743200"/>
          </a:xfrm>
          <a:prstGeom prst="rect">
            <a:avLst/>
          </a:prstGeom>
        </p:spPr>
      </p:pic>
      <p:pic>
        <p:nvPicPr>
          <p:cNvPr id="6" name="Obrázek 5" descr="Obsah obrázku budova, cihla, kámen, lavice&#10;&#10;Popis byl vytvořen automaticky">
            <a:extLst>
              <a:ext uri="{FF2B5EF4-FFF2-40B4-BE49-F238E27FC236}">
                <a16:creationId xmlns:a16="http://schemas.microsoft.com/office/drawing/2014/main" id="{44D033B3-8430-4817-93BD-A08F907C36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76" y="901193"/>
            <a:ext cx="3292790" cy="2486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Obsah obrázku štětec&#10;&#10;Popis byl vytvořen automaticky">
            <a:extLst>
              <a:ext uri="{FF2B5EF4-FFF2-40B4-BE49-F238E27FC236}">
                <a16:creationId xmlns:a16="http://schemas.microsoft.com/office/drawing/2014/main" id="{D33F4676-4B90-4989-8C6C-10A4A38D6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18596" r="53422" b="20702"/>
          <a:stretch/>
        </p:blipFill>
        <p:spPr>
          <a:xfrm>
            <a:off x="4906678" y="718708"/>
            <a:ext cx="318981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8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 descr="Obsah obrázku kreslení, hodiny&#10;&#10;Popis byl vytvořen automaticky">
            <a:extLst>
              <a:ext uri="{FF2B5EF4-FFF2-40B4-BE49-F238E27FC236}">
                <a16:creationId xmlns:a16="http://schemas.microsoft.com/office/drawing/2014/main" id="{C7360F63-77EC-4362-9B0A-683190AE7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68" y="3302334"/>
            <a:ext cx="1221408" cy="336940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18" name="Obrázek 17" descr="Obsah obrázku budova, cihla, kámen, lavice&#10;&#10;Popis byl vytvořen automaticky">
            <a:extLst>
              <a:ext uri="{FF2B5EF4-FFF2-40B4-BE49-F238E27FC236}">
                <a16:creationId xmlns:a16="http://schemas.microsoft.com/office/drawing/2014/main" id="{B18DD505-EC0A-4900-867A-F88A58BCF3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6" y="5990"/>
            <a:ext cx="3280968" cy="3199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Obrázek 23" descr="Obsah obrázku interiér, jídlo, dort, stůl&#10;&#10;Popis byl vytvořen automaticky">
            <a:extLst>
              <a:ext uri="{FF2B5EF4-FFF2-40B4-BE49-F238E27FC236}">
                <a16:creationId xmlns:a16="http://schemas.microsoft.com/office/drawing/2014/main" id="{AA04772F-0217-4EEE-BE16-8A6C408221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2"/>
          <a:stretch/>
        </p:blipFill>
        <p:spPr>
          <a:xfrm rot="5400000">
            <a:off x="474073" y="1867515"/>
            <a:ext cx="4837471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cký objekt 6" descr="Šipka otáčející se vlevo">
            <a:extLst>
              <a:ext uri="{FF2B5EF4-FFF2-40B4-BE49-F238E27FC236}">
                <a16:creationId xmlns:a16="http://schemas.microsoft.com/office/drawing/2014/main" id="{13BA7858-90B3-42BE-AC40-447AC8464B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984189" y="771258"/>
            <a:ext cx="2445197" cy="1249270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99C89217-5540-42EA-BD4F-B3721D2788D2}"/>
              </a:ext>
            </a:extLst>
          </p:cNvPr>
          <p:cNvSpPr/>
          <p:nvPr/>
        </p:nvSpPr>
        <p:spPr>
          <a:xfrm>
            <a:off x="9518873" y="3345255"/>
            <a:ext cx="1341197" cy="168869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Grafický objekt 9" descr="Žárovka">
            <a:extLst>
              <a:ext uri="{FF2B5EF4-FFF2-40B4-BE49-F238E27FC236}">
                <a16:creationId xmlns:a16="http://schemas.microsoft.com/office/drawing/2014/main" id="{32553496-4AFE-49E0-9CF5-0A9AAD5BE51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732271" y="3982064"/>
            <a:ext cx="914400" cy="914400"/>
          </a:xfrm>
          <a:prstGeom prst="rect">
            <a:avLst/>
          </a:prstGeom>
        </p:spPr>
      </p:pic>
      <p:pic>
        <p:nvPicPr>
          <p:cNvPr id="14" name="Grafický objekt 13" descr="Vykřičník">
            <a:extLst>
              <a:ext uri="{FF2B5EF4-FFF2-40B4-BE49-F238E27FC236}">
                <a16:creationId xmlns:a16="http://schemas.microsoft.com/office/drawing/2014/main" id="{EF48044A-BD51-4A68-B9AF-D0B3960315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246908" y="597133"/>
            <a:ext cx="1921806" cy="19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5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 descr="Obsah obrázku kreslení, hodiny&#10;&#10;Popis byl vytvořen automaticky">
            <a:extLst>
              <a:ext uri="{FF2B5EF4-FFF2-40B4-BE49-F238E27FC236}">
                <a16:creationId xmlns:a16="http://schemas.microsoft.com/office/drawing/2014/main" id="{C7360F63-77EC-4362-9B0A-683190AE7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68" y="3302334"/>
            <a:ext cx="1221408" cy="336940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8" name="Grafický objekt 7" descr="Šipka otáčející se vlevo">
            <a:extLst>
              <a:ext uri="{FF2B5EF4-FFF2-40B4-BE49-F238E27FC236}">
                <a16:creationId xmlns:a16="http://schemas.microsoft.com/office/drawing/2014/main" id="{5EF19797-EF28-4356-8111-047055AD1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84189" y="771258"/>
            <a:ext cx="2445197" cy="1249270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1251441D-D734-4AC2-A9C5-F0CDC11B6070}"/>
              </a:ext>
            </a:extLst>
          </p:cNvPr>
          <p:cNvSpPr/>
          <p:nvPr/>
        </p:nvSpPr>
        <p:spPr>
          <a:xfrm>
            <a:off x="9518873" y="3345255"/>
            <a:ext cx="1341197" cy="168869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Grafický objekt 9" descr="Žárovka">
            <a:extLst>
              <a:ext uri="{FF2B5EF4-FFF2-40B4-BE49-F238E27FC236}">
                <a16:creationId xmlns:a16="http://schemas.microsoft.com/office/drawing/2014/main" id="{5546C64A-36ED-4F2E-86F4-053109B8346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32271" y="3982064"/>
            <a:ext cx="914400" cy="914400"/>
          </a:xfrm>
          <a:prstGeom prst="rect">
            <a:avLst/>
          </a:prstGeom>
        </p:spPr>
      </p:pic>
      <p:pic>
        <p:nvPicPr>
          <p:cNvPr id="12" name="Obrázek 11" descr="Obsah obrázku štětec&#10;&#10;Popis byl vytvořen automaticky">
            <a:extLst>
              <a:ext uri="{FF2B5EF4-FFF2-40B4-BE49-F238E27FC236}">
                <a16:creationId xmlns:a16="http://schemas.microsoft.com/office/drawing/2014/main" id="{3E13F9F4-8116-4F08-954C-EB8724B690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18596" r="53422" b="20702"/>
          <a:stretch/>
        </p:blipFill>
        <p:spPr>
          <a:xfrm>
            <a:off x="6278596" y="500866"/>
            <a:ext cx="2929215" cy="2519085"/>
          </a:xfrm>
          <a:prstGeom prst="rect">
            <a:avLst/>
          </a:prstGeom>
        </p:spPr>
      </p:pic>
      <p:pic>
        <p:nvPicPr>
          <p:cNvPr id="3" name="Obrázek 2" descr="Obsah obrázku stůl, vsedě, jídlo, bílá&#10;&#10;Popis byl vytvořen automaticky">
            <a:extLst>
              <a:ext uri="{FF2B5EF4-FFF2-40B4-BE49-F238E27FC236}">
                <a16:creationId xmlns:a16="http://schemas.microsoft.com/office/drawing/2014/main" id="{1B640A4B-DA1D-4C84-B811-762A6665861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479" y="2488339"/>
            <a:ext cx="4781026" cy="358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Grafický objekt 13" descr="Vykřičník">
            <a:extLst>
              <a:ext uri="{FF2B5EF4-FFF2-40B4-BE49-F238E27FC236}">
                <a16:creationId xmlns:a16="http://schemas.microsoft.com/office/drawing/2014/main" id="{D91B473E-B9D1-454B-998A-903F691F93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246908" y="653688"/>
            <a:ext cx="1921806" cy="19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 descr="Obsah obrázku kreslení, hodiny&#10;&#10;Popis byl vytvořen automaticky">
            <a:extLst>
              <a:ext uri="{FF2B5EF4-FFF2-40B4-BE49-F238E27FC236}">
                <a16:creationId xmlns:a16="http://schemas.microsoft.com/office/drawing/2014/main" id="{C7360F63-77EC-4362-9B0A-683190AE7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68" y="3302334"/>
            <a:ext cx="1221408" cy="336940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12" name="Grafický objekt 11" descr="Šipka otáčející se vlevo">
            <a:extLst>
              <a:ext uri="{FF2B5EF4-FFF2-40B4-BE49-F238E27FC236}">
                <a16:creationId xmlns:a16="http://schemas.microsoft.com/office/drawing/2014/main" id="{CA60E144-24F3-46C4-BC45-757854723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84189" y="771258"/>
            <a:ext cx="2445197" cy="1249270"/>
          </a:xfrm>
          <a:prstGeom prst="rect">
            <a:avLst/>
          </a:pr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69D7D152-008F-4304-B218-29FD2AA6349D}"/>
              </a:ext>
            </a:extLst>
          </p:cNvPr>
          <p:cNvSpPr/>
          <p:nvPr/>
        </p:nvSpPr>
        <p:spPr>
          <a:xfrm>
            <a:off x="9518873" y="3345255"/>
            <a:ext cx="1341197" cy="168869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Grafický objekt 15" descr="Žárovka">
            <a:extLst>
              <a:ext uri="{FF2B5EF4-FFF2-40B4-BE49-F238E27FC236}">
                <a16:creationId xmlns:a16="http://schemas.microsoft.com/office/drawing/2014/main" id="{C8D5F8E4-7AD6-4C7F-A753-93F72658D49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32271" y="3982064"/>
            <a:ext cx="914400" cy="914400"/>
          </a:xfrm>
          <a:prstGeom prst="rect">
            <a:avLst/>
          </a:prstGeom>
        </p:spPr>
      </p:pic>
      <p:pic>
        <p:nvPicPr>
          <p:cNvPr id="18" name="Zástupný obsah 3" descr="Obsah obrázku jídlo&#10;&#10;Popis byl vytvořen automaticky">
            <a:extLst>
              <a:ext uri="{FF2B5EF4-FFF2-40B4-BE49-F238E27FC236}">
                <a16:creationId xmlns:a16="http://schemas.microsoft.com/office/drawing/2014/main" id="{D1AD0B62-A6E9-443A-9F50-B0DB752B82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6365"/>
          <a:stretch/>
        </p:blipFill>
        <p:spPr>
          <a:xfrm>
            <a:off x="6389278" y="241314"/>
            <a:ext cx="2576610" cy="2743200"/>
          </a:xfrm>
          <a:prstGeom prst="rect">
            <a:avLst/>
          </a:prstGeom>
        </p:spPr>
      </p:pic>
      <p:pic>
        <p:nvPicPr>
          <p:cNvPr id="6" name="Obrázek 5" descr="Obsah obrázku rostlina, stůl, vsedě, bílá&#10;&#10;Popis byl vytvořen automaticky">
            <a:extLst>
              <a:ext uri="{FF2B5EF4-FFF2-40B4-BE49-F238E27FC236}">
                <a16:creationId xmlns:a16="http://schemas.microsoft.com/office/drawing/2014/main" id="{F7113089-A1F1-41E8-8B02-B71878F13A0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/>
          <a:stretch/>
        </p:blipFill>
        <p:spPr>
          <a:xfrm rot="5400000">
            <a:off x="922498" y="2513244"/>
            <a:ext cx="4719705" cy="373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Grafický objekt 19" descr="Vykřičník">
            <a:extLst>
              <a:ext uri="{FF2B5EF4-FFF2-40B4-BE49-F238E27FC236}">
                <a16:creationId xmlns:a16="http://schemas.microsoft.com/office/drawing/2014/main" id="{DFAE377A-D8B9-42E7-AB69-DAD0AF15DF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267665" y="617011"/>
            <a:ext cx="1921806" cy="19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8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048612"/>
            <a:ext cx="7772400" cy="19970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100" b="1" dirty="0">
                <a:latin typeface="+mn-lt"/>
              </a:rPr>
              <a:t>Fakultní učitel jako facilitátor kvalitní přípravy budoucích učitelů mateřských škol a 1. stupně ZŠ</a:t>
            </a:r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105504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3216275" y="4482497"/>
            <a:ext cx="575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/>
              <a:t>reg</a:t>
            </a:r>
            <a:r>
              <a:rPr lang="cs-CZ" sz="1400" dirty="0"/>
              <a:t>. č. CZ.02.3.68/0.0/0.0/19_068/0015923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9"/>
          <a:stretch/>
        </p:blipFill>
        <p:spPr>
          <a:xfrm>
            <a:off x="4838700" y="5728384"/>
            <a:ext cx="2514600" cy="6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8AC9F9-0FA6-40DA-A0B0-B12AFC4AD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626" y="2509647"/>
            <a:ext cx="4557250" cy="2636260"/>
          </a:xfrm>
        </p:spPr>
        <p:txBody>
          <a:bodyPr anchor="t">
            <a:noAutofit/>
          </a:bodyPr>
          <a:lstStyle/>
          <a:p>
            <a:pPr algn="l"/>
            <a:r>
              <a:rPr lang="cs-CZ" sz="5200" b="1" dirty="0"/>
              <a:t>CO POTŘEBUJE ROSTLINA KE SVÉMU RŮSTU? </a:t>
            </a:r>
            <a:endParaRPr lang="en-GB" sz="52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žlutá, žena, stůl, voda&#10;&#10;Popis byl vytvořen automaticky">
            <a:extLst>
              <a:ext uri="{FF2B5EF4-FFF2-40B4-BE49-F238E27FC236}">
                <a16:creationId xmlns:a16="http://schemas.microsoft.com/office/drawing/2014/main" id="{84392324-16AE-4E64-83F0-B88F56E70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743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Nadpis 1">
            <a:extLst>
              <a:ext uri="{FF2B5EF4-FFF2-40B4-BE49-F238E27FC236}">
                <a16:creationId xmlns:a16="http://schemas.microsoft.com/office/drawing/2014/main" id="{C9674773-F308-4AE2-A18B-EF5D34A2A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01738"/>
            <a:ext cx="10071536" cy="15475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200" b="1" dirty="0"/>
              <a:t>CO SE DĚJE S PŘÍRODOU A ROSTLINAMI NA JAŘE? </a:t>
            </a:r>
          </a:p>
        </p:txBody>
      </p:sp>
      <p:pic>
        <p:nvPicPr>
          <p:cNvPr id="10" name="Zástupný obsah 9" descr="Obsah obrázku kreslení&#10;&#10;Popis byl vytvořen automaticky">
            <a:extLst>
              <a:ext uri="{FF2B5EF4-FFF2-40B4-BE49-F238E27FC236}">
                <a16:creationId xmlns:a16="http://schemas.microsoft.com/office/drawing/2014/main" id="{4F26568E-55BA-4D54-8BC3-9A8A8E17A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164"/>
          <a:stretch/>
        </p:blipFill>
        <p:spPr>
          <a:xfrm>
            <a:off x="1623771" y="772621"/>
            <a:ext cx="1854231" cy="2743200"/>
          </a:xfrm>
          <a:prstGeom prst="rect">
            <a:avLst/>
          </a:prstGeom>
        </p:spPr>
      </p:pic>
      <p:pic>
        <p:nvPicPr>
          <p:cNvPr id="12" name="Zástupný obsah 11" descr="Otazník">
            <a:extLst>
              <a:ext uri="{FF2B5EF4-FFF2-40B4-BE49-F238E27FC236}">
                <a16:creationId xmlns:a16="http://schemas.microsoft.com/office/drawing/2014/main" id="{BD69D854-5D0F-4C4F-85F5-038A8E98D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32088" y="772621"/>
            <a:ext cx="2743200" cy="2743200"/>
          </a:xfrm>
          <a:prstGeom prst="rect">
            <a:avLst/>
          </a:prstGeom>
        </p:spPr>
      </p:pic>
      <p:pic>
        <p:nvPicPr>
          <p:cNvPr id="16" name="Obrázek 15" descr="Obsah obrázku váza, květina, jídlo&#10;&#10;Popis byl vytvořen automaticky">
            <a:extLst>
              <a:ext uri="{FF2B5EF4-FFF2-40B4-BE49-F238E27FC236}">
                <a16:creationId xmlns:a16="http://schemas.microsoft.com/office/drawing/2014/main" id="{BB78EA26-EA75-46AC-BF68-8F62BFCC94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>
            <a:off x="8290779" y="77262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4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 descr="Obsah obrázku kreslení, hodiny&#10;&#10;Popis byl vytvořen automaticky">
            <a:extLst>
              <a:ext uri="{FF2B5EF4-FFF2-40B4-BE49-F238E27FC236}">
                <a16:creationId xmlns:a16="http://schemas.microsoft.com/office/drawing/2014/main" id="{C7360F63-77EC-4362-9B0A-683190AE7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68" y="3302334"/>
            <a:ext cx="1221408" cy="336940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9CC06DA5-E03D-4166-9E82-33BF8BFDEB20}"/>
              </a:ext>
            </a:extLst>
          </p:cNvPr>
          <p:cNvSpPr/>
          <p:nvPr/>
        </p:nvSpPr>
        <p:spPr>
          <a:xfrm>
            <a:off x="-469714" y="-1241954"/>
            <a:ext cx="3500977" cy="370528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0C5514CE-CB57-49D0-B7A5-3195C3E11648}"/>
              </a:ext>
            </a:extLst>
          </p:cNvPr>
          <p:cNvSpPr/>
          <p:nvPr/>
        </p:nvSpPr>
        <p:spPr>
          <a:xfrm>
            <a:off x="-836387" y="2916193"/>
            <a:ext cx="3867650" cy="3867650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brázek 2" descr="Obsah obrázku vsedě, květina, stůl, hodiny&#10;&#10;Popis byl vytvořen automaticky">
            <a:extLst>
              <a:ext uri="{FF2B5EF4-FFF2-40B4-BE49-F238E27FC236}">
                <a16:creationId xmlns:a16="http://schemas.microsoft.com/office/drawing/2014/main" id="{7076575E-BFAA-47DF-8144-59FC691A3B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6" t="2228" r="15382" b="11682"/>
          <a:stretch/>
        </p:blipFill>
        <p:spPr>
          <a:xfrm>
            <a:off x="210883" y="3301153"/>
            <a:ext cx="1773110" cy="2956487"/>
          </a:xfrm>
          <a:prstGeom prst="rect">
            <a:avLst/>
          </a:prstGeom>
        </p:spPr>
      </p:pic>
      <p:pic>
        <p:nvPicPr>
          <p:cNvPr id="6" name="Obrázek 5" descr="Obsah obrázku stůl, rostlina, květina, váza&#10;&#10;Popis byl vytvořen automaticky">
            <a:extLst>
              <a:ext uri="{FF2B5EF4-FFF2-40B4-BE49-F238E27FC236}">
                <a16:creationId xmlns:a16="http://schemas.microsoft.com/office/drawing/2014/main" id="{C1EDE79E-31CA-4FA1-970E-BB4BA1A887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47297" r="49328" b="7728"/>
          <a:stretch/>
        </p:blipFill>
        <p:spPr>
          <a:xfrm>
            <a:off x="6127100" y="369802"/>
            <a:ext cx="2900455" cy="2716313"/>
          </a:xfrm>
          <a:prstGeom prst="rect">
            <a:avLst/>
          </a:prstGeom>
        </p:spPr>
      </p:pic>
      <p:sp>
        <p:nvSpPr>
          <p:cNvPr id="20" name="Ovál 19">
            <a:extLst>
              <a:ext uri="{FF2B5EF4-FFF2-40B4-BE49-F238E27FC236}">
                <a16:creationId xmlns:a16="http://schemas.microsoft.com/office/drawing/2014/main" id="{3E9F3B29-C770-4878-8D96-62CAA6B98933}"/>
              </a:ext>
            </a:extLst>
          </p:cNvPr>
          <p:cNvSpPr/>
          <p:nvPr/>
        </p:nvSpPr>
        <p:spPr>
          <a:xfrm>
            <a:off x="3867650" y="3005329"/>
            <a:ext cx="3867650" cy="3867650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Obrázek 9" descr="Obsah obrázku květina, slunečnice, žlutá&#10;&#10;Popis byl vytvořen automaticky">
            <a:extLst>
              <a:ext uri="{FF2B5EF4-FFF2-40B4-BE49-F238E27FC236}">
                <a16:creationId xmlns:a16="http://schemas.microsoft.com/office/drawing/2014/main" id="{9D31983D-6F9C-4DC8-ADE9-64D7EE623A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r="11116" b="14394"/>
          <a:stretch/>
        </p:blipFill>
        <p:spPr>
          <a:xfrm>
            <a:off x="4360603" y="3663228"/>
            <a:ext cx="2890478" cy="2514015"/>
          </a:xfrm>
          <a:prstGeom prst="rect">
            <a:avLst/>
          </a:prstGeom>
        </p:spPr>
      </p:pic>
      <p:sp>
        <p:nvSpPr>
          <p:cNvPr id="27" name="Ovál 26">
            <a:extLst>
              <a:ext uri="{FF2B5EF4-FFF2-40B4-BE49-F238E27FC236}">
                <a16:creationId xmlns:a16="http://schemas.microsoft.com/office/drawing/2014/main" id="{38F92621-3C6F-477F-8569-4C79EA5CC562}"/>
              </a:ext>
            </a:extLst>
          </p:cNvPr>
          <p:cNvSpPr/>
          <p:nvPr/>
        </p:nvSpPr>
        <p:spPr>
          <a:xfrm>
            <a:off x="1810156" y="383258"/>
            <a:ext cx="3867650" cy="3867650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6C789C4B-F01E-4CAC-BBDC-4D2820DE1A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6" t="3912" r="14215" b="10740"/>
          <a:stretch/>
        </p:blipFill>
        <p:spPr>
          <a:xfrm>
            <a:off x="2613009" y="1182011"/>
            <a:ext cx="2192963" cy="2012761"/>
          </a:xfrm>
          <a:prstGeom prst="rect">
            <a:avLst/>
          </a:prstGeom>
        </p:spPr>
      </p:pic>
      <p:pic>
        <p:nvPicPr>
          <p:cNvPr id="2050" name="Picture 2" descr="Blackbird Fotografie - Stáhněte si obrázky zdarma - Pixabay">
            <a:extLst>
              <a:ext uri="{FF2B5EF4-FFF2-40B4-BE49-F238E27FC236}">
                <a16:creationId xmlns:a16="http://schemas.microsoft.com/office/drawing/2014/main" id="{71A54A1C-2BA7-4B51-9DA9-3DBED252B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4"/>
          <a:stretch/>
        </p:blipFill>
        <p:spPr bwMode="auto">
          <a:xfrm>
            <a:off x="393286" y="-190510"/>
            <a:ext cx="2154574" cy="19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13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58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0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Rectangle 62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ED3E75-DE77-4146-8657-BD23F1B6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920" y="3970397"/>
            <a:ext cx="10071536" cy="155825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200" b="1" dirty="0"/>
              <a:t>CO POTŘEBUJI K TOMU, ABYCH MOHLA ZASADIT SEMENA? </a:t>
            </a:r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8A47BEB0-485E-4248-80C5-44AF354B29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/>
        </p:blipFill>
        <p:spPr>
          <a:xfrm>
            <a:off x="1690208" y="772621"/>
            <a:ext cx="1721358" cy="2743200"/>
          </a:xfrm>
          <a:prstGeom prst="rect">
            <a:avLst/>
          </a:prstGeom>
        </p:spPr>
      </p:pic>
      <p:pic>
        <p:nvPicPr>
          <p:cNvPr id="19" name="Zástupný obsah 11" descr="Otazník">
            <a:extLst>
              <a:ext uri="{FF2B5EF4-FFF2-40B4-BE49-F238E27FC236}">
                <a16:creationId xmlns:a16="http://schemas.microsoft.com/office/drawing/2014/main" id="{C8EF7A61-137A-40A4-81C0-3D6E50D8E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32088" y="772621"/>
            <a:ext cx="2743200" cy="2743200"/>
          </a:xfrm>
          <a:prstGeom prst="rect">
            <a:avLst/>
          </a:prstGeom>
        </p:spPr>
      </p:pic>
      <p:pic>
        <p:nvPicPr>
          <p:cNvPr id="5" name="Zástupný obsah 4" descr="Obsah obrázku ovoce, stůl, rýže, jídlo&#10;&#10;Popis byl vytvořen automaticky">
            <a:extLst>
              <a:ext uri="{FF2B5EF4-FFF2-40B4-BE49-F238E27FC236}">
                <a16:creationId xmlns:a16="http://schemas.microsoft.com/office/drawing/2014/main" id="{9491FD94-5DDF-469F-B425-6F9919094E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7" r="2" b="9177"/>
          <a:stretch/>
        </p:blipFill>
        <p:spPr>
          <a:xfrm>
            <a:off x="8015984" y="1132211"/>
            <a:ext cx="3292790" cy="202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1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 descr="Obsah obrázku kreslení, hodiny&#10;&#10;Popis byl vytvořen automaticky">
            <a:extLst>
              <a:ext uri="{FF2B5EF4-FFF2-40B4-BE49-F238E27FC236}">
                <a16:creationId xmlns:a16="http://schemas.microsoft.com/office/drawing/2014/main" id="{C7360F63-77EC-4362-9B0A-683190AE7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68" y="3302334"/>
            <a:ext cx="1221408" cy="336940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9CC06DA5-E03D-4166-9E82-33BF8BFDEB20}"/>
              </a:ext>
            </a:extLst>
          </p:cNvPr>
          <p:cNvSpPr/>
          <p:nvPr/>
        </p:nvSpPr>
        <p:spPr>
          <a:xfrm>
            <a:off x="838200" y="152804"/>
            <a:ext cx="3500977" cy="370528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Obrázek 11" descr="Obsah obrázku jídlo&#10;&#10;Popis byl vytvořen automaticky">
            <a:extLst>
              <a:ext uri="{FF2B5EF4-FFF2-40B4-BE49-F238E27FC236}">
                <a16:creationId xmlns:a16="http://schemas.microsoft.com/office/drawing/2014/main" id="{B3F69F89-D3E8-431A-84BB-F4ED6277E7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9" t="31060" r="21570" b="36034"/>
          <a:stretch/>
        </p:blipFill>
        <p:spPr>
          <a:xfrm>
            <a:off x="6010210" y="539763"/>
            <a:ext cx="3379772" cy="2135244"/>
          </a:xfrm>
          <a:prstGeom prst="rect">
            <a:avLst/>
          </a:prstGeom>
        </p:spPr>
      </p:pic>
      <p:pic>
        <p:nvPicPr>
          <p:cNvPr id="1028" name="Picture 4" descr="Nakupte Ubbink Sázecí hlína do jezírka 20 l 1373116 online |vidaXL.cz">
            <a:extLst>
              <a:ext uri="{FF2B5EF4-FFF2-40B4-BE49-F238E27FC236}">
                <a16:creationId xmlns:a16="http://schemas.microsoft.com/office/drawing/2014/main" id="{51EDE30F-5CD0-437D-876B-A976F119C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9" t="23619" r="8884" b="20056"/>
          <a:stretch/>
        </p:blipFill>
        <p:spPr bwMode="auto">
          <a:xfrm>
            <a:off x="1295249" y="1184295"/>
            <a:ext cx="2747385" cy="164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ál 15">
            <a:extLst>
              <a:ext uri="{FF2B5EF4-FFF2-40B4-BE49-F238E27FC236}">
                <a16:creationId xmlns:a16="http://schemas.microsoft.com/office/drawing/2014/main" id="{6FE72F73-24D0-4316-AAFB-34735805E012}"/>
              </a:ext>
            </a:extLst>
          </p:cNvPr>
          <p:cNvSpPr/>
          <p:nvPr/>
        </p:nvSpPr>
        <p:spPr>
          <a:xfrm>
            <a:off x="4694857" y="2503132"/>
            <a:ext cx="3005239" cy="3005239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Obrázek 20" descr="Obsah obrázku ovoce, stůl, rýže, jídlo&#10;&#10;Popis byl vytvořen automaticky">
            <a:extLst>
              <a:ext uri="{FF2B5EF4-FFF2-40B4-BE49-F238E27FC236}">
                <a16:creationId xmlns:a16="http://schemas.microsoft.com/office/drawing/2014/main" id="{33766E99-2FED-4BE6-AD4B-233FD4B44E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7" t="3099" r="12310" b="3099"/>
          <a:stretch/>
        </p:blipFill>
        <p:spPr>
          <a:xfrm>
            <a:off x="5275972" y="2956524"/>
            <a:ext cx="1974653" cy="1884582"/>
          </a:xfrm>
          <a:prstGeom prst="rect">
            <a:avLst/>
          </a:prstGeom>
        </p:spPr>
      </p:pic>
      <p:sp>
        <p:nvSpPr>
          <p:cNvPr id="22" name="Ovál 21">
            <a:extLst>
              <a:ext uri="{FF2B5EF4-FFF2-40B4-BE49-F238E27FC236}">
                <a16:creationId xmlns:a16="http://schemas.microsoft.com/office/drawing/2014/main" id="{0C5514CE-CB57-49D0-B7A5-3195C3E11648}"/>
              </a:ext>
            </a:extLst>
          </p:cNvPr>
          <p:cNvSpPr/>
          <p:nvPr/>
        </p:nvSpPr>
        <p:spPr>
          <a:xfrm>
            <a:off x="1557793" y="3400202"/>
            <a:ext cx="3867650" cy="3867650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Obrázek 23" descr="Obsah obrázku interiér, hrníček, kuchyňské nádobí, vsedě&#10;&#10;Popis byl vytvořen automaticky">
            <a:extLst>
              <a:ext uri="{FF2B5EF4-FFF2-40B4-BE49-F238E27FC236}">
                <a16:creationId xmlns:a16="http://schemas.microsoft.com/office/drawing/2014/main" id="{018335A3-86AD-4EE9-A47F-4688C95C68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07" y="4161170"/>
            <a:ext cx="3137064" cy="23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3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88539-EE76-4876-BDA5-834986B2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66" y="4457358"/>
            <a:ext cx="10071536" cy="92975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200" b="1" dirty="0"/>
              <a:t>CO POTŘEBUJE ROSTLINA</a:t>
            </a:r>
            <a:r>
              <a:rPr lang="cs-CZ" sz="5200" b="1" dirty="0"/>
              <a:t> K TOMU</a:t>
            </a:r>
            <a:r>
              <a:rPr lang="en-US" sz="5200" b="1" dirty="0"/>
              <a:t>, ABY MOHLA VYRŮST? </a:t>
            </a:r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0E4CB7BD-97B0-424A-B2B4-207E28F487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/>
        </p:blipFill>
        <p:spPr>
          <a:xfrm>
            <a:off x="1603033" y="772621"/>
            <a:ext cx="1895708" cy="2743200"/>
          </a:xfrm>
          <a:prstGeom prst="rect">
            <a:avLst/>
          </a:prstGeom>
        </p:spPr>
      </p:pic>
      <p:pic>
        <p:nvPicPr>
          <p:cNvPr id="4" name="Zástupný obsah 11" descr="Otazník">
            <a:extLst>
              <a:ext uri="{FF2B5EF4-FFF2-40B4-BE49-F238E27FC236}">
                <a16:creationId xmlns:a16="http://schemas.microsoft.com/office/drawing/2014/main" id="{BFE5B5C1-BA1A-4D27-A7AD-CA6C4F44E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32088" y="772621"/>
            <a:ext cx="2743200" cy="2743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53C208-8037-4B12-9B1D-4F685A0E8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84" y="1028331"/>
            <a:ext cx="3292790" cy="22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2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 descr="Obsah obrázku kreslení, hodiny&#10;&#10;Popis byl vytvořen automaticky">
            <a:extLst>
              <a:ext uri="{FF2B5EF4-FFF2-40B4-BE49-F238E27FC236}">
                <a16:creationId xmlns:a16="http://schemas.microsoft.com/office/drawing/2014/main" id="{C7360F63-77EC-4362-9B0A-683190AE7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68" y="3302334"/>
            <a:ext cx="1221408" cy="336940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9CC06DA5-E03D-4166-9E82-33BF8BFDEB20}"/>
              </a:ext>
            </a:extLst>
          </p:cNvPr>
          <p:cNvSpPr/>
          <p:nvPr/>
        </p:nvSpPr>
        <p:spPr>
          <a:xfrm>
            <a:off x="838200" y="152804"/>
            <a:ext cx="3500977" cy="370528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6FE72F73-24D0-4316-AAFB-34735805E012}"/>
              </a:ext>
            </a:extLst>
          </p:cNvPr>
          <p:cNvSpPr/>
          <p:nvPr/>
        </p:nvSpPr>
        <p:spPr>
          <a:xfrm>
            <a:off x="4694857" y="2503132"/>
            <a:ext cx="3005239" cy="3005239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0C5514CE-CB57-49D0-B7A5-3195C3E11648}"/>
              </a:ext>
            </a:extLst>
          </p:cNvPr>
          <p:cNvSpPr/>
          <p:nvPr/>
        </p:nvSpPr>
        <p:spPr>
          <a:xfrm>
            <a:off x="1557793" y="3400202"/>
            <a:ext cx="3867650" cy="3867650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brázek 2" descr="Obsah obrázku jídlo&#10;&#10;Popis byl vytvořen automaticky">
            <a:extLst>
              <a:ext uri="{FF2B5EF4-FFF2-40B4-BE49-F238E27FC236}">
                <a16:creationId xmlns:a16="http://schemas.microsoft.com/office/drawing/2014/main" id="{76141BA5-D1D6-49C9-AC69-AA84522589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6365"/>
          <a:stretch/>
        </p:blipFill>
        <p:spPr>
          <a:xfrm>
            <a:off x="6155928" y="152804"/>
            <a:ext cx="2784196" cy="2963268"/>
          </a:xfrm>
          <a:prstGeom prst="rect">
            <a:avLst/>
          </a:prstGeom>
        </p:spPr>
      </p:pic>
      <p:pic>
        <p:nvPicPr>
          <p:cNvPr id="10" name="Obrázek 9" descr="Obsah obrázku interiér, hrníček, kuchyňské nádobí, vsedě&#10;&#10;Popis byl vytvořen automaticky">
            <a:extLst>
              <a:ext uri="{FF2B5EF4-FFF2-40B4-BE49-F238E27FC236}">
                <a16:creationId xmlns:a16="http://schemas.microsoft.com/office/drawing/2014/main" id="{DB08CF28-5A40-423D-AD5C-2BAE2FFD7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80" y="1023790"/>
            <a:ext cx="2635318" cy="1963312"/>
          </a:xfrm>
          <a:prstGeom prst="rect">
            <a:avLst/>
          </a:prstGeom>
        </p:spPr>
      </p:pic>
      <p:pic>
        <p:nvPicPr>
          <p:cNvPr id="25" name="Zástupný obsah 11" descr="Otazník">
            <a:extLst>
              <a:ext uri="{FF2B5EF4-FFF2-40B4-BE49-F238E27FC236}">
                <a16:creationId xmlns:a16="http://schemas.microsoft.com/office/drawing/2014/main" id="{44DD526A-F955-4C98-9BDF-7A8D963A0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04826" y="2634151"/>
            <a:ext cx="2743200" cy="2743200"/>
          </a:xfrm>
          <a:prstGeom prst="rect">
            <a:avLst/>
          </a:prstGeom>
        </p:spPr>
      </p:pic>
      <p:pic>
        <p:nvPicPr>
          <p:cNvPr id="4" name="Obrázek 3" descr="Obsah obrázku kreslení, světlo&#10;&#10;Popis byl vytvořen automaticky">
            <a:extLst>
              <a:ext uri="{FF2B5EF4-FFF2-40B4-BE49-F238E27FC236}">
                <a16:creationId xmlns:a16="http://schemas.microsoft.com/office/drawing/2014/main" id="{D6F3B126-9B8D-40AE-BEB0-8D0E663D21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37270" b="32564"/>
          <a:stretch/>
        </p:blipFill>
        <p:spPr>
          <a:xfrm>
            <a:off x="2111492" y="4315973"/>
            <a:ext cx="2760251" cy="223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4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1C91DC-2ADE-4BB2-A617-A3BACE67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80" y="4521711"/>
            <a:ext cx="10071536" cy="92975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cs-CZ" sz="5200" b="1" dirty="0"/>
              <a:t>CO SE STANE, KDYŽ ROSTLINA BUDE RŮST V TEMNÉ MÍSTNOSTI? </a:t>
            </a:r>
          </a:p>
        </p:txBody>
      </p:sp>
      <p:pic>
        <p:nvPicPr>
          <p:cNvPr id="4" name="Zástupný obsah 3" descr="Obsah obrázku kreslení&#10;&#10;Popis byl vytvořen automaticky">
            <a:extLst>
              <a:ext uri="{FF2B5EF4-FFF2-40B4-BE49-F238E27FC236}">
                <a16:creationId xmlns:a16="http://schemas.microsoft.com/office/drawing/2014/main" id="{6059AD70-0AEF-418D-9662-EC80DDFC1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/>
        </p:blipFill>
        <p:spPr>
          <a:xfrm>
            <a:off x="1603033" y="772621"/>
            <a:ext cx="1895708" cy="2743200"/>
          </a:xfrm>
          <a:prstGeom prst="rect">
            <a:avLst/>
          </a:prstGeom>
        </p:spPr>
      </p:pic>
      <p:pic>
        <p:nvPicPr>
          <p:cNvPr id="5" name="Zástupný obsah 11" descr="Otazník">
            <a:extLst>
              <a:ext uri="{FF2B5EF4-FFF2-40B4-BE49-F238E27FC236}">
                <a16:creationId xmlns:a16="http://schemas.microsoft.com/office/drawing/2014/main" id="{4A665446-ACA5-48F4-B0A9-F55D96EE2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32088" y="772621"/>
            <a:ext cx="2743200" cy="2743200"/>
          </a:xfrm>
          <a:prstGeom prst="rect">
            <a:avLst/>
          </a:prstGeom>
        </p:spPr>
      </p:pic>
      <p:pic>
        <p:nvPicPr>
          <p:cNvPr id="7" name="Obrázek 6" descr="Obsah obrázku budova, cihla, kámen, lavice&#10;&#10;Popis byl vytvořen automaticky">
            <a:extLst>
              <a:ext uri="{FF2B5EF4-FFF2-40B4-BE49-F238E27FC236}">
                <a16:creationId xmlns:a16="http://schemas.microsoft.com/office/drawing/2014/main" id="{23E6A409-17DD-44CE-949F-DA53B15E447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84" y="901193"/>
            <a:ext cx="3292790" cy="2486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99006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128</Words>
  <Application>Microsoft Office PowerPoint</Application>
  <PresentationFormat>Širokoúhlá obrazovka</PresentationFormat>
  <Paragraphs>13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Fakultní učitel jako facilitátor kvalitní přípravy budoucích učitelů mateřských škol a 1. stupně ZŠ</vt:lpstr>
      <vt:lpstr>CO POTŘEBUJE ROSTLINA KE SVÉMU RŮSTU? </vt:lpstr>
      <vt:lpstr>CO SE DĚJE S PŘÍRODOU A ROSTLINAMI NA JAŘE? </vt:lpstr>
      <vt:lpstr>Prezentace aplikace PowerPoint</vt:lpstr>
      <vt:lpstr>CO POTŘEBUJI K TOMU, ABYCH MOHLA ZASADIT SEMENA? </vt:lpstr>
      <vt:lpstr>Prezentace aplikace PowerPoint</vt:lpstr>
      <vt:lpstr>CO POTŘEBUJE ROSTLINA K TOMU, ABY MOHLA VYRŮST? </vt:lpstr>
      <vt:lpstr>Prezentace aplikace PowerPoint</vt:lpstr>
      <vt:lpstr>CO SE STANE, KDYŽ ROSTLINA BUDE RŮST V TEMNÉ MÍSTNOSTI? </vt:lpstr>
      <vt:lpstr>Prezentace aplikace PowerPoint</vt:lpstr>
      <vt:lpstr>CO SE STANE, KDYŽ BUDE MÍT ROSTLINA OMEZENÝ PŘÍSUN SVĚTLA? </vt:lpstr>
      <vt:lpstr>Prezentace aplikace PowerPoint</vt:lpstr>
      <vt:lpstr>CO SE STANE, KDYŽ ROSTLINA BUDE RŮST NA PŘÍMÉM SLUNCI? </vt:lpstr>
      <vt:lpstr>Prezentace aplikace PowerPoint</vt:lpstr>
      <vt:lpstr>JAK TO VE SKUTEČNOSTI OPRAVDU JE?</vt:lpstr>
      <vt:lpstr>Prezentace aplikace PowerPoint</vt:lpstr>
      <vt:lpstr>Prezentace aplikace PowerPoint</vt:lpstr>
      <vt:lpstr>Prezentace aplikace PowerPoint</vt:lpstr>
      <vt:lpstr>Fakultní učitel jako facilitátor kvalitní přípravy budoucích učitelů mateřských škol a 1. stupně ZŠ</vt:lpstr>
    </vt:vector>
  </TitlesOfParts>
  <Manager>doc. PaedDr. Adriana Wiegerová, Ph.D.</Manager>
  <Company>Univerzita Tomáše Bati ve Zlíně, Fakulta humanitních studií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POTŘEBUJE ROSTLINA KE SVÉMU RŮSTU?</dc:title>
  <dc:creator>Nikola Křivánková</dc:creator>
  <cp:lastModifiedBy>Viktor Pacholík</cp:lastModifiedBy>
  <cp:revision>8</cp:revision>
  <dcterms:created xsi:type="dcterms:W3CDTF">2020-05-18T13:44:56Z</dcterms:created>
  <dcterms:modified xsi:type="dcterms:W3CDTF">2020-06-09T19:56:27Z</dcterms:modified>
</cp:coreProperties>
</file>