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74" r:id="rId2"/>
    <p:sldMasterId id="2147483687" r:id="rId3"/>
  </p:sldMasterIdLst>
  <p:sldIdLst>
    <p:sldId id="256" r:id="rId4"/>
    <p:sldId id="258" r:id="rId5"/>
    <p:sldId id="263" r:id="rId6"/>
    <p:sldId id="260" r:id="rId7"/>
    <p:sldId id="267" r:id="rId8"/>
    <p:sldId id="271" r:id="rId9"/>
    <p:sldId id="274" r:id="rId10"/>
    <p:sldId id="264" r:id="rId11"/>
    <p:sldId id="275" r:id="rId12"/>
    <p:sldId id="270" r:id="rId13"/>
    <p:sldId id="276" r:id="rId14"/>
    <p:sldId id="262" r:id="rId15"/>
  </p:sldIdLst>
  <p:sldSz cx="10080625" cy="5670550"/>
  <p:notesSz cx="7559675" cy="106918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Styl Středně sytá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6" d="100"/>
          <a:sy n="96" d="100"/>
        </p:scale>
        <p:origin x="71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Ilona\Desktop\kvalita%20v&#253;uky%20UTB%20leden%2024\podkladov&#233;%20&#250;daje%20k%20hodnocen&#237;%20kvality%20v&#253;uky%20UTB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účast!$A$3</c:f>
              <c:strCache>
                <c:ptCount val="1"/>
                <c:pt idx="0">
                  <c:v>FAI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účast!$B$2:$M$2</c:f>
              <c:strCache>
                <c:ptCount val="12"/>
                <c:pt idx="0">
                  <c:v>ZS 18/19</c:v>
                </c:pt>
                <c:pt idx="1">
                  <c:v>LS 18/19</c:v>
                </c:pt>
                <c:pt idx="2">
                  <c:v>ZS 19/20</c:v>
                </c:pt>
                <c:pt idx="3">
                  <c:v>LS 19/20</c:v>
                </c:pt>
                <c:pt idx="4">
                  <c:v>ZS 20/21</c:v>
                </c:pt>
                <c:pt idx="5">
                  <c:v>LS 20/21</c:v>
                </c:pt>
                <c:pt idx="6">
                  <c:v>ZS 21/22</c:v>
                </c:pt>
                <c:pt idx="7">
                  <c:v>LS 21/22</c:v>
                </c:pt>
                <c:pt idx="8">
                  <c:v>ZS 22/23</c:v>
                </c:pt>
                <c:pt idx="9">
                  <c:v>LS 22/23</c:v>
                </c:pt>
                <c:pt idx="10">
                  <c:v>ZS 23/24</c:v>
                </c:pt>
                <c:pt idx="11">
                  <c:v>LS 23/24</c:v>
                </c:pt>
              </c:strCache>
            </c:strRef>
          </c:cat>
          <c:val>
            <c:numRef>
              <c:f>účast!$B$3:$M$3</c:f>
              <c:numCache>
                <c:formatCode>General</c:formatCode>
                <c:ptCount val="12"/>
                <c:pt idx="0">
                  <c:v>28</c:v>
                </c:pt>
                <c:pt idx="1">
                  <c:v>31</c:v>
                </c:pt>
                <c:pt idx="2">
                  <c:v>40</c:v>
                </c:pt>
                <c:pt idx="3">
                  <c:v>33</c:v>
                </c:pt>
                <c:pt idx="4">
                  <c:v>44</c:v>
                </c:pt>
                <c:pt idx="5">
                  <c:v>45</c:v>
                </c:pt>
                <c:pt idx="6">
                  <c:v>56</c:v>
                </c:pt>
                <c:pt idx="7">
                  <c:v>47</c:v>
                </c:pt>
                <c:pt idx="8">
                  <c:v>52</c:v>
                </c:pt>
                <c:pt idx="9">
                  <c:v>48</c:v>
                </c:pt>
                <c:pt idx="10">
                  <c:v>51</c:v>
                </c:pt>
                <c:pt idx="11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20F-4CA6-B84E-8CA5C7FEB880}"/>
            </c:ext>
          </c:extLst>
        </c:ser>
        <c:ser>
          <c:idx val="1"/>
          <c:order val="1"/>
          <c:tx>
            <c:strRef>
              <c:f>účast!$A$4</c:f>
              <c:strCache>
                <c:ptCount val="1"/>
                <c:pt idx="0">
                  <c:v>FAME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účast!$B$2:$M$2</c:f>
              <c:strCache>
                <c:ptCount val="12"/>
                <c:pt idx="0">
                  <c:v>ZS 18/19</c:v>
                </c:pt>
                <c:pt idx="1">
                  <c:v>LS 18/19</c:v>
                </c:pt>
                <c:pt idx="2">
                  <c:v>ZS 19/20</c:v>
                </c:pt>
                <c:pt idx="3">
                  <c:v>LS 19/20</c:v>
                </c:pt>
                <c:pt idx="4">
                  <c:v>ZS 20/21</c:v>
                </c:pt>
                <c:pt idx="5">
                  <c:v>LS 20/21</c:v>
                </c:pt>
                <c:pt idx="6">
                  <c:v>ZS 21/22</c:v>
                </c:pt>
                <c:pt idx="7">
                  <c:v>LS 21/22</c:v>
                </c:pt>
                <c:pt idx="8">
                  <c:v>ZS 22/23</c:v>
                </c:pt>
                <c:pt idx="9">
                  <c:v>LS 22/23</c:v>
                </c:pt>
                <c:pt idx="10">
                  <c:v>ZS 23/24</c:v>
                </c:pt>
                <c:pt idx="11">
                  <c:v>LS 23/24</c:v>
                </c:pt>
              </c:strCache>
            </c:strRef>
          </c:cat>
          <c:val>
            <c:numRef>
              <c:f>účast!$B$4:$M$4</c:f>
              <c:numCache>
                <c:formatCode>General</c:formatCode>
                <c:ptCount val="12"/>
                <c:pt idx="0">
                  <c:v>27</c:v>
                </c:pt>
                <c:pt idx="1">
                  <c:v>24</c:v>
                </c:pt>
                <c:pt idx="2">
                  <c:v>29</c:v>
                </c:pt>
                <c:pt idx="3">
                  <c:v>17</c:v>
                </c:pt>
                <c:pt idx="4">
                  <c:v>24</c:v>
                </c:pt>
                <c:pt idx="5">
                  <c:v>33</c:v>
                </c:pt>
                <c:pt idx="6">
                  <c:v>55</c:v>
                </c:pt>
                <c:pt idx="7">
                  <c:v>42</c:v>
                </c:pt>
                <c:pt idx="8">
                  <c:v>46</c:v>
                </c:pt>
                <c:pt idx="9">
                  <c:v>30</c:v>
                </c:pt>
                <c:pt idx="10">
                  <c:v>37</c:v>
                </c:pt>
                <c:pt idx="11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20F-4CA6-B84E-8CA5C7FEB880}"/>
            </c:ext>
          </c:extLst>
        </c:ser>
        <c:ser>
          <c:idx val="2"/>
          <c:order val="2"/>
          <c:tx>
            <c:strRef>
              <c:f>účast!$A$5</c:f>
              <c:strCache>
                <c:ptCount val="1"/>
                <c:pt idx="0">
                  <c:v>FHS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účast!$B$2:$M$2</c:f>
              <c:strCache>
                <c:ptCount val="12"/>
                <c:pt idx="0">
                  <c:v>ZS 18/19</c:v>
                </c:pt>
                <c:pt idx="1">
                  <c:v>LS 18/19</c:v>
                </c:pt>
                <c:pt idx="2">
                  <c:v>ZS 19/20</c:v>
                </c:pt>
                <c:pt idx="3">
                  <c:v>LS 19/20</c:v>
                </c:pt>
                <c:pt idx="4">
                  <c:v>ZS 20/21</c:v>
                </c:pt>
                <c:pt idx="5">
                  <c:v>LS 20/21</c:v>
                </c:pt>
                <c:pt idx="6">
                  <c:v>ZS 21/22</c:v>
                </c:pt>
                <c:pt idx="7">
                  <c:v>LS 21/22</c:v>
                </c:pt>
                <c:pt idx="8">
                  <c:v>ZS 22/23</c:v>
                </c:pt>
                <c:pt idx="9">
                  <c:v>LS 22/23</c:v>
                </c:pt>
                <c:pt idx="10">
                  <c:v>ZS 23/24</c:v>
                </c:pt>
                <c:pt idx="11">
                  <c:v>LS 23/24</c:v>
                </c:pt>
              </c:strCache>
            </c:strRef>
          </c:cat>
          <c:val>
            <c:numRef>
              <c:f>účast!$B$5:$M$5</c:f>
              <c:numCache>
                <c:formatCode>General</c:formatCode>
                <c:ptCount val="12"/>
                <c:pt idx="0">
                  <c:v>26</c:v>
                </c:pt>
                <c:pt idx="1">
                  <c:v>27</c:v>
                </c:pt>
                <c:pt idx="2">
                  <c:v>29</c:v>
                </c:pt>
                <c:pt idx="3">
                  <c:v>15</c:v>
                </c:pt>
                <c:pt idx="4">
                  <c:v>31</c:v>
                </c:pt>
                <c:pt idx="5">
                  <c:v>24</c:v>
                </c:pt>
                <c:pt idx="6">
                  <c:v>38</c:v>
                </c:pt>
                <c:pt idx="7">
                  <c:v>34</c:v>
                </c:pt>
                <c:pt idx="8">
                  <c:v>37</c:v>
                </c:pt>
                <c:pt idx="9">
                  <c:v>32</c:v>
                </c:pt>
                <c:pt idx="10">
                  <c:v>40</c:v>
                </c:pt>
                <c:pt idx="11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20F-4CA6-B84E-8CA5C7FEB880}"/>
            </c:ext>
          </c:extLst>
        </c:ser>
        <c:ser>
          <c:idx val="3"/>
          <c:order val="3"/>
          <c:tx>
            <c:strRef>
              <c:f>účast!$A$6</c:f>
              <c:strCache>
                <c:ptCount val="1"/>
                <c:pt idx="0">
                  <c:v>FLKŘ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účast!$B$2:$M$2</c:f>
              <c:strCache>
                <c:ptCount val="12"/>
                <c:pt idx="0">
                  <c:v>ZS 18/19</c:v>
                </c:pt>
                <c:pt idx="1">
                  <c:v>LS 18/19</c:v>
                </c:pt>
                <c:pt idx="2">
                  <c:v>ZS 19/20</c:v>
                </c:pt>
                <c:pt idx="3">
                  <c:v>LS 19/20</c:v>
                </c:pt>
                <c:pt idx="4">
                  <c:v>ZS 20/21</c:v>
                </c:pt>
                <c:pt idx="5">
                  <c:v>LS 20/21</c:v>
                </c:pt>
                <c:pt idx="6">
                  <c:v>ZS 21/22</c:v>
                </c:pt>
                <c:pt idx="7">
                  <c:v>LS 21/22</c:v>
                </c:pt>
                <c:pt idx="8">
                  <c:v>ZS 22/23</c:v>
                </c:pt>
                <c:pt idx="9">
                  <c:v>LS 22/23</c:v>
                </c:pt>
                <c:pt idx="10">
                  <c:v>ZS 23/24</c:v>
                </c:pt>
                <c:pt idx="11">
                  <c:v>LS 23/24</c:v>
                </c:pt>
              </c:strCache>
            </c:strRef>
          </c:cat>
          <c:val>
            <c:numRef>
              <c:f>účast!$B$6:$M$6</c:f>
              <c:numCache>
                <c:formatCode>General</c:formatCode>
                <c:ptCount val="12"/>
                <c:pt idx="0">
                  <c:v>25</c:v>
                </c:pt>
                <c:pt idx="1">
                  <c:v>28</c:v>
                </c:pt>
                <c:pt idx="2">
                  <c:v>21</c:v>
                </c:pt>
                <c:pt idx="3">
                  <c:v>29</c:v>
                </c:pt>
                <c:pt idx="4">
                  <c:v>30</c:v>
                </c:pt>
                <c:pt idx="5">
                  <c:v>30</c:v>
                </c:pt>
                <c:pt idx="6">
                  <c:v>33</c:v>
                </c:pt>
                <c:pt idx="7">
                  <c:v>29</c:v>
                </c:pt>
                <c:pt idx="8">
                  <c:v>41</c:v>
                </c:pt>
                <c:pt idx="9">
                  <c:v>31</c:v>
                </c:pt>
                <c:pt idx="10">
                  <c:v>34</c:v>
                </c:pt>
                <c:pt idx="11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20F-4CA6-B84E-8CA5C7FEB880}"/>
            </c:ext>
          </c:extLst>
        </c:ser>
        <c:ser>
          <c:idx val="4"/>
          <c:order val="4"/>
          <c:tx>
            <c:strRef>
              <c:f>účast!$A$7</c:f>
              <c:strCache>
                <c:ptCount val="1"/>
                <c:pt idx="0">
                  <c:v>FMK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účast!$B$2:$M$2</c:f>
              <c:strCache>
                <c:ptCount val="12"/>
                <c:pt idx="0">
                  <c:v>ZS 18/19</c:v>
                </c:pt>
                <c:pt idx="1">
                  <c:v>LS 18/19</c:v>
                </c:pt>
                <c:pt idx="2">
                  <c:v>ZS 19/20</c:v>
                </c:pt>
                <c:pt idx="3">
                  <c:v>LS 19/20</c:v>
                </c:pt>
                <c:pt idx="4">
                  <c:v>ZS 20/21</c:v>
                </c:pt>
                <c:pt idx="5">
                  <c:v>LS 20/21</c:v>
                </c:pt>
                <c:pt idx="6">
                  <c:v>ZS 21/22</c:v>
                </c:pt>
                <c:pt idx="7">
                  <c:v>LS 21/22</c:v>
                </c:pt>
                <c:pt idx="8">
                  <c:v>ZS 22/23</c:v>
                </c:pt>
                <c:pt idx="9">
                  <c:v>LS 22/23</c:v>
                </c:pt>
                <c:pt idx="10">
                  <c:v>ZS 23/24</c:v>
                </c:pt>
                <c:pt idx="11">
                  <c:v>LS 23/24</c:v>
                </c:pt>
              </c:strCache>
            </c:strRef>
          </c:cat>
          <c:val>
            <c:numRef>
              <c:f>účast!$B$7:$M$7</c:f>
              <c:numCache>
                <c:formatCode>General</c:formatCode>
                <c:ptCount val="12"/>
                <c:pt idx="0">
                  <c:v>30</c:v>
                </c:pt>
                <c:pt idx="1">
                  <c:v>38</c:v>
                </c:pt>
                <c:pt idx="2">
                  <c:v>39</c:v>
                </c:pt>
                <c:pt idx="3">
                  <c:v>37</c:v>
                </c:pt>
                <c:pt idx="4">
                  <c:v>63</c:v>
                </c:pt>
                <c:pt idx="5">
                  <c:v>40</c:v>
                </c:pt>
                <c:pt idx="6">
                  <c:v>48</c:v>
                </c:pt>
                <c:pt idx="7">
                  <c:v>38</c:v>
                </c:pt>
                <c:pt idx="8">
                  <c:v>51</c:v>
                </c:pt>
                <c:pt idx="9">
                  <c:v>38</c:v>
                </c:pt>
                <c:pt idx="10">
                  <c:v>54</c:v>
                </c:pt>
                <c:pt idx="11">
                  <c:v>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20F-4CA6-B84E-8CA5C7FEB880}"/>
            </c:ext>
          </c:extLst>
        </c:ser>
        <c:ser>
          <c:idx val="5"/>
          <c:order val="5"/>
          <c:tx>
            <c:strRef>
              <c:f>účast!$A$8</c:f>
              <c:strCache>
                <c:ptCount val="1"/>
                <c:pt idx="0">
                  <c:v>FT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účast!$B$2:$M$2</c:f>
              <c:strCache>
                <c:ptCount val="12"/>
                <c:pt idx="0">
                  <c:v>ZS 18/19</c:v>
                </c:pt>
                <c:pt idx="1">
                  <c:v>LS 18/19</c:v>
                </c:pt>
                <c:pt idx="2">
                  <c:v>ZS 19/20</c:v>
                </c:pt>
                <c:pt idx="3">
                  <c:v>LS 19/20</c:v>
                </c:pt>
                <c:pt idx="4">
                  <c:v>ZS 20/21</c:v>
                </c:pt>
                <c:pt idx="5">
                  <c:v>LS 20/21</c:v>
                </c:pt>
                <c:pt idx="6">
                  <c:v>ZS 21/22</c:v>
                </c:pt>
                <c:pt idx="7">
                  <c:v>LS 21/22</c:v>
                </c:pt>
                <c:pt idx="8">
                  <c:v>ZS 22/23</c:v>
                </c:pt>
                <c:pt idx="9">
                  <c:v>LS 22/23</c:v>
                </c:pt>
                <c:pt idx="10">
                  <c:v>ZS 23/24</c:v>
                </c:pt>
                <c:pt idx="11">
                  <c:v>LS 23/24</c:v>
                </c:pt>
              </c:strCache>
            </c:strRef>
          </c:cat>
          <c:val>
            <c:numRef>
              <c:f>účast!$B$8:$M$8</c:f>
              <c:numCache>
                <c:formatCode>General</c:formatCode>
                <c:ptCount val="12"/>
                <c:pt idx="0">
                  <c:v>23</c:v>
                </c:pt>
                <c:pt idx="1">
                  <c:v>32</c:v>
                </c:pt>
                <c:pt idx="2">
                  <c:v>36</c:v>
                </c:pt>
                <c:pt idx="3">
                  <c:v>28</c:v>
                </c:pt>
                <c:pt idx="4">
                  <c:v>28</c:v>
                </c:pt>
                <c:pt idx="5">
                  <c:v>26</c:v>
                </c:pt>
                <c:pt idx="6">
                  <c:v>35</c:v>
                </c:pt>
                <c:pt idx="7">
                  <c:v>36</c:v>
                </c:pt>
                <c:pt idx="8">
                  <c:v>31</c:v>
                </c:pt>
                <c:pt idx="9">
                  <c:v>32</c:v>
                </c:pt>
                <c:pt idx="10">
                  <c:v>33</c:v>
                </c:pt>
                <c:pt idx="11">
                  <c:v>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20F-4CA6-B84E-8CA5C7FEB88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79284927"/>
        <c:axId val="1779286175"/>
      </c:barChart>
      <c:lineChart>
        <c:grouping val="standard"/>
        <c:varyColors val="0"/>
        <c:ser>
          <c:idx val="6"/>
          <c:order val="6"/>
          <c:tx>
            <c:strRef>
              <c:f>účast!$A$9</c:f>
              <c:strCache>
                <c:ptCount val="1"/>
                <c:pt idx="0">
                  <c:v>UTB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strRef>
              <c:f>účast!$B$2:$M$2</c:f>
              <c:strCache>
                <c:ptCount val="12"/>
                <c:pt idx="0">
                  <c:v>ZS 18/19</c:v>
                </c:pt>
                <c:pt idx="1">
                  <c:v>LS 18/19</c:v>
                </c:pt>
                <c:pt idx="2">
                  <c:v>ZS 19/20</c:v>
                </c:pt>
                <c:pt idx="3">
                  <c:v>LS 19/20</c:v>
                </c:pt>
                <c:pt idx="4">
                  <c:v>ZS 20/21</c:v>
                </c:pt>
                <c:pt idx="5">
                  <c:v>LS 20/21</c:v>
                </c:pt>
                <c:pt idx="6">
                  <c:v>ZS 21/22</c:v>
                </c:pt>
                <c:pt idx="7">
                  <c:v>LS 21/22</c:v>
                </c:pt>
                <c:pt idx="8">
                  <c:v>ZS 22/23</c:v>
                </c:pt>
                <c:pt idx="9">
                  <c:v>LS 22/23</c:v>
                </c:pt>
                <c:pt idx="10">
                  <c:v>ZS 23/24</c:v>
                </c:pt>
                <c:pt idx="11">
                  <c:v>LS 23/24</c:v>
                </c:pt>
              </c:strCache>
            </c:strRef>
          </c:cat>
          <c:val>
            <c:numRef>
              <c:f>účast!$B$9:$M$9</c:f>
              <c:numCache>
                <c:formatCode>0</c:formatCode>
                <c:ptCount val="12"/>
                <c:pt idx="0">
                  <c:v>26.5</c:v>
                </c:pt>
                <c:pt idx="1">
                  <c:v>30</c:v>
                </c:pt>
                <c:pt idx="2">
                  <c:v>32.333333333333336</c:v>
                </c:pt>
                <c:pt idx="3">
                  <c:v>26.5</c:v>
                </c:pt>
                <c:pt idx="4">
                  <c:v>36.666666666666664</c:v>
                </c:pt>
                <c:pt idx="5">
                  <c:v>33</c:v>
                </c:pt>
                <c:pt idx="6">
                  <c:v>44.166666666666664</c:v>
                </c:pt>
                <c:pt idx="7">
                  <c:v>37.666666666666664</c:v>
                </c:pt>
                <c:pt idx="8">
                  <c:v>43</c:v>
                </c:pt>
                <c:pt idx="9">
                  <c:v>35.166666666666664</c:v>
                </c:pt>
                <c:pt idx="10" formatCode="General">
                  <c:v>42</c:v>
                </c:pt>
                <c:pt idx="11">
                  <c:v>35.333333333333336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920F-4CA6-B84E-8CA5C7FEB88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79284927"/>
        <c:axId val="1779286175"/>
      </c:lineChart>
      <c:catAx>
        <c:axId val="1779284927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cs-CZ" sz="1800">
                    <a:solidFill>
                      <a:schemeClr val="tx1"/>
                    </a:solidFill>
                  </a:rPr>
                  <a:t>Semestr</a:t>
                </a:r>
                <a:r>
                  <a:rPr lang="cs-CZ" sz="1800" baseline="0">
                    <a:solidFill>
                      <a:schemeClr val="tx1"/>
                    </a:solidFill>
                  </a:rPr>
                  <a:t> dle AR</a:t>
                </a:r>
                <a:endParaRPr lang="cs-CZ" sz="1800">
                  <a:solidFill>
                    <a:schemeClr val="tx1"/>
                  </a:solidFill>
                </a:endParaRP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cs-CZ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779286175"/>
        <c:crosses val="autoZero"/>
        <c:auto val="1"/>
        <c:lblAlgn val="ctr"/>
        <c:lblOffset val="100"/>
        <c:noMultiLvlLbl val="0"/>
      </c:catAx>
      <c:valAx>
        <c:axId val="177928617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cs-CZ" sz="1800">
                    <a:solidFill>
                      <a:schemeClr val="tx1"/>
                    </a:solidFill>
                  </a:rPr>
                  <a:t>Účast</a:t>
                </a:r>
                <a:r>
                  <a:rPr lang="cs-CZ" sz="1800" baseline="0">
                    <a:solidFill>
                      <a:schemeClr val="tx1"/>
                    </a:solidFill>
                  </a:rPr>
                  <a:t> (%)</a:t>
                </a:r>
                <a:endParaRPr lang="cs-CZ" sz="1800">
                  <a:solidFill>
                    <a:schemeClr val="tx1"/>
                  </a:solidFill>
                </a:endParaRP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cs-CZ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77928492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9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9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95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9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0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06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07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10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11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12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13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14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2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2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2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3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3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33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3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3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37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3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40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4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4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4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45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48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49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50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51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52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r>
              <a:rPr lang="cs-CZ" sz="1800" b="0" strike="noStrike" spc="-1">
                <a:latin typeface="Arial"/>
              </a:rPr>
              <a:t>Klikněte pro úpravu formátu textu nadpisu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Klikněte pro úpravu formátu textu osnovy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1800" b="0" strike="noStrike" spc="-1">
                <a:latin typeface="Arial"/>
              </a:rPr>
              <a:t>Druhá úroveň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Třetí úroveň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1800" b="0" strike="noStrike" spc="-1">
                <a:latin typeface="Arial"/>
              </a:rPr>
              <a:t>Čtvrtá úroveň osnovy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Pátá úroveň osnovy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Šestá úroveň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Sedmá úroveň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r>
              <a:rPr lang="cs-CZ" sz="1800" b="0" strike="noStrike" spc="-1">
                <a:latin typeface="Arial"/>
              </a:rPr>
              <a:t>Klikněte pro úpravu formátu textu nadpisu</a:t>
            </a: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Klikněte pro úpravu formátu textu osnovy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1800" b="0" strike="noStrike" spc="-1">
                <a:latin typeface="Arial"/>
              </a:rPr>
              <a:t>Druhá úroveň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Třetí úroveň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1800" b="0" strike="noStrike" spc="-1">
                <a:latin typeface="Arial"/>
              </a:rPr>
              <a:t>Čtvrtá úroveň osnovy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Pátá úroveň osnovy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Šestá úroveň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Sedmá úroveň</a:t>
            </a:r>
          </a:p>
        </p:txBody>
      </p:sp>
      <p:sp>
        <p:nvSpPr>
          <p:cNvPr id="78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Klikněte pro úpravu formátu textu osnovy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1800" b="0" strike="noStrike" spc="-1">
                <a:latin typeface="Arial"/>
              </a:rPr>
              <a:t>Druhá úroveň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Třetí úroveň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1800" b="0" strike="noStrike" spc="-1">
                <a:latin typeface="Arial"/>
              </a:rPr>
              <a:t>Čtvrtá úroveň osnovy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Pátá úroveň osnovy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Šestá úroveň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Sedmá úroveň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cs-CZ" sz="4400" b="0" strike="noStrike" spc="-1">
                <a:latin typeface="Arial"/>
              </a:rPr>
              <a:t>Klikněte pro úpravu formátu textu nadpisu</a:t>
            </a:r>
          </a:p>
        </p:txBody>
      </p:sp>
      <p:sp>
        <p:nvSpPr>
          <p:cNvPr id="1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>
                <a:latin typeface="Arial"/>
              </a:rPr>
              <a:t>Klikněte pro úpravu formátu textu osnovy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2800" b="0" strike="noStrike" spc="-1">
                <a:latin typeface="Arial"/>
              </a:rPr>
              <a:t>Druhá úroveň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400" b="0" strike="noStrike" spc="-1">
                <a:latin typeface="Arial"/>
              </a:rPr>
              <a:t>Třetí úroveň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2000" b="0" strike="noStrike" spc="-1">
                <a:latin typeface="Arial"/>
              </a:rPr>
              <a:t>Čtvrtá úroveň osnovy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latin typeface="Arial"/>
              </a:rPr>
              <a:t>Pátá úroveň osnovy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latin typeface="Arial"/>
              </a:rPr>
              <a:t>Šestá úroveň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latin typeface="Arial"/>
              </a:rPr>
              <a:t>Sedmá úroveň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CustomShape 1"/>
          <p:cNvSpPr/>
          <p:nvPr/>
        </p:nvSpPr>
        <p:spPr>
          <a:xfrm>
            <a:off x="3528000" y="2732040"/>
            <a:ext cx="5543280" cy="98488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3200" b="1" strike="noStrike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Hodnocení kvality výuky</a:t>
            </a:r>
          </a:p>
          <a:p>
            <a:pPr>
              <a:lnSpc>
                <a:spcPct val="100000"/>
              </a:lnSpc>
            </a:pPr>
            <a:r>
              <a:rPr lang="cs-CZ" sz="3200" b="1" spc="-1" dirty="0">
                <a:solidFill>
                  <a:srgbClr val="EA7500"/>
                </a:solidFill>
                <a:latin typeface="Source Sans Pro"/>
                <a:ea typeface="DejaVu Sans"/>
              </a:rPr>
              <a:t>v</a:t>
            </a:r>
            <a:r>
              <a:rPr lang="cs-CZ" sz="32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LS 2023/2024</a:t>
            </a:r>
            <a:endParaRPr lang="cs-CZ" sz="3200" b="1" spc="-1" dirty="0">
              <a:solidFill>
                <a:srgbClr val="EA7500"/>
              </a:solidFill>
              <a:latin typeface="Source Sans Pro"/>
              <a:ea typeface="DejaVu Sans"/>
            </a:endParaRPr>
          </a:p>
        </p:txBody>
      </p:sp>
      <p:sp>
        <p:nvSpPr>
          <p:cNvPr id="154" name="CustomShape 2"/>
          <p:cNvSpPr/>
          <p:nvPr/>
        </p:nvSpPr>
        <p:spPr>
          <a:xfrm>
            <a:off x="3528000" y="4426200"/>
            <a:ext cx="4751280" cy="30777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2000" b="1" strike="noStrike" spc="-1" dirty="0" smtClean="0">
                <a:solidFill>
                  <a:srgbClr val="000000"/>
                </a:solidFill>
                <a:latin typeface="Source Sans Pro"/>
                <a:ea typeface="DejaVu Sans"/>
              </a:rPr>
              <a:t>Lenka Drábková</a:t>
            </a:r>
            <a:endParaRPr lang="cs-CZ" sz="1600" b="0" strike="noStrike" spc="-1" dirty="0">
              <a:latin typeface="Arial"/>
            </a:endParaRPr>
          </a:p>
        </p:txBody>
      </p:sp>
      <p:sp>
        <p:nvSpPr>
          <p:cNvPr id="155" name="Line 3"/>
          <p:cNvSpPr/>
          <p:nvPr/>
        </p:nvSpPr>
        <p:spPr>
          <a:xfrm>
            <a:off x="3528000" y="4284000"/>
            <a:ext cx="792000" cy="0"/>
          </a:xfrm>
          <a:prstGeom prst="line">
            <a:avLst/>
          </a:prstGeom>
          <a:ln w="57240">
            <a:solidFill>
              <a:srgbClr val="EA75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2"/>
          <p:cNvSpPr/>
          <p:nvPr/>
        </p:nvSpPr>
        <p:spPr>
          <a:xfrm>
            <a:off x="566640" y="504000"/>
            <a:ext cx="9070920" cy="55399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6</a:t>
            </a:r>
            <a:r>
              <a:rPr lang="cs-CZ" sz="3600" b="1" strike="noStrike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/ Shrnutí hodnocení</a:t>
            </a:r>
            <a:endParaRPr lang="cs-CZ" sz="3600" b="0" strike="noStrike" spc="-1" dirty="0">
              <a:latin typeface="Arial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566640" y="1135862"/>
            <a:ext cx="921744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dirty="0"/>
              <a:t>Bc, Mgr. a </a:t>
            </a:r>
            <a:r>
              <a:rPr lang="cs-CZ" sz="1600" b="1" dirty="0" err="1" smtClean="0"/>
              <a:t>nMgr</a:t>
            </a:r>
            <a:r>
              <a:rPr lang="cs-CZ" sz="1600" b="1" dirty="0" smtClean="0"/>
              <a:t> studium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 smtClean="0"/>
              <a:t>Celková účast stejná jako v předchozím ZS (celkem 35%)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/>
              <a:t>P</a:t>
            </a:r>
            <a:r>
              <a:rPr lang="cs-CZ" sz="1600" dirty="0" smtClean="0"/>
              <a:t>ozitivní a velmi vyrovnané výsledky napříč fakultami, průměrně kolem 4,2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 smtClean="0"/>
              <a:t>Celkové výsledky jsou velmi podobné jako v předchozích letech</a:t>
            </a:r>
            <a:r>
              <a:rPr lang="cs-CZ" sz="1600" dirty="0"/>
              <a:t> </a:t>
            </a:r>
            <a:r>
              <a:rPr lang="cs-CZ" sz="1600" dirty="0" smtClean="0"/>
              <a:t>(pravidelně průměr kolem 4,2 bez </a:t>
            </a:r>
            <a:r>
              <a:rPr lang="cs-CZ" sz="1600" dirty="0"/>
              <a:t>ohledu na to, jak se ptáme a kolik otázek pokládáme</a:t>
            </a:r>
            <a:r>
              <a:rPr lang="cs-CZ" sz="1600" dirty="0" smtClean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 smtClean="0"/>
              <a:t>Pokles počtu připomínek, aktuální průměr připomínek k výuce na studenta od 1,2 (FT) do 2,4 (FMK), celkově 1,6; minule byl celkový průměr 1,8; ale počty </a:t>
            </a:r>
            <a:r>
              <a:rPr lang="cs-CZ" sz="1600" dirty="0"/>
              <a:t>připomínek se jeví irelevantní (různá </a:t>
            </a:r>
            <a:r>
              <a:rPr lang="cs-CZ" sz="1600" dirty="0" smtClean="0"/>
              <a:t>délka </a:t>
            </a:r>
            <a:r>
              <a:rPr lang="cs-CZ" sz="1600" dirty="0"/>
              <a:t>i závažnost)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/>
              <a:t>Studenti nezohledňují přednastavené tematické oblasti připomínek (k semestru, technické, </a:t>
            </a:r>
            <a:r>
              <a:rPr lang="cs-CZ" sz="1600" dirty="0" smtClean="0"/>
              <a:t>aj.), </a:t>
            </a:r>
            <a:r>
              <a:rPr lang="cs-CZ" sz="1600" dirty="0"/>
              <a:t>komentují „cokoli kdekoli“</a:t>
            </a:r>
          </a:p>
          <a:p>
            <a:endParaRPr lang="cs-CZ" sz="1600" dirty="0">
              <a:solidFill>
                <a:srgbClr val="FF0000"/>
              </a:solidFill>
            </a:endParaRPr>
          </a:p>
          <a:p>
            <a:r>
              <a:rPr lang="cs-CZ" sz="1600" b="1" dirty="0" smtClean="0"/>
              <a:t>Doktorské studium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/>
              <a:t>o</a:t>
            </a:r>
            <a:r>
              <a:rPr lang="cs-CZ" sz="1600" dirty="0" smtClean="0"/>
              <a:t>pět slabá účast, pouze jednotky studentů na fakultách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/>
              <a:t>c</a:t>
            </a:r>
            <a:r>
              <a:rPr lang="cs-CZ" sz="1600" dirty="0" smtClean="0"/>
              <a:t>elkové hodnocení je velmi pozitivní, avšak výsledek je v kontextu nízké účasti diskutabilní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1600" dirty="0"/>
          </a:p>
          <a:p>
            <a:r>
              <a:rPr lang="cs-CZ" sz="1600" b="1" dirty="0" smtClean="0"/>
              <a:t>Doporučení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 smtClean="0"/>
              <a:t>Seznámit se na fakultách a dílčích pracovištích s výsledky za jednotlivé předměty a vyučující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 smtClean="0"/>
              <a:t>Zaměřit se na obsah připomínek a reagovat na ně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</p:txBody>
      </p:sp>
      <p:sp>
        <p:nvSpPr>
          <p:cNvPr id="5" name="CustomShape 1"/>
          <p:cNvSpPr/>
          <p:nvPr/>
        </p:nvSpPr>
        <p:spPr>
          <a:xfrm>
            <a:off x="566640" y="22608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Hodnocení kvality výuky L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S 2023/2024</a:t>
            </a:r>
            <a:endParaRPr lang="cs-CZ" sz="1300" spc="-1" dirty="0">
              <a:latin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2634485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2"/>
          <p:cNvSpPr/>
          <p:nvPr/>
        </p:nvSpPr>
        <p:spPr>
          <a:xfrm>
            <a:off x="566640" y="504000"/>
            <a:ext cx="9070920" cy="110799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 marL="628650" indent="-628650">
              <a:lnSpc>
                <a:spcPct val="100000"/>
              </a:lnSpc>
            </a:pPr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7</a:t>
            </a:r>
            <a:r>
              <a:rPr lang="cs-CZ" sz="3600" b="1" strike="noStrike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/ </a:t>
            </a:r>
            <a:r>
              <a:rPr lang="pt-BR" sz="3600" b="1" dirty="0">
                <a:solidFill>
                  <a:schemeClr val="accent6">
                    <a:lumMod val="75000"/>
                  </a:schemeClr>
                </a:solidFill>
              </a:rPr>
              <a:t>Harmonogram </a:t>
            </a:r>
            <a:r>
              <a:rPr lang="pt-BR" sz="3600" b="1" dirty="0" smtClean="0">
                <a:solidFill>
                  <a:schemeClr val="accent6">
                    <a:lumMod val="75000"/>
                  </a:schemeClr>
                </a:solidFill>
              </a:rPr>
              <a:t>zpracování</a:t>
            </a:r>
            <a:r>
              <a:rPr lang="cs-CZ" sz="3600" b="1" dirty="0" smtClean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pt-BR" sz="3600" b="1" dirty="0" smtClean="0">
                <a:solidFill>
                  <a:schemeClr val="accent6">
                    <a:lumMod val="75000"/>
                  </a:schemeClr>
                </a:solidFill>
              </a:rPr>
              <a:t>prezentace </a:t>
            </a:r>
            <a:r>
              <a:rPr lang="cs-CZ" sz="3600" b="1" dirty="0" smtClean="0">
                <a:solidFill>
                  <a:schemeClr val="accent6">
                    <a:lumMod val="75000"/>
                  </a:schemeClr>
                </a:solidFill>
              </a:rPr>
              <a:t>  </a:t>
            </a:r>
            <a:r>
              <a:rPr lang="pt-BR" sz="3600" b="1" dirty="0" smtClean="0">
                <a:solidFill>
                  <a:schemeClr val="accent6">
                    <a:lumMod val="75000"/>
                  </a:schemeClr>
                </a:solidFill>
              </a:rPr>
              <a:t>výsledků</a:t>
            </a:r>
            <a:endParaRPr lang="cs-CZ" sz="3600" b="1" strike="noStrike" spc="-1" dirty="0">
              <a:solidFill>
                <a:schemeClr val="accent6">
                  <a:lumMod val="75000"/>
                </a:schemeClr>
              </a:solidFill>
              <a:latin typeface="Arial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566640" y="1932168"/>
            <a:ext cx="921744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sz="1600" b="1" dirty="0">
                <a:solidFill>
                  <a:schemeClr val="accent6">
                    <a:lumMod val="75000"/>
                  </a:schemeClr>
                </a:solidFill>
              </a:rPr>
              <a:t>do 10 dnů </a:t>
            </a:r>
            <a:r>
              <a:rPr lang="cs-CZ" sz="1600" dirty="0"/>
              <a:t>od ukončení rozeslání dat děkanům a proděkanům pro studium </a:t>
            </a:r>
            <a:r>
              <a:rPr lang="cs-CZ" sz="1600" b="1" dirty="0">
                <a:solidFill>
                  <a:schemeClr val="accent6">
                    <a:lumMod val="75000"/>
                  </a:schemeClr>
                </a:solidFill>
              </a:rPr>
              <a:t>(prorektorka) </a:t>
            </a:r>
            <a:endParaRPr lang="cs-CZ" sz="16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cs-CZ" sz="1600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sz="1600" b="1" dirty="0" smtClean="0">
                <a:solidFill>
                  <a:schemeClr val="accent6">
                    <a:lumMod val="75000"/>
                  </a:schemeClr>
                </a:solidFill>
              </a:rPr>
              <a:t>do </a:t>
            </a:r>
            <a:r>
              <a:rPr lang="cs-CZ" sz="1600" b="1" dirty="0">
                <a:solidFill>
                  <a:schemeClr val="accent6">
                    <a:lumMod val="75000"/>
                  </a:schemeClr>
                </a:solidFill>
              </a:rPr>
              <a:t>30 dnů </a:t>
            </a:r>
            <a:r>
              <a:rPr lang="cs-CZ" sz="1600" dirty="0"/>
              <a:t>od ukončení seznámení s výsledky – porada proděkanů, KR, AS UTB </a:t>
            </a:r>
            <a:r>
              <a:rPr lang="cs-CZ" sz="1600" b="1" dirty="0">
                <a:solidFill>
                  <a:schemeClr val="accent6">
                    <a:lumMod val="75000"/>
                  </a:schemeClr>
                </a:solidFill>
              </a:rPr>
              <a:t>(prorektorka) (nejbližší porada/zasedání po prázdninách) </a:t>
            </a:r>
            <a:endParaRPr lang="cs-CZ" sz="16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cs-CZ" sz="1600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sz="1600" b="1" dirty="0" smtClean="0">
                <a:solidFill>
                  <a:schemeClr val="accent6">
                    <a:lumMod val="75000"/>
                  </a:schemeClr>
                </a:solidFill>
              </a:rPr>
              <a:t>do </a:t>
            </a:r>
            <a:r>
              <a:rPr lang="cs-CZ" sz="1600" b="1" dirty="0">
                <a:solidFill>
                  <a:schemeClr val="accent6">
                    <a:lumMod val="75000"/>
                  </a:schemeClr>
                </a:solidFill>
              </a:rPr>
              <a:t>60 dnů </a:t>
            </a:r>
            <a:r>
              <a:rPr lang="cs-CZ" sz="1600" dirty="0"/>
              <a:t>od ukončení </a:t>
            </a:r>
            <a:r>
              <a:rPr lang="cs-CZ" sz="1600" b="1" dirty="0">
                <a:solidFill>
                  <a:schemeClr val="accent6">
                    <a:lumMod val="75000"/>
                  </a:schemeClr>
                </a:solidFill>
              </a:rPr>
              <a:t>(fakulty)</a:t>
            </a:r>
            <a:r>
              <a:rPr lang="cs-CZ" sz="1600" dirty="0"/>
              <a:t>: </a:t>
            </a:r>
            <a:endParaRPr lang="cs-CZ" sz="1600" dirty="0" smtClean="0"/>
          </a:p>
          <a:p>
            <a:pPr marL="285750" indent="71438"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628650" algn="l"/>
              </a:tabLst>
            </a:pPr>
            <a:r>
              <a:rPr lang="cs-CZ" sz="1600" dirty="0"/>
              <a:t>	</a:t>
            </a:r>
            <a:r>
              <a:rPr lang="cs-CZ" sz="1600" dirty="0" smtClean="0"/>
              <a:t>představení </a:t>
            </a:r>
            <a:r>
              <a:rPr lang="cs-CZ" sz="1600" dirty="0"/>
              <a:t>výsledků na KD, AS fakulty </a:t>
            </a:r>
            <a:r>
              <a:rPr lang="cs-CZ" sz="1600" b="1" dirty="0">
                <a:solidFill>
                  <a:schemeClr val="accent6">
                    <a:lumMod val="75000"/>
                  </a:schemeClr>
                </a:solidFill>
              </a:rPr>
              <a:t>(nejbližší zasedání po prázdninách) </a:t>
            </a:r>
            <a:endParaRPr lang="cs-CZ" sz="16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628650" indent="-358775" defTabSz="628650"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628650" algn="l"/>
              </a:tabLst>
            </a:pPr>
            <a:r>
              <a:rPr lang="cs-CZ" sz="1600" dirty="0" smtClean="0"/>
              <a:t>fakultní </a:t>
            </a:r>
            <a:r>
              <a:rPr lang="cs-CZ" sz="1600" dirty="0"/>
              <a:t>zpráva o výsledcích hodnocení (účast, hlavní výsledky, připomínky, další postup, konkrétní opatření), zveřejnění v sekci Student/Výuka/Hodnocení výuky </a:t>
            </a:r>
            <a:endParaRPr lang="cs-CZ" sz="1600" dirty="0" smtClean="0"/>
          </a:p>
          <a:p>
            <a:pPr marL="285750" indent="71438">
              <a:buFont typeface="Arial" panose="020B0604020202020204" pitchFamily="34" charset="0"/>
              <a:buChar char="•"/>
              <a:tabLst>
                <a:tab pos="628650" algn="l"/>
              </a:tabLst>
            </a:pPr>
            <a:r>
              <a:rPr lang="cs-CZ" sz="1600" dirty="0" smtClean="0"/>
              <a:t> 	tisková </a:t>
            </a:r>
            <a:r>
              <a:rPr lang="cs-CZ" sz="1600" dirty="0"/>
              <a:t>zpráva na webu fakulty, informace/odkaz na zprávu o výsledcích hodnocení na </a:t>
            </a:r>
            <a:r>
              <a:rPr lang="cs-CZ" sz="1600" dirty="0" smtClean="0"/>
              <a:t>	sociálních </a:t>
            </a:r>
            <a:r>
              <a:rPr lang="cs-CZ" sz="1600" dirty="0"/>
              <a:t>sítích </a:t>
            </a:r>
            <a:r>
              <a:rPr lang="cs-CZ" sz="1600" dirty="0" smtClean="0"/>
              <a:t>fakulty</a:t>
            </a:r>
          </a:p>
          <a:p>
            <a:pPr marL="285750">
              <a:tabLst>
                <a:tab pos="628650" algn="l"/>
              </a:tabLst>
            </a:pPr>
            <a:endParaRPr lang="cs-CZ" sz="1600" dirty="0" smtClean="0"/>
          </a:p>
          <a:p>
            <a:pPr marL="269875" indent="-269875">
              <a:buFont typeface="Wingdings" panose="05000000000000000000" pitchFamily="2" charset="2"/>
              <a:buChar char="§"/>
              <a:tabLst>
                <a:tab pos="628650" algn="l"/>
              </a:tabLst>
            </a:pPr>
            <a:r>
              <a:rPr lang="cs-CZ" sz="1600" b="1" dirty="0" smtClean="0">
                <a:solidFill>
                  <a:schemeClr val="accent6">
                    <a:lumMod val="75000"/>
                  </a:schemeClr>
                </a:solidFill>
              </a:rPr>
              <a:t>do </a:t>
            </a:r>
            <a:r>
              <a:rPr lang="cs-CZ" sz="1600" b="1" dirty="0">
                <a:solidFill>
                  <a:schemeClr val="accent6">
                    <a:lumMod val="75000"/>
                  </a:schemeClr>
                </a:solidFill>
              </a:rPr>
              <a:t>90 dnů </a:t>
            </a:r>
            <a:r>
              <a:rPr lang="cs-CZ" sz="1600" dirty="0"/>
              <a:t>od ukončení </a:t>
            </a:r>
            <a:r>
              <a:rPr lang="cs-CZ" sz="1600" b="1" dirty="0">
                <a:solidFill>
                  <a:schemeClr val="accent6">
                    <a:lumMod val="75000"/>
                  </a:schemeClr>
                </a:solidFill>
              </a:rPr>
              <a:t>(fakulty)</a:t>
            </a:r>
            <a:r>
              <a:rPr lang="cs-CZ" sz="1600" dirty="0"/>
              <a:t>: setkání se studenty fakulty/ústavů/ateliérů k výsledkům, diskuze, seznámení s opatřeními pro zlepšení výuky </a:t>
            </a:r>
            <a:r>
              <a:rPr lang="cs-CZ" sz="1600" b="1" dirty="0">
                <a:solidFill>
                  <a:schemeClr val="accent6">
                    <a:lumMod val="75000"/>
                  </a:schemeClr>
                </a:solidFill>
              </a:rPr>
              <a:t>(do konce září 2024)</a:t>
            </a:r>
            <a:endParaRPr lang="cs-CZ" sz="1600" b="1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CustomShape 1"/>
          <p:cNvSpPr/>
          <p:nvPr/>
        </p:nvSpPr>
        <p:spPr>
          <a:xfrm>
            <a:off x="566640" y="22608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Hodnocení kvality výuky L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S 2023/2024</a:t>
            </a:r>
            <a:endParaRPr lang="cs-CZ" sz="1300" spc="-1" dirty="0">
              <a:latin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2925404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CustomShape 1"/>
          <p:cNvSpPr/>
          <p:nvPr/>
        </p:nvSpPr>
        <p:spPr>
          <a:xfrm>
            <a:off x="3528000" y="2012040"/>
            <a:ext cx="4247280" cy="487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3200" b="0" strike="noStrike" spc="-1">
                <a:solidFill>
                  <a:srgbClr val="EA7500"/>
                </a:solidFill>
                <a:latin typeface="Source Sans Pro"/>
                <a:ea typeface="DejaVu Sans"/>
              </a:rPr>
              <a:t>Děkuji za pozornost</a:t>
            </a:r>
            <a:endParaRPr lang="cs-CZ" sz="3200" b="0" strike="noStrike" spc="-1">
              <a:latin typeface="Arial"/>
            </a:endParaRPr>
          </a:p>
        </p:txBody>
      </p:sp>
      <p:sp>
        <p:nvSpPr>
          <p:cNvPr id="174" name="CustomShape 2"/>
          <p:cNvSpPr/>
          <p:nvPr/>
        </p:nvSpPr>
        <p:spPr>
          <a:xfrm>
            <a:off x="3528000" y="3456000"/>
            <a:ext cx="4751280" cy="55399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2000" b="1" spc="-1" dirty="0" smtClean="0">
                <a:solidFill>
                  <a:srgbClr val="000000"/>
                </a:solidFill>
                <a:latin typeface="Source Sans Pro"/>
                <a:ea typeface="DejaVu Sans"/>
              </a:rPr>
              <a:t>Mgr</a:t>
            </a:r>
            <a:r>
              <a:rPr lang="cs-CZ" sz="2000" b="1" strike="noStrike" spc="-1" dirty="0" smtClean="0">
                <a:solidFill>
                  <a:srgbClr val="000000"/>
                </a:solidFill>
                <a:latin typeface="Source Sans Pro"/>
                <a:ea typeface="DejaVu Sans"/>
              </a:rPr>
              <a:t>. </a:t>
            </a:r>
            <a:r>
              <a:rPr lang="cs-CZ" sz="2000" b="1" spc="-1" dirty="0" smtClean="0">
                <a:solidFill>
                  <a:srgbClr val="000000"/>
                </a:solidFill>
                <a:latin typeface="Source Sans Pro"/>
                <a:ea typeface="DejaVu Sans"/>
              </a:rPr>
              <a:t>Lenka Drábková</a:t>
            </a:r>
            <a:r>
              <a:rPr lang="cs-CZ" sz="2000" b="1" strike="noStrike" spc="-1" dirty="0" smtClean="0">
                <a:solidFill>
                  <a:srgbClr val="000000"/>
                </a:solidFill>
                <a:latin typeface="Source Sans Pro"/>
                <a:ea typeface="DejaVu Sans"/>
              </a:rPr>
              <a:t>, </a:t>
            </a:r>
            <a:r>
              <a:rPr lang="cs-CZ" sz="2000" b="1" strike="noStrike" spc="-1" dirty="0">
                <a:solidFill>
                  <a:srgbClr val="000000"/>
                </a:solidFill>
                <a:latin typeface="Source Sans Pro"/>
                <a:ea typeface="DejaVu Sans"/>
              </a:rPr>
              <a:t>Ph.D.</a:t>
            </a:r>
            <a:endParaRPr lang="cs-CZ" sz="20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s-CZ" sz="1600" spc="-1" dirty="0" smtClean="0">
                <a:solidFill>
                  <a:srgbClr val="666666"/>
                </a:solidFill>
                <a:latin typeface="Source Sans Pro"/>
              </a:rPr>
              <a:t>Prorektorka pro pedagogickou činnost</a:t>
            </a:r>
            <a:endParaRPr lang="cs-CZ" sz="1600" b="0" strike="noStrike" spc="-1" dirty="0">
              <a:latin typeface="Arial"/>
            </a:endParaRPr>
          </a:p>
        </p:txBody>
      </p:sp>
      <p:sp>
        <p:nvSpPr>
          <p:cNvPr id="175" name="Line 3"/>
          <p:cNvSpPr/>
          <p:nvPr/>
        </p:nvSpPr>
        <p:spPr>
          <a:xfrm>
            <a:off x="3528000" y="4284000"/>
            <a:ext cx="792000" cy="0"/>
          </a:xfrm>
          <a:prstGeom prst="line">
            <a:avLst/>
          </a:prstGeom>
          <a:ln w="57240">
            <a:solidFill>
              <a:srgbClr val="EA75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6" name="CustomShape 4"/>
          <p:cNvSpPr/>
          <p:nvPr/>
        </p:nvSpPr>
        <p:spPr>
          <a:xfrm>
            <a:off x="3528000" y="4462200"/>
            <a:ext cx="4751280" cy="609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2000" spc="-1" dirty="0">
                <a:solidFill>
                  <a:srgbClr val="000000"/>
                </a:solidFill>
                <a:latin typeface="Source Sans Pro"/>
                <a:ea typeface="SourceSansPro-Light"/>
              </a:rPr>
              <a:t>prorektor-pedagogika@utb.cz</a:t>
            </a:r>
            <a:endParaRPr lang="cs-CZ" sz="20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s-CZ" sz="2000" b="0" strike="noStrike" spc="-1" dirty="0">
                <a:solidFill>
                  <a:srgbClr val="000000"/>
                </a:solidFill>
                <a:latin typeface="Source Sans Pro"/>
                <a:ea typeface="SourceSansPro-Light"/>
              </a:rPr>
              <a:t>www.utb.cz</a:t>
            </a:r>
            <a:endParaRPr lang="cs-CZ" sz="2000" b="0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CustomShape 1"/>
          <p:cNvSpPr/>
          <p:nvPr/>
        </p:nvSpPr>
        <p:spPr>
          <a:xfrm>
            <a:off x="803520" y="432000"/>
            <a:ext cx="1499760" cy="577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3200" b="1" strike="noStrike" spc="-1">
                <a:solidFill>
                  <a:srgbClr val="EA7500"/>
                </a:solidFill>
                <a:latin typeface="Source Sans Pro"/>
                <a:ea typeface="DejaVu Sans"/>
              </a:rPr>
              <a:t>Obsah</a:t>
            </a:r>
            <a:endParaRPr lang="cs-CZ" sz="3200" b="0" strike="noStrike" spc="-1">
              <a:latin typeface="Arial"/>
            </a:endParaRPr>
          </a:p>
        </p:txBody>
      </p:sp>
      <p:sp>
        <p:nvSpPr>
          <p:cNvPr id="161" name="CustomShape 2"/>
          <p:cNvSpPr/>
          <p:nvPr/>
        </p:nvSpPr>
        <p:spPr>
          <a:xfrm>
            <a:off x="2615978" y="1152000"/>
            <a:ext cx="6901401" cy="500136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>
              <a:lnSpc>
                <a:spcPct val="115000"/>
              </a:lnSpc>
              <a:spcBef>
                <a:spcPts val="567"/>
              </a:spcBef>
              <a:spcAft>
                <a:spcPts val="567"/>
              </a:spcAft>
            </a:pPr>
            <a:r>
              <a:rPr lang="cs-CZ" sz="2000" b="1" strike="noStrike" spc="-1" dirty="0">
                <a:solidFill>
                  <a:srgbClr val="EA7500"/>
                </a:solidFill>
                <a:latin typeface="Source Sans Pro"/>
                <a:ea typeface="Microsoft YaHei"/>
              </a:rPr>
              <a:t>1 /	</a:t>
            </a:r>
            <a:r>
              <a:rPr lang="cs-CZ" sz="2000" b="1" spc="-1" dirty="0" smtClean="0">
                <a:solidFill>
                  <a:srgbClr val="000000"/>
                </a:solidFill>
                <a:latin typeface="Source Sans Pro"/>
                <a:ea typeface="Microsoft YaHei"/>
              </a:rPr>
              <a:t>Zaměření hodnocení</a:t>
            </a:r>
            <a:endParaRPr lang="cs-CZ" sz="2000" b="0" strike="noStrike" spc="-1" dirty="0">
              <a:latin typeface="Arial"/>
            </a:endParaRPr>
          </a:p>
          <a:p>
            <a:pPr>
              <a:lnSpc>
                <a:spcPct val="115000"/>
              </a:lnSpc>
              <a:spcBef>
                <a:spcPts val="567"/>
              </a:spcBef>
              <a:spcAft>
                <a:spcPts val="567"/>
              </a:spcAft>
            </a:pPr>
            <a:r>
              <a:rPr lang="cs-CZ" sz="2000" b="1" strike="noStrike" spc="-1" dirty="0">
                <a:solidFill>
                  <a:srgbClr val="EA7500"/>
                </a:solidFill>
                <a:latin typeface="Source Sans Pro"/>
                <a:ea typeface="Microsoft YaHei"/>
              </a:rPr>
              <a:t>2 /	</a:t>
            </a:r>
            <a:r>
              <a:rPr lang="cs-CZ" sz="2000" b="1" spc="-1" dirty="0" smtClean="0">
                <a:solidFill>
                  <a:srgbClr val="000000"/>
                </a:solidFill>
                <a:latin typeface="Source Sans Pro"/>
                <a:ea typeface="Microsoft YaHei"/>
              </a:rPr>
              <a:t>Přehled </a:t>
            </a:r>
            <a:r>
              <a:rPr lang="cs-CZ" sz="2000" b="1" spc="-1" dirty="0">
                <a:solidFill>
                  <a:srgbClr val="000000"/>
                </a:solidFill>
                <a:latin typeface="Source Sans Pro"/>
                <a:ea typeface="Microsoft YaHei"/>
              </a:rPr>
              <a:t>celkových </a:t>
            </a:r>
            <a:r>
              <a:rPr lang="cs-CZ" sz="2000" b="1" spc="-1" dirty="0" smtClean="0">
                <a:solidFill>
                  <a:srgbClr val="000000"/>
                </a:solidFill>
                <a:latin typeface="Source Sans Pro"/>
                <a:ea typeface="Microsoft YaHei"/>
              </a:rPr>
              <a:t>výsledků pro Bc., Mgr. a </a:t>
            </a:r>
            <a:r>
              <a:rPr lang="cs-CZ" sz="2000" b="1" spc="-1" dirty="0" err="1" smtClean="0">
                <a:solidFill>
                  <a:srgbClr val="000000"/>
                </a:solidFill>
                <a:latin typeface="Source Sans Pro"/>
                <a:ea typeface="Microsoft YaHei"/>
              </a:rPr>
              <a:t>nMgr</a:t>
            </a:r>
            <a:r>
              <a:rPr lang="cs-CZ" sz="2000" b="1" spc="-1" dirty="0" smtClean="0">
                <a:solidFill>
                  <a:srgbClr val="000000"/>
                </a:solidFill>
                <a:latin typeface="Source Sans Pro"/>
                <a:ea typeface="Microsoft YaHei"/>
              </a:rPr>
              <a:t>. </a:t>
            </a:r>
            <a:r>
              <a:rPr lang="cs-CZ" sz="2000" b="1" spc="-1" dirty="0" smtClean="0">
                <a:solidFill>
                  <a:srgbClr val="000000"/>
                </a:solidFill>
                <a:latin typeface="Source Sans Pro"/>
                <a:ea typeface="Microsoft YaHei"/>
              </a:rPr>
              <a:t>	studium</a:t>
            </a:r>
            <a:endParaRPr lang="cs-CZ" sz="2000" b="1" spc="-1" dirty="0" smtClean="0">
              <a:solidFill>
                <a:srgbClr val="000000"/>
              </a:solidFill>
              <a:latin typeface="Source Sans Pro"/>
              <a:ea typeface="Microsoft YaHei"/>
            </a:endParaRPr>
          </a:p>
          <a:p>
            <a:pPr>
              <a:lnSpc>
                <a:spcPct val="115000"/>
              </a:lnSpc>
              <a:spcBef>
                <a:spcPts val="567"/>
              </a:spcBef>
              <a:spcAft>
                <a:spcPts val="567"/>
              </a:spcAft>
            </a:pPr>
            <a:r>
              <a:rPr lang="cs-CZ" sz="2000" b="1" spc="-1" dirty="0">
                <a:solidFill>
                  <a:srgbClr val="EA7500"/>
                </a:solidFill>
                <a:latin typeface="Source Sans Pro"/>
                <a:ea typeface="Microsoft YaHei"/>
              </a:rPr>
              <a:t>3 /</a:t>
            </a:r>
            <a:r>
              <a:rPr lang="cs-CZ" sz="2000" b="1" strike="noStrike" spc="-1" dirty="0" smtClean="0">
                <a:solidFill>
                  <a:srgbClr val="000000"/>
                </a:solidFill>
                <a:latin typeface="Source Sans Pro"/>
                <a:ea typeface="Microsoft YaHei"/>
              </a:rPr>
              <a:t>	Přehled celkových výsledků </a:t>
            </a:r>
            <a:r>
              <a:rPr lang="cs-CZ" sz="2000" b="1" spc="-1" dirty="0">
                <a:solidFill>
                  <a:srgbClr val="000000"/>
                </a:solidFill>
                <a:latin typeface="Source Sans Pro"/>
                <a:ea typeface="Microsoft YaHei"/>
              </a:rPr>
              <a:t>v</a:t>
            </a:r>
            <a:r>
              <a:rPr lang="cs-CZ" sz="2000" b="1" strike="noStrike" spc="-1" dirty="0" smtClean="0">
                <a:solidFill>
                  <a:srgbClr val="000000"/>
                </a:solidFill>
                <a:latin typeface="Source Sans Pro"/>
                <a:ea typeface="Microsoft YaHei"/>
              </a:rPr>
              <a:t> DSP</a:t>
            </a:r>
            <a:endParaRPr lang="cs-CZ" sz="2000" b="0" strike="noStrike" spc="-1" dirty="0">
              <a:latin typeface="Arial"/>
            </a:endParaRPr>
          </a:p>
          <a:p>
            <a:pPr>
              <a:lnSpc>
                <a:spcPct val="115000"/>
              </a:lnSpc>
              <a:spcBef>
                <a:spcPts val="567"/>
              </a:spcBef>
              <a:spcAft>
                <a:spcPts val="567"/>
              </a:spcAft>
            </a:pPr>
            <a:r>
              <a:rPr lang="cs-CZ" sz="2000" b="1" spc="-1" dirty="0">
                <a:solidFill>
                  <a:srgbClr val="EA7500"/>
                </a:solidFill>
                <a:latin typeface="Source Sans Pro"/>
                <a:ea typeface="Microsoft YaHei"/>
              </a:rPr>
              <a:t>4</a:t>
            </a:r>
            <a:r>
              <a:rPr lang="cs-CZ" sz="2000" b="1" strike="noStrike" spc="-1" dirty="0" smtClean="0">
                <a:solidFill>
                  <a:srgbClr val="EA7500"/>
                </a:solidFill>
                <a:latin typeface="Source Sans Pro"/>
                <a:ea typeface="Microsoft YaHei"/>
              </a:rPr>
              <a:t> </a:t>
            </a:r>
            <a:r>
              <a:rPr lang="cs-CZ" sz="2000" b="1" strike="noStrike" spc="-1" dirty="0">
                <a:solidFill>
                  <a:srgbClr val="EA7500"/>
                </a:solidFill>
                <a:latin typeface="Source Sans Pro"/>
                <a:ea typeface="Microsoft YaHei"/>
              </a:rPr>
              <a:t>/	</a:t>
            </a:r>
            <a:r>
              <a:rPr lang="cs-CZ" sz="2000" b="1" spc="-1" dirty="0" smtClean="0">
                <a:solidFill>
                  <a:srgbClr val="000000"/>
                </a:solidFill>
                <a:latin typeface="Source Sans Pro"/>
                <a:ea typeface="Microsoft YaHei"/>
              </a:rPr>
              <a:t>Vývoj účasti</a:t>
            </a:r>
            <a:endParaRPr lang="cs-CZ" sz="2000" b="0" strike="noStrike" spc="-1" dirty="0">
              <a:latin typeface="Arial"/>
            </a:endParaRPr>
          </a:p>
          <a:p>
            <a:pPr>
              <a:lnSpc>
                <a:spcPct val="115000"/>
              </a:lnSpc>
              <a:spcBef>
                <a:spcPts val="567"/>
              </a:spcBef>
              <a:spcAft>
                <a:spcPts val="567"/>
              </a:spcAft>
            </a:pPr>
            <a:r>
              <a:rPr lang="cs-CZ" sz="2000" b="1" spc="-1" dirty="0">
                <a:solidFill>
                  <a:srgbClr val="EA7500"/>
                </a:solidFill>
                <a:latin typeface="Source Sans Pro"/>
                <a:ea typeface="Microsoft YaHei"/>
              </a:rPr>
              <a:t>5</a:t>
            </a:r>
            <a:r>
              <a:rPr lang="cs-CZ" sz="2000" b="1" strike="noStrike" spc="-1" dirty="0" smtClean="0">
                <a:solidFill>
                  <a:srgbClr val="EA7500"/>
                </a:solidFill>
                <a:latin typeface="Source Sans Pro"/>
                <a:ea typeface="Microsoft YaHei"/>
              </a:rPr>
              <a:t> </a:t>
            </a:r>
            <a:r>
              <a:rPr lang="cs-CZ" sz="2000" b="1" spc="-1" dirty="0" smtClean="0">
                <a:solidFill>
                  <a:srgbClr val="EA7500"/>
                </a:solidFill>
                <a:latin typeface="Source Sans Pro"/>
                <a:ea typeface="Microsoft YaHei"/>
              </a:rPr>
              <a:t>/</a:t>
            </a:r>
            <a:r>
              <a:rPr lang="cs-CZ" sz="2000" spc="-1" dirty="0">
                <a:latin typeface="Arial"/>
              </a:rPr>
              <a:t>	</a:t>
            </a:r>
            <a:r>
              <a:rPr lang="cs-CZ" sz="2000" b="1" spc="-1" dirty="0">
                <a:solidFill>
                  <a:srgbClr val="000000"/>
                </a:solidFill>
                <a:latin typeface="Source Sans Pro"/>
                <a:ea typeface="Microsoft YaHei"/>
              </a:rPr>
              <a:t>Vývoj výsledků v čase pro Bc., Mgr. a 	</a:t>
            </a:r>
            <a:r>
              <a:rPr lang="cs-CZ" sz="2000" b="1" spc="-1" dirty="0" err="1">
                <a:solidFill>
                  <a:srgbClr val="000000"/>
                </a:solidFill>
                <a:latin typeface="Source Sans Pro"/>
                <a:ea typeface="Microsoft YaHei"/>
              </a:rPr>
              <a:t>nMgr</a:t>
            </a:r>
            <a:r>
              <a:rPr lang="cs-CZ" sz="2000" b="1" spc="-1" dirty="0">
                <a:solidFill>
                  <a:srgbClr val="000000"/>
                </a:solidFill>
                <a:latin typeface="Source Sans Pro"/>
                <a:ea typeface="Microsoft YaHei"/>
              </a:rPr>
              <a:t>. </a:t>
            </a:r>
            <a:r>
              <a:rPr lang="cs-CZ" sz="2000" b="1" spc="-1" dirty="0" smtClean="0">
                <a:solidFill>
                  <a:srgbClr val="000000"/>
                </a:solidFill>
                <a:latin typeface="Source Sans Pro"/>
                <a:ea typeface="Microsoft YaHei"/>
              </a:rPr>
              <a:t>	studium</a:t>
            </a:r>
            <a:endParaRPr lang="cs-CZ" sz="2000" spc="-1" dirty="0" smtClean="0">
              <a:latin typeface="Arial"/>
            </a:endParaRPr>
          </a:p>
          <a:p>
            <a:pPr>
              <a:lnSpc>
                <a:spcPct val="115000"/>
              </a:lnSpc>
              <a:spcBef>
                <a:spcPts val="567"/>
              </a:spcBef>
              <a:spcAft>
                <a:spcPts val="567"/>
              </a:spcAft>
            </a:pPr>
            <a:r>
              <a:rPr lang="cs-CZ" sz="2000" b="1" spc="-1" dirty="0">
                <a:solidFill>
                  <a:srgbClr val="EA7500"/>
                </a:solidFill>
                <a:latin typeface="Source Sans Pro"/>
                <a:ea typeface="Microsoft YaHei"/>
              </a:rPr>
              <a:t>6 /</a:t>
            </a:r>
            <a:r>
              <a:rPr lang="cs-CZ" sz="2000" b="1" spc="-1" dirty="0" smtClean="0">
                <a:solidFill>
                  <a:srgbClr val="000000"/>
                </a:solidFill>
                <a:latin typeface="Arial"/>
                <a:ea typeface="Microsoft YaHei"/>
              </a:rPr>
              <a:t>	</a:t>
            </a:r>
            <a:r>
              <a:rPr lang="cs-CZ" sz="2000" b="1" spc="-1" dirty="0" smtClean="0">
                <a:solidFill>
                  <a:srgbClr val="000000"/>
                </a:solidFill>
                <a:latin typeface="Source Sans Pro"/>
                <a:ea typeface="Microsoft YaHei"/>
              </a:rPr>
              <a:t>Shrnutí </a:t>
            </a:r>
            <a:r>
              <a:rPr lang="cs-CZ" sz="2000" b="1" spc="-1" dirty="0" smtClean="0">
                <a:solidFill>
                  <a:srgbClr val="000000"/>
                </a:solidFill>
                <a:latin typeface="Source Sans Pro"/>
                <a:ea typeface="Microsoft YaHei"/>
              </a:rPr>
              <a:t>hodnocení</a:t>
            </a:r>
          </a:p>
          <a:p>
            <a:pPr>
              <a:lnSpc>
                <a:spcPct val="115000"/>
              </a:lnSpc>
              <a:spcBef>
                <a:spcPts val="567"/>
              </a:spcBef>
              <a:spcAft>
                <a:spcPts val="567"/>
              </a:spcAft>
            </a:pPr>
            <a:r>
              <a:rPr lang="cs-CZ" sz="2000" b="1" spc="-1" dirty="0">
                <a:solidFill>
                  <a:srgbClr val="EA7500"/>
                </a:solidFill>
                <a:latin typeface="Source Sans Pro"/>
              </a:rPr>
              <a:t>7 / </a:t>
            </a:r>
            <a:r>
              <a:rPr lang="cs-CZ" sz="2000" b="1" spc="-1" dirty="0" smtClean="0">
                <a:solidFill>
                  <a:srgbClr val="EA7500"/>
                </a:solidFill>
                <a:latin typeface="Source Sans Pro"/>
              </a:rPr>
              <a:t>	</a:t>
            </a:r>
            <a:r>
              <a:rPr lang="pt-BR" sz="2000" b="1" dirty="0" smtClean="0"/>
              <a:t>Harmonogram </a:t>
            </a:r>
            <a:r>
              <a:rPr lang="pt-BR" sz="2000" b="1" dirty="0"/>
              <a:t>zpracování</a:t>
            </a:r>
            <a:r>
              <a:rPr lang="cs-CZ" sz="2000" b="1" dirty="0"/>
              <a:t>, </a:t>
            </a:r>
            <a:r>
              <a:rPr lang="pt-BR" sz="2000" b="1" dirty="0"/>
              <a:t>prezentace </a:t>
            </a:r>
            <a:r>
              <a:rPr lang="cs-CZ" sz="2000" b="1" dirty="0"/>
              <a:t>  </a:t>
            </a:r>
            <a:r>
              <a:rPr lang="pt-BR" sz="2000" b="1" dirty="0"/>
              <a:t>výsledků</a:t>
            </a:r>
            <a:endParaRPr lang="cs-CZ" sz="2000" b="1" spc="-1" dirty="0"/>
          </a:p>
          <a:p>
            <a:pPr>
              <a:lnSpc>
                <a:spcPct val="115000"/>
              </a:lnSpc>
              <a:spcBef>
                <a:spcPts val="567"/>
              </a:spcBef>
              <a:spcAft>
                <a:spcPts val="567"/>
              </a:spcAft>
            </a:pPr>
            <a:endParaRPr lang="cs-CZ" sz="20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2000" b="0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CustomShape 1"/>
          <p:cNvSpPr/>
          <p:nvPr/>
        </p:nvSpPr>
        <p:spPr>
          <a:xfrm>
            <a:off x="566640" y="22608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Hodnocení kvality výuky L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S 2023/2024</a:t>
            </a:r>
            <a:endParaRPr lang="cs-CZ" sz="1300" spc="-1" dirty="0">
              <a:latin typeface="Source Sans Pro"/>
            </a:endParaRPr>
          </a:p>
        </p:txBody>
      </p:sp>
      <p:sp>
        <p:nvSpPr>
          <p:cNvPr id="165" name="CustomShape 2"/>
          <p:cNvSpPr/>
          <p:nvPr/>
        </p:nvSpPr>
        <p:spPr>
          <a:xfrm>
            <a:off x="566640" y="504000"/>
            <a:ext cx="9308880" cy="55399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1</a:t>
            </a:r>
            <a:r>
              <a:rPr lang="cs-CZ" sz="3600" b="1" strike="noStrike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/ Zaměření hodnocení</a:t>
            </a:r>
            <a:endParaRPr lang="cs-CZ" sz="3600" b="0" strike="noStrike" spc="-1" dirty="0">
              <a:latin typeface="Arial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566640" y="1137918"/>
            <a:ext cx="9155330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b="1" dirty="0" smtClean="0"/>
              <a:t>Hodnocení vyučovaných předmětů z hlediska studentů Bc, Mgr. a </a:t>
            </a:r>
            <a:r>
              <a:rPr lang="cs-CZ" sz="1400" b="1" dirty="0" err="1" smtClean="0"/>
              <a:t>NMgr</a:t>
            </a:r>
            <a:r>
              <a:rPr lang="cs-CZ" sz="1400" b="1" dirty="0" smtClean="0"/>
              <a:t>:</a:t>
            </a:r>
            <a:endParaRPr lang="cs-CZ" sz="1400" dirty="0" smtClean="0"/>
          </a:p>
          <a:p>
            <a:r>
              <a:rPr lang="cs-CZ" sz="1400" dirty="0"/>
              <a:t>	</a:t>
            </a:r>
            <a:r>
              <a:rPr lang="cs-CZ" sz="1400" dirty="0" smtClean="0"/>
              <a:t>Jak celkově hodnotíte přednášky</a:t>
            </a:r>
            <a:r>
              <a:rPr lang="cs-CZ" sz="1400" dirty="0"/>
              <a:t>? </a:t>
            </a:r>
            <a:r>
              <a:rPr lang="cs-CZ" sz="1400" dirty="0" smtClean="0">
                <a:solidFill>
                  <a:schemeClr val="bg1">
                    <a:lumMod val="50000"/>
                  </a:schemeClr>
                </a:solidFill>
              </a:rPr>
              <a:t>(pouze </a:t>
            </a:r>
            <a:r>
              <a:rPr lang="cs-CZ" sz="1400" dirty="0">
                <a:solidFill>
                  <a:schemeClr val="bg1">
                    <a:lumMod val="50000"/>
                  </a:schemeClr>
                </a:solidFill>
              </a:rPr>
              <a:t>u předmětů s </a:t>
            </a:r>
            <a:r>
              <a:rPr lang="cs-CZ" sz="1400" dirty="0" smtClean="0">
                <a:solidFill>
                  <a:schemeClr val="bg1">
                    <a:lumMod val="50000"/>
                  </a:schemeClr>
                </a:solidFill>
              </a:rPr>
              <a:t>přednáškami)</a:t>
            </a:r>
          </a:p>
          <a:p>
            <a:r>
              <a:rPr lang="cs-CZ" sz="1400" dirty="0" smtClean="0"/>
              <a:t>	Jak </a:t>
            </a:r>
            <a:r>
              <a:rPr lang="cs-CZ" sz="1400" dirty="0"/>
              <a:t>celkově hodnotíte semináře</a:t>
            </a:r>
            <a:r>
              <a:rPr lang="cs-CZ" sz="1400" dirty="0" smtClean="0"/>
              <a:t>? </a:t>
            </a:r>
            <a:r>
              <a:rPr lang="cs-CZ" sz="1400" dirty="0">
                <a:solidFill>
                  <a:schemeClr val="bg1">
                    <a:lumMod val="50000"/>
                  </a:schemeClr>
                </a:solidFill>
              </a:rPr>
              <a:t>(pouze u předmětů </a:t>
            </a:r>
            <a:r>
              <a:rPr lang="cs-CZ" sz="1400" dirty="0" smtClean="0">
                <a:solidFill>
                  <a:schemeClr val="bg1">
                    <a:lumMod val="50000"/>
                  </a:schemeClr>
                </a:solidFill>
              </a:rPr>
              <a:t>se semináři)</a:t>
            </a:r>
            <a:endParaRPr lang="cs-CZ" sz="1400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cs-CZ" sz="1400" dirty="0" smtClean="0"/>
              <a:t>	Jak </a:t>
            </a:r>
            <a:r>
              <a:rPr lang="cs-CZ" sz="1400" dirty="0"/>
              <a:t>celkově hodnotíte cvičení</a:t>
            </a:r>
            <a:r>
              <a:rPr lang="cs-CZ" sz="1400" dirty="0" smtClean="0"/>
              <a:t>? </a:t>
            </a:r>
            <a:r>
              <a:rPr lang="cs-CZ" sz="1400" dirty="0">
                <a:solidFill>
                  <a:schemeClr val="bg1">
                    <a:lumMod val="50000"/>
                  </a:schemeClr>
                </a:solidFill>
              </a:rPr>
              <a:t>(pouze u předmětů </a:t>
            </a:r>
            <a:r>
              <a:rPr lang="cs-CZ" sz="1400" dirty="0" smtClean="0">
                <a:solidFill>
                  <a:schemeClr val="bg1">
                    <a:lumMod val="50000"/>
                  </a:schemeClr>
                </a:solidFill>
              </a:rPr>
              <a:t>se cvičeními)</a:t>
            </a:r>
          </a:p>
          <a:p>
            <a:r>
              <a:rPr lang="cs-CZ" sz="1400" dirty="0" smtClean="0"/>
              <a:t>	Jak </a:t>
            </a:r>
            <a:r>
              <a:rPr lang="cs-CZ" sz="1400" dirty="0"/>
              <a:t>celkově hodnotíte vyučujícího</a:t>
            </a:r>
            <a:r>
              <a:rPr lang="cs-CZ" sz="1400" dirty="0" smtClean="0"/>
              <a:t>?</a:t>
            </a:r>
          </a:p>
          <a:p>
            <a:r>
              <a:rPr lang="cs-CZ" sz="1400" dirty="0" smtClean="0"/>
              <a:t>	Získal/a </a:t>
            </a:r>
            <a:r>
              <a:rPr lang="cs-CZ" sz="1400" dirty="0"/>
              <a:t>jste znalosti a dovednosti popsané v sylabu předmětu</a:t>
            </a:r>
            <a:r>
              <a:rPr lang="cs-CZ" sz="1400" dirty="0" smtClean="0"/>
              <a:t>? </a:t>
            </a:r>
            <a:endParaRPr lang="cs-CZ" sz="1400" dirty="0">
              <a:solidFill>
                <a:srgbClr val="FF0000"/>
              </a:solidFill>
            </a:endParaRPr>
          </a:p>
          <a:p>
            <a:endParaRPr lang="cs-CZ" sz="1400" b="1" dirty="0" smtClean="0"/>
          </a:p>
          <a:p>
            <a:r>
              <a:rPr lang="cs-CZ" sz="1400" b="1" dirty="0"/>
              <a:t>Hodnocení vyučovaných předmětů z hlediska </a:t>
            </a:r>
            <a:r>
              <a:rPr lang="cs-CZ" sz="1400" b="1" dirty="0" smtClean="0"/>
              <a:t>studentů DSP:</a:t>
            </a:r>
            <a:endParaRPr lang="cs-CZ" sz="1400" b="1" dirty="0"/>
          </a:p>
          <a:p>
            <a:r>
              <a:rPr lang="cs-CZ" sz="1400" dirty="0" smtClean="0"/>
              <a:t>	Jak </a:t>
            </a:r>
            <a:r>
              <a:rPr lang="cs-CZ" sz="1400" dirty="0"/>
              <a:t>celkově hodnotíte vyučujícího?</a:t>
            </a:r>
          </a:p>
          <a:p>
            <a:r>
              <a:rPr lang="cs-CZ" sz="1400" dirty="0"/>
              <a:t>	</a:t>
            </a:r>
            <a:r>
              <a:rPr lang="cs-CZ" sz="1400" dirty="0" smtClean="0"/>
              <a:t>Vyvolával/a </a:t>
            </a:r>
            <a:r>
              <a:rPr lang="cs-CZ" sz="1400" dirty="0"/>
              <a:t>u Vás vyučující zájem o studovanou problematiku?</a:t>
            </a:r>
          </a:p>
          <a:p>
            <a:r>
              <a:rPr lang="cs-CZ" sz="1400" dirty="0" smtClean="0"/>
              <a:t>	Doporučil/a</a:t>
            </a:r>
            <a:r>
              <a:rPr lang="cs-CZ" sz="1400" dirty="0"/>
              <a:t>, poskytl/a Vám vyučující vhodné studijní materiály?</a:t>
            </a:r>
          </a:p>
          <a:p>
            <a:r>
              <a:rPr lang="cs-CZ" sz="1400" dirty="0" smtClean="0"/>
              <a:t>	Obohatil </a:t>
            </a:r>
            <a:r>
              <a:rPr lang="cs-CZ" sz="1400" dirty="0"/>
              <a:t>Vás předmět o nové znalosti, dovednosti, postoje</a:t>
            </a:r>
            <a:r>
              <a:rPr lang="cs-CZ" sz="1400" dirty="0" smtClean="0"/>
              <a:t>?</a:t>
            </a:r>
          </a:p>
          <a:p>
            <a:endParaRPr lang="cs-CZ" sz="1400" dirty="0"/>
          </a:p>
          <a:p>
            <a:r>
              <a:rPr lang="cs-CZ" sz="1400" b="1" dirty="0" smtClean="0"/>
              <a:t>Rozsah hodnocení</a:t>
            </a:r>
          </a:p>
          <a:p>
            <a:r>
              <a:rPr lang="cs-CZ" sz="1400" dirty="0"/>
              <a:t>	</a:t>
            </a:r>
            <a:r>
              <a:rPr lang="cs-CZ" sz="1400" dirty="0" smtClean="0"/>
              <a:t>1 (negativní) – 5 (pozitivní)</a:t>
            </a:r>
          </a:p>
          <a:p>
            <a:r>
              <a:rPr lang="cs-CZ" sz="1400" dirty="0"/>
              <a:t>	</a:t>
            </a:r>
            <a:r>
              <a:rPr lang="cs-CZ" sz="1400" dirty="0" smtClean="0"/>
              <a:t>Celkové hodnocení stanoveno formou průměru</a:t>
            </a:r>
          </a:p>
          <a:p>
            <a:endParaRPr lang="cs-CZ" sz="1400" dirty="0"/>
          </a:p>
          <a:p>
            <a:r>
              <a:rPr lang="cs-CZ" sz="1400" b="1" dirty="0" smtClean="0"/>
              <a:t>Připomínky	</a:t>
            </a:r>
          </a:p>
          <a:p>
            <a:r>
              <a:rPr lang="cs-CZ" sz="1400" b="1" dirty="0"/>
              <a:t>	</a:t>
            </a:r>
            <a:r>
              <a:rPr lang="cs-CZ" sz="1400" dirty="0" smtClean="0"/>
              <a:t>Připomínky k výuce (anonymní a podepsané)</a:t>
            </a:r>
          </a:p>
          <a:p>
            <a:r>
              <a:rPr lang="cs-CZ" sz="1400" dirty="0"/>
              <a:t>	</a:t>
            </a:r>
            <a:r>
              <a:rPr lang="cs-CZ" sz="1400" dirty="0" smtClean="0"/>
              <a:t>Ostatní připomínky (k semestru a technické)</a:t>
            </a:r>
          </a:p>
          <a:p>
            <a:r>
              <a:rPr lang="cs-CZ" sz="1400" dirty="0" smtClean="0"/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1585542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2"/>
          <p:cNvSpPr/>
          <p:nvPr/>
        </p:nvSpPr>
        <p:spPr>
          <a:xfrm>
            <a:off x="566640" y="504000"/>
            <a:ext cx="9070920" cy="110799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2</a:t>
            </a:r>
            <a:r>
              <a:rPr lang="cs-CZ" sz="3600" b="1" strike="noStrike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/ Přehled celkových výsledků pro Bc, </a:t>
            </a:r>
            <a:r>
              <a:rPr lang="cs-CZ" sz="3600" b="1" spc="-1" dirty="0" err="1" smtClean="0">
                <a:solidFill>
                  <a:srgbClr val="EA7500"/>
                </a:solidFill>
                <a:latin typeface="Source Sans Pro"/>
                <a:ea typeface="DejaVu Sans"/>
              </a:rPr>
              <a:t>Mgr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a </a:t>
            </a:r>
            <a:r>
              <a:rPr lang="cs-CZ" sz="3600" b="1" spc="-1" dirty="0" err="1">
                <a:solidFill>
                  <a:srgbClr val="EA7500"/>
                </a:solidFill>
                <a:latin typeface="Source Sans Pro"/>
                <a:ea typeface="DejaVu Sans"/>
              </a:rPr>
              <a:t>n</a:t>
            </a:r>
            <a:r>
              <a:rPr lang="cs-CZ" sz="3600" b="1" spc="-1" dirty="0" err="1" smtClean="0">
                <a:solidFill>
                  <a:srgbClr val="EA7500"/>
                </a:solidFill>
                <a:latin typeface="Source Sans Pro"/>
                <a:ea typeface="DejaVu Sans"/>
              </a:rPr>
              <a:t>Mgr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studium (A)</a:t>
            </a:r>
            <a:endParaRPr lang="cs-CZ" sz="3600" b="0" strike="noStrike" spc="-1" dirty="0">
              <a:latin typeface="Arial"/>
            </a:endParaRPr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7263550"/>
              </p:ext>
            </p:extLst>
          </p:nvPr>
        </p:nvGraphicFramePr>
        <p:xfrm>
          <a:off x="566640" y="1689861"/>
          <a:ext cx="9232676" cy="3334728"/>
        </p:xfrm>
        <a:graphic>
          <a:graphicData uri="http://schemas.openxmlformats.org/drawingml/2006/table">
            <a:tbl>
              <a:tblPr firstCol="1" bandRow="1">
                <a:tableStyleId>{93296810-A885-4BE3-A3E7-6D5BEEA58F35}</a:tableStyleId>
              </a:tblPr>
              <a:tblGrid>
                <a:gridCol w="900749">
                  <a:extLst>
                    <a:ext uri="{9D8B030D-6E8A-4147-A177-3AD203B41FA5}">
                      <a16:colId xmlns:a16="http://schemas.microsoft.com/office/drawing/2014/main" val="4052270183"/>
                    </a:ext>
                  </a:extLst>
                </a:gridCol>
                <a:gridCol w="1001491">
                  <a:extLst>
                    <a:ext uri="{9D8B030D-6E8A-4147-A177-3AD203B41FA5}">
                      <a16:colId xmlns:a16="http://schemas.microsoft.com/office/drawing/2014/main" val="698395191"/>
                    </a:ext>
                  </a:extLst>
                </a:gridCol>
                <a:gridCol w="1127760">
                  <a:extLst>
                    <a:ext uri="{9D8B030D-6E8A-4147-A177-3AD203B41FA5}">
                      <a16:colId xmlns:a16="http://schemas.microsoft.com/office/drawing/2014/main" val="2821995674"/>
                    </a:ext>
                  </a:extLst>
                </a:gridCol>
                <a:gridCol w="1135380">
                  <a:extLst>
                    <a:ext uri="{9D8B030D-6E8A-4147-A177-3AD203B41FA5}">
                      <a16:colId xmlns:a16="http://schemas.microsoft.com/office/drawing/2014/main" val="209859698"/>
                    </a:ext>
                  </a:extLst>
                </a:gridCol>
                <a:gridCol w="1036320">
                  <a:extLst>
                    <a:ext uri="{9D8B030D-6E8A-4147-A177-3AD203B41FA5}">
                      <a16:colId xmlns:a16="http://schemas.microsoft.com/office/drawing/2014/main" val="3449452466"/>
                    </a:ext>
                  </a:extLst>
                </a:gridCol>
                <a:gridCol w="1158240">
                  <a:extLst>
                    <a:ext uri="{9D8B030D-6E8A-4147-A177-3AD203B41FA5}">
                      <a16:colId xmlns:a16="http://schemas.microsoft.com/office/drawing/2014/main" val="1133752612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3860902341"/>
                    </a:ext>
                  </a:extLst>
                </a:gridCol>
                <a:gridCol w="1013460">
                  <a:extLst>
                    <a:ext uri="{9D8B030D-6E8A-4147-A177-3AD203B41FA5}">
                      <a16:colId xmlns:a16="http://schemas.microsoft.com/office/drawing/2014/main" val="509496310"/>
                    </a:ext>
                  </a:extLst>
                </a:gridCol>
                <a:gridCol w="853436">
                  <a:extLst>
                    <a:ext uri="{9D8B030D-6E8A-4147-A177-3AD203B41FA5}">
                      <a16:colId xmlns:a16="http://schemas.microsoft.com/office/drawing/2014/main" val="2268989960"/>
                    </a:ext>
                  </a:extLst>
                </a:gridCol>
              </a:tblGrid>
              <a:tr h="611784">
                <a:tc rowSpan="2">
                  <a:txBody>
                    <a:bodyPr/>
                    <a:lstStyle/>
                    <a:p>
                      <a:pPr algn="l" rtl="0" fontAlgn="b"/>
                      <a:r>
                        <a:rPr lang="cs-CZ" sz="1600" u="none" strike="noStrike" dirty="0">
                          <a:effectLst/>
                        </a:rPr>
                        <a:t>Fakulta</a:t>
                      </a:r>
                      <a:endParaRPr lang="cs-CZ" sz="16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70" marR="4070" marT="4070" marB="0" anchor="b"/>
                </a:tc>
                <a:tc rowSpan="2">
                  <a:txBody>
                    <a:bodyPr/>
                    <a:lstStyle/>
                    <a:p>
                      <a:pPr algn="l" rtl="0" fontAlgn="b"/>
                      <a:r>
                        <a:rPr lang="cs-CZ" sz="1600" u="none" strike="noStrike" dirty="0">
                          <a:effectLst/>
                        </a:rPr>
                        <a:t>Účast (%)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70" marR="4070" marT="4070" marB="0" anchor="b"/>
                </a:tc>
                <a:tc rowSpan="2">
                  <a:txBody>
                    <a:bodyPr/>
                    <a:lstStyle/>
                    <a:p>
                      <a:pPr algn="l" rtl="0" fontAlgn="b"/>
                      <a:r>
                        <a:rPr lang="cs-CZ" sz="1600" u="none" strike="noStrike" dirty="0">
                          <a:effectLst/>
                        </a:rPr>
                        <a:t>Počet hodnotitelů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70" marR="4070" marT="4070" marB="0" anchor="b"/>
                </a:tc>
                <a:tc rowSpan="2">
                  <a:txBody>
                    <a:bodyPr/>
                    <a:lstStyle/>
                    <a:p>
                      <a:pPr algn="l" rtl="0" fontAlgn="b"/>
                      <a:r>
                        <a:rPr lang="cs-CZ" sz="1600" u="none" strike="noStrike">
                          <a:effectLst/>
                        </a:rPr>
                        <a:t>Průměrné hodnocení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70" marR="4070" marT="4070" marB="0" anchor="b"/>
                </a:tc>
                <a:tc gridSpan="3">
                  <a:txBody>
                    <a:bodyPr/>
                    <a:lstStyle/>
                    <a:p>
                      <a:pPr algn="l" rtl="0" fontAlgn="b"/>
                      <a:r>
                        <a:rPr lang="cs-CZ" sz="1600" u="none" strike="noStrike" dirty="0">
                          <a:effectLst/>
                        </a:rPr>
                        <a:t>Připomínky k výuce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70" marR="4070" marT="407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rtl="0" fontAlgn="b"/>
                      <a:r>
                        <a:rPr lang="cs-CZ" sz="1600" u="none" strike="noStrike" dirty="0">
                          <a:effectLst/>
                        </a:rPr>
                        <a:t>Ostatní připomínky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70" marR="4070" marT="407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7534239"/>
                  </a:ext>
                </a:extLst>
              </a:tr>
              <a:tr h="507871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400" u="none" strike="noStrike" dirty="0">
                          <a:effectLst/>
                        </a:rPr>
                        <a:t>anonymní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70" marR="4070" marT="407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400" u="none" strike="noStrike" dirty="0">
                          <a:effectLst/>
                        </a:rPr>
                        <a:t>podepsané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70" marR="4070" marT="407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400" u="none" strike="noStrike" dirty="0">
                          <a:effectLst/>
                        </a:rPr>
                        <a:t>průměr na studenta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70" marR="4070" marT="407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400" u="none" strike="noStrike" dirty="0">
                          <a:effectLst/>
                        </a:rPr>
                        <a:t>k semestru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70" marR="4070" marT="407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400" u="none" strike="noStrike" dirty="0">
                          <a:effectLst/>
                        </a:rPr>
                        <a:t>technické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70" marR="4070" marT="4070" marB="0" anchor="b"/>
                </a:tc>
                <a:extLst>
                  <a:ext uri="{0D108BD9-81ED-4DB2-BD59-A6C34878D82A}">
                    <a16:rowId xmlns:a16="http://schemas.microsoft.com/office/drawing/2014/main" val="137611042"/>
                  </a:ext>
                </a:extLst>
              </a:tr>
              <a:tr h="316439"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600" u="none" strike="noStrike">
                          <a:effectLst/>
                        </a:rPr>
                        <a:t>FAI</a:t>
                      </a:r>
                      <a:endParaRPr lang="cs-CZ" sz="1600" b="1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70" marR="4070" marT="407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49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571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4,2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689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101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cs-CZ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1,4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94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70" marR="4070" marT="407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70" marR="4070" marT="4070" marB="0" anchor="b"/>
                </a:tc>
                <a:extLst>
                  <a:ext uri="{0D108BD9-81ED-4DB2-BD59-A6C34878D82A}">
                    <a16:rowId xmlns:a16="http://schemas.microsoft.com/office/drawing/2014/main" val="2360281753"/>
                  </a:ext>
                </a:extLst>
              </a:tr>
              <a:tr h="316439"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600" u="none" strike="noStrike" dirty="0">
                          <a:effectLst/>
                        </a:rPr>
                        <a:t>FAME</a:t>
                      </a:r>
                      <a:endParaRPr lang="cs-CZ" sz="16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70" marR="4070" marT="407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513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4,1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668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84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cs-CZ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1,5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59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70" marR="4070" marT="407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70" marR="4070" marT="4070" marB="0" anchor="b"/>
                </a:tc>
                <a:extLst>
                  <a:ext uri="{0D108BD9-81ED-4DB2-BD59-A6C34878D82A}">
                    <a16:rowId xmlns:a16="http://schemas.microsoft.com/office/drawing/2014/main" val="1399006457"/>
                  </a:ext>
                </a:extLst>
              </a:tr>
              <a:tr h="316439"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600" u="none" strike="noStrike">
                          <a:effectLst/>
                        </a:rPr>
                        <a:t>FHS</a:t>
                      </a:r>
                      <a:endParaRPr lang="cs-CZ" sz="1600" b="1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70" marR="4070" marT="407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478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4,2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749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76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cs-CZ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1,7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70" marR="4070" marT="407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70" marR="4070" marT="4070" marB="0" anchor="b"/>
                </a:tc>
                <a:extLst>
                  <a:ext uri="{0D108BD9-81ED-4DB2-BD59-A6C34878D82A}">
                    <a16:rowId xmlns:a16="http://schemas.microsoft.com/office/drawing/2014/main" val="1918274926"/>
                  </a:ext>
                </a:extLst>
              </a:tr>
              <a:tr h="316439"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600" u="none" strike="noStrike">
                          <a:effectLst/>
                        </a:rPr>
                        <a:t>FLKŘ</a:t>
                      </a:r>
                      <a:endParaRPr lang="cs-CZ" sz="1600" b="1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70" marR="4070" marT="407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302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4,1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437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cs-CZ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1,7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70" marR="4070" marT="407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70" marR="4070" marT="4070" marB="0" anchor="b"/>
                </a:tc>
                <a:extLst>
                  <a:ext uri="{0D108BD9-81ED-4DB2-BD59-A6C34878D82A}">
                    <a16:rowId xmlns:a16="http://schemas.microsoft.com/office/drawing/2014/main" val="2473763979"/>
                  </a:ext>
                </a:extLst>
              </a:tr>
              <a:tr h="316439"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600" u="none" strike="noStrike">
                          <a:effectLst/>
                        </a:rPr>
                        <a:t>FMK</a:t>
                      </a:r>
                      <a:endParaRPr lang="cs-CZ" sz="1600" b="1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70" marR="4070" marT="407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421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4,2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938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cs-CZ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2,4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95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70" marR="4070" marT="407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70" marR="4070" marT="4070" marB="0" anchor="b"/>
                </a:tc>
                <a:extLst>
                  <a:ext uri="{0D108BD9-81ED-4DB2-BD59-A6C34878D82A}">
                    <a16:rowId xmlns:a16="http://schemas.microsoft.com/office/drawing/2014/main" val="1791673255"/>
                  </a:ext>
                </a:extLst>
              </a:tr>
              <a:tr h="316439"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600" u="none" strike="noStrike">
                          <a:effectLst/>
                        </a:rPr>
                        <a:t>FT</a:t>
                      </a:r>
                      <a:endParaRPr lang="cs-CZ" sz="1600" b="1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70" marR="4070" marT="407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299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4,3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307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cs-CZ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1,2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70" marR="4070" marT="407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70" marR="4070" marT="4070" marB="0" anchor="b"/>
                </a:tc>
                <a:extLst>
                  <a:ext uri="{0D108BD9-81ED-4DB2-BD59-A6C34878D82A}">
                    <a16:rowId xmlns:a16="http://schemas.microsoft.com/office/drawing/2014/main" val="464315482"/>
                  </a:ext>
                </a:extLst>
              </a:tr>
              <a:tr h="316439"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600" b="1" u="none" strike="noStrike" dirty="0">
                          <a:effectLst/>
                        </a:rPr>
                        <a:t>UTB</a:t>
                      </a:r>
                      <a:endParaRPr lang="cs-CZ" sz="16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70" marR="4070" marT="4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2584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3788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cs-CZ" sz="1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1,6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387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70" marR="4070" marT="407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147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70" marR="4070" marT="4070" marB="0" anchor="b"/>
                </a:tc>
                <a:extLst>
                  <a:ext uri="{0D108BD9-81ED-4DB2-BD59-A6C34878D82A}">
                    <a16:rowId xmlns:a16="http://schemas.microsoft.com/office/drawing/2014/main" val="3279023201"/>
                  </a:ext>
                </a:extLst>
              </a:tr>
            </a:tbl>
          </a:graphicData>
        </a:graphic>
      </p:graphicFrame>
      <p:sp>
        <p:nvSpPr>
          <p:cNvPr id="5" name="CustomShape 1"/>
          <p:cNvSpPr/>
          <p:nvPr/>
        </p:nvSpPr>
        <p:spPr>
          <a:xfrm>
            <a:off x="566640" y="22608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Hodnocení kvality výuky L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S 2023/2024</a:t>
            </a:r>
            <a:endParaRPr lang="cs-CZ" sz="1300" spc="-1" dirty="0">
              <a:latin typeface="Source Sans Pro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2"/>
          <p:cNvSpPr/>
          <p:nvPr/>
        </p:nvSpPr>
        <p:spPr>
          <a:xfrm>
            <a:off x="566640" y="504000"/>
            <a:ext cx="9070920" cy="110799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2</a:t>
            </a:r>
            <a:r>
              <a:rPr lang="cs-CZ" sz="3600" b="1" strike="noStrike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/ Přehled celkových výsledků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</a:rPr>
              <a:t> </a:t>
            </a:r>
            <a:r>
              <a:rPr lang="cs-CZ" sz="3600" b="1" spc="-1" dirty="0">
                <a:solidFill>
                  <a:srgbClr val="EA7500"/>
                </a:solidFill>
                <a:latin typeface="Source Sans Pro"/>
              </a:rPr>
              <a:t>pro Bc, </a:t>
            </a:r>
            <a:r>
              <a:rPr lang="cs-CZ" sz="3600" b="1" spc="-1" dirty="0" err="1">
                <a:solidFill>
                  <a:srgbClr val="EA7500"/>
                </a:solidFill>
                <a:latin typeface="Source Sans Pro"/>
              </a:rPr>
              <a:t>Mgr</a:t>
            </a:r>
            <a:r>
              <a:rPr lang="cs-CZ" sz="3600" b="1" spc="-1" dirty="0">
                <a:solidFill>
                  <a:srgbClr val="EA7500"/>
                </a:solidFill>
                <a:latin typeface="Source Sans Pro"/>
              </a:rPr>
              <a:t> a </a:t>
            </a:r>
            <a:r>
              <a:rPr lang="cs-CZ" sz="3600" b="1" spc="-1" dirty="0" err="1">
                <a:solidFill>
                  <a:srgbClr val="EA7500"/>
                </a:solidFill>
                <a:latin typeface="Source Sans Pro"/>
              </a:rPr>
              <a:t>n</a:t>
            </a:r>
            <a:r>
              <a:rPr lang="cs-CZ" sz="3600" b="1" spc="-1" dirty="0" err="1" smtClean="0">
                <a:solidFill>
                  <a:srgbClr val="EA7500"/>
                </a:solidFill>
                <a:latin typeface="Source Sans Pro"/>
              </a:rPr>
              <a:t>Mgr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</a:rPr>
              <a:t> </a:t>
            </a:r>
            <a:r>
              <a:rPr lang="cs-CZ" sz="3600" b="1" spc="-1" dirty="0">
                <a:solidFill>
                  <a:srgbClr val="EA7500"/>
                </a:solidFill>
                <a:latin typeface="Source Sans Pro"/>
              </a:rPr>
              <a:t>studium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(B)</a:t>
            </a:r>
            <a:endParaRPr lang="cs-CZ" sz="3600" b="0" strike="noStrike" spc="-1" dirty="0">
              <a:latin typeface="Arial"/>
            </a:endParaRPr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8956511"/>
              </p:ext>
            </p:extLst>
          </p:nvPr>
        </p:nvGraphicFramePr>
        <p:xfrm>
          <a:off x="566640" y="1611996"/>
          <a:ext cx="9209820" cy="3710151"/>
        </p:xfrm>
        <a:graphic>
          <a:graphicData uri="http://schemas.openxmlformats.org/drawingml/2006/table">
            <a:tbl>
              <a:tblPr firstCol="1" bandRow="1">
                <a:tableStyleId>{93296810-A885-4BE3-A3E7-6D5BEEA58F35}</a:tableStyleId>
              </a:tblPr>
              <a:tblGrid>
                <a:gridCol w="1534970">
                  <a:extLst>
                    <a:ext uri="{9D8B030D-6E8A-4147-A177-3AD203B41FA5}">
                      <a16:colId xmlns:a16="http://schemas.microsoft.com/office/drawing/2014/main" val="2967775911"/>
                    </a:ext>
                  </a:extLst>
                </a:gridCol>
                <a:gridCol w="1534970">
                  <a:extLst>
                    <a:ext uri="{9D8B030D-6E8A-4147-A177-3AD203B41FA5}">
                      <a16:colId xmlns:a16="http://schemas.microsoft.com/office/drawing/2014/main" val="719691822"/>
                    </a:ext>
                  </a:extLst>
                </a:gridCol>
                <a:gridCol w="1534970">
                  <a:extLst>
                    <a:ext uri="{9D8B030D-6E8A-4147-A177-3AD203B41FA5}">
                      <a16:colId xmlns:a16="http://schemas.microsoft.com/office/drawing/2014/main" val="299556747"/>
                    </a:ext>
                  </a:extLst>
                </a:gridCol>
                <a:gridCol w="1534970">
                  <a:extLst>
                    <a:ext uri="{9D8B030D-6E8A-4147-A177-3AD203B41FA5}">
                      <a16:colId xmlns:a16="http://schemas.microsoft.com/office/drawing/2014/main" val="3993634135"/>
                    </a:ext>
                  </a:extLst>
                </a:gridCol>
                <a:gridCol w="1534970">
                  <a:extLst>
                    <a:ext uri="{9D8B030D-6E8A-4147-A177-3AD203B41FA5}">
                      <a16:colId xmlns:a16="http://schemas.microsoft.com/office/drawing/2014/main" val="940963988"/>
                    </a:ext>
                  </a:extLst>
                </a:gridCol>
                <a:gridCol w="1534970">
                  <a:extLst>
                    <a:ext uri="{9D8B030D-6E8A-4147-A177-3AD203B41FA5}">
                      <a16:colId xmlns:a16="http://schemas.microsoft.com/office/drawing/2014/main" val="2565483240"/>
                    </a:ext>
                  </a:extLst>
                </a:gridCol>
              </a:tblGrid>
              <a:tr h="323593">
                <a:tc rowSpan="2">
                  <a:txBody>
                    <a:bodyPr/>
                    <a:lstStyle/>
                    <a:p>
                      <a:pPr algn="l" rtl="0" fontAlgn="b"/>
                      <a:r>
                        <a:rPr lang="cs-CZ" sz="1800" u="none" strike="noStrike" dirty="0">
                          <a:effectLst/>
                        </a:rPr>
                        <a:t>Fakulta</a:t>
                      </a:r>
                      <a:endParaRPr lang="cs-CZ" sz="18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191" marR="3191" marT="3191" marB="0" anchor="b"/>
                </a:tc>
                <a:tc gridSpan="5">
                  <a:txBody>
                    <a:bodyPr/>
                    <a:lstStyle/>
                    <a:p>
                      <a:pPr algn="ctr" rtl="0" fontAlgn="b"/>
                      <a:r>
                        <a:rPr lang="cs-CZ" sz="1800" b="1" u="none" strike="noStrike" dirty="0" smtClean="0">
                          <a:effectLst/>
                        </a:rPr>
                        <a:t>Otázky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191" marR="3191" marT="3191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0" fontAlgn="b"/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191" marR="3191" marT="3191" marB="0" anchor="b"/>
                </a:tc>
                <a:extLst>
                  <a:ext uri="{0D108BD9-81ED-4DB2-BD59-A6C34878D82A}">
                    <a16:rowId xmlns:a16="http://schemas.microsoft.com/office/drawing/2014/main" val="2739566610"/>
                  </a:ext>
                </a:extLst>
              </a:tr>
              <a:tr h="1117168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400" u="none" strike="noStrike" dirty="0">
                          <a:effectLst/>
                        </a:rPr>
                        <a:t>Jak celkově hodnotíte cvičení?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191" marR="3191" marT="3191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400" u="none" strike="noStrike" dirty="0">
                          <a:effectLst/>
                        </a:rPr>
                        <a:t>Jak celkově hodnotíte přednášky?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191" marR="3191" marT="3191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400" u="none" strike="noStrike" dirty="0">
                          <a:effectLst/>
                        </a:rPr>
                        <a:t>Jak celkově hodnotíte semináře?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191" marR="3191" marT="3191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400" u="none" strike="noStrike" dirty="0">
                          <a:effectLst/>
                        </a:rPr>
                        <a:t>Jak celkově hodnotíte vyučujícího?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191" marR="3191" marT="3191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Získal/a jste znalosti a dovednosti popsané v sylabu předmětu?</a:t>
                      </a:r>
                      <a:endParaRPr lang="cs-CZ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91" marR="3191" marT="3191" marB="0" anchor="b"/>
                </a:tc>
                <a:extLst>
                  <a:ext uri="{0D108BD9-81ED-4DB2-BD59-A6C34878D82A}">
                    <a16:rowId xmlns:a16="http://schemas.microsoft.com/office/drawing/2014/main" val="2534100159"/>
                  </a:ext>
                </a:extLst>
              </a:tr>
              <a:tr h="323593">
                <a:tc>
                  <a:txBody>
                    <a:bodyPr/>
                    <a:lstStyle/>
                    <a:p>
                      <a:pPr algn="l" rtl="0" fontAlgn="t"/>
                      <a:r>
                        <a:rPr lang="cs-CZ" sz="1800" u="none" strike="noStrike" dirty="0">
                          <a:effectLst/>
                        </a:rPr>
                        <a:t>FAI</a:t>
                      </a:r>
                      <a:endParaRPr lang="cs-CZ" sz="18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191" marR="3191" marT="319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4,3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4,3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4,3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4,4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4,3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3673330409"/>
                  </a:ext>
                </a:extLst>
              </a:tr>
              <a:tr h="304110">
                <a:tc>
                  <a:txBody>
                    <a:bodyPr/>
                    <a:lstStyle/>
                    <a:p>
                      <a:pPr algn="l" rtl="0" fontAlgn="t"/>
                      <a:r>
                        <a:rPr lang="cs-CZ" sz="1800" u="none" strike="noStrike" dirty="0">
                          <a:effectLst/>
                        </a:rPr>
                        <a:t>FAME</a:t>
                      </a:r>
                      <a:endParaRPr lang="cs-CZ" sz="18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191" marR="3191" marT="319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4,5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4,2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4,3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4,4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4,4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3031743364"/>
                  </a:ext>
                </a:extLst>
              </a:tr>
              <a:tr h="323593">
                <a:tc>
                  <a:txBody>
                    <a:bodyPr/>
                    <a:lstStyle/>
                    <a:p>
                      <a:pPr algn="l" rtl="0" fontAlgn="t"/>
                      <a:r>
                        <a:rPr lang="cs-CZ" sz="1800" u="none" strike="noStrike" dirty="0">
                          <a:effectLst/>
                        </a:rPr>
                        <a:t>FHS</a:t>
                      </a:r>
                      <a:endParaRPr lang="cs-CZ" sz="18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191" marR="3191" marT="319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4,3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4,2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4,3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4,4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4,3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1278826460"/>
                  </a:ext>
                </a:extLst>
              </a:tr>
              <a:tr h="315889">
                <a:tc>
                  <a:txBody>
                    <a:bodyPr/>
                    <a:lstStyle/>
                    <a:p>
                      <a:pPr algn="l" rtl="0" fontAlgn="t"/>
                      <a:r>
                        <a:rPr lang="cs-CZ" sz="1800" u="none" strike="noStrike">
                          <a:effectLst/>
                        </a:rPr>
                        <a:t>FLKŘ</a:t>
                      </a:r>
                      <a:endParaRPr lang="cs-CZ" sz="1800" b="1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191" marR="3191" marT="319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4,3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4,1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4,0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4,3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4,2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138119195"/>
                  </a:ext>
                </a:extLst>
              </a:tr>
              <a:tr h="346709">
                <a:tc>
                  <a:txBody>
                    <a:bodyPr/>
                    <a:lstStyle/>
                    <a:p>
                      <a:pPr algn="l" rtl="0" fontAlgn="t"/>
                      <a:r>
                        <a:rPr lang="cs-CZ" sz="1800" u="none" strike="noStrike">
                          <a:effectLst/>
                        </a:rPr>
                        <a:t>FMK</a:t>
                      </a:r>
                      <a:endParaRPr lang="cs-CZ" sz="1800" b="1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191" marR="3191" marT="319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4,1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4,3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4,2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4,3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4,2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1218312004"/>
                  </a:ext>
                </a:extLst>
              </a:tr>
              <a:tr h="323593">
                <a:tc>
                  <a:txBody>
                    <a:bodyPr/>
                    <a:lstStyle/>
                    <a:p>
                      <a:pPr algn="l" rtl="0" fontAlgn="t"/>
                      <a:r>
                        <a:rPr lang="cs-CZ" sz="1800" u="none" strike="noStrike">
                          <a:effectLst/>
                        </a:rPr>
                        <a:t>FT</a:t>
                      </a:r>
                      <a:endParaRPr lang="cs-CZ" sz="1800" b="1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191" marR="3191" marT="319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4,5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4,4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4,4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4,5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4,4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4289356446"/>
                  </a:ext>
                </a:extLst>
              </a:tr>
              <a:tr h="323593">
                <a:tc>
                  <a:txBody>
                    <a:bodyPr/>
                    <a:lstStyle/>
                    <a:p>
                      <a:pPr algn="l" rtl="0" fontAlgn="t"/>
                      <a:r>
                        <a:rPr lang="cs-CZ" sz="1800" b="1" u="none" strike="noStrike" dirty="0">
                          <a:effectLst/>
                        </a:rPr>
                        <a:t>UTB</a:t>
                      </a:r>
                      <a:endParaRPr lang="cs-CZ" sz="18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191" marR="3191" marT="3191" marB="0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cs-CZ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4,3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cs-CZ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4,3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cs-CZ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4,2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cs-CZ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4,4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cs-CZ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4,3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175098356"/>
                  </a:ext>
                </a:extLst>
              </a:tr>
            </a:tbl>
          </a:graphicData>
        </a:graphic>
      </p:graphicFrame>
      <p:sp>
        <p:nvSpPr>
          <p:cNvPr id="5" name="CustomShape 1"/>
          <p:cNvSpPr/>
          <p:nvPr/>
        </p:nvSpPr>
        <p:spPr>
          <a:xfrm>
            <a:off x="566640" y="22608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Hodnocení kvality výuky L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S 2023/2024</a:t>
            </a:r>
            <a:endParaRPr lang="cs-CZ" sz="1300" spc="-1" dirty="0">
              <a:latin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2726188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2"/>
          <p:cNvSpPr/>
          <p:nvPr/>
        </p:nvSpPr>
        <p:spPr>
          <a:xfrm>
            <a:off x="566640" y="504000"/>
            <a:ext cx="9070920" cy="55399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3</a:t>
            </a:r>
            <a:r>
              <a:rPr lang="cs-CZ" sz="3600" b="1" strike="noStrike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/ Přehled celkových výsledků </a:t>
            </a:r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v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DSP (A)</a:t>
            </a:r>
            <a:endParaRPr lang="cs-CZ" sz="3600" b="0" strike="noStrike" spc="-1" dirty="0">
              <a:latin typeface="Arial"/>
            </a:endParaRPr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5710344"/>
              </p:ext>
            </p:extLst>
          </p:nvPr>
        </p:nvGraphicFramePr>
        <p:xfrm>
          <a:off x="566640" y="1143482"/>
          <a:ext cx="8448347" cy="3905825"/>
        </p:xfrm>
        <a:graphic>
          <a:graphicData uri="http://schemas.openxmlformats.org/drawingml/2006/table">
            <a:tbl>
              <a:tblPr firstCol="1" bandRow="1">
                <a:tableStyleId>{93296810-A885-4BE3-A3E7-6D5BEEA58F35}</a:tableStyleId>
              </a:tblPr>
              <a:tblGrid>
                <a:gridCol w="1333435">
                  <a:extLst>
                    <a:ext uri="{9D8B030D-6E8A-4147-A177-3AD203B41FA5}">
                      <a16:colId xmlns:a16="http://schemas.microsoft.com/office/drawing/2014/main" val="722827072"/>
                    </a:ext>
                  </a:extLst>
                </a:gridCol>
                <a:gridCol w="1082457">
                  <a:extLst>
                    <a:ext uri="{9D8B030D-6E8A-4147-A177-3AD203B41FA5}">
                      <a16:colId xmlns:a16="http://schemas.microsoft.com/office/drawing/2014/main" val="3091941328"/>
                    </a:ext>
                  </a:extLst>
                </a:gridCol>
                <a:gridCol w="1082457">
                  <a:extLst>
                    <a:ext uri="{9D8B030D-6E8A-4147-A177-3AD203B41FA5}">
                      <a16:colId xmlns:a16="http://schemas.microsoft.com/office/drawing/2014/main" val="1509566974"/>
                    </a:ext>
                  </a:extLst>
                </a:gridCol>
                <a:gridCol w="1388528">
                  <a:extLst>
                    <a:ext uri="{9D8B030D-6E8A-4147-A177-3AD203B41FA5}">
                      <a16:colId xmlns:a16="http://schemas.microsoft.com/office/drawing/2014/main" val="2191135711"/>
                    </a:ext>
                  </a:extLst>
                </a:gridCol>
                <a:gridCol w="797241">
                  <a:extLst>
                    <a:ext uri="{9D8B030D-6E8A-4147-A177-3AD203B41FA5}">
                      <a16:colId xmlns:a16="http://schemas.microsoft.com/office/drawing/2014/main" val="3602844567"/>
                    </a:ext>
                  </a:extLst>
                </a:gridCol>
                <a:gridCol w="976620">
                  <a:extLst>
                    <a:ext uri="{9D8B030D-6E8A-4147-A177-3AD203B41FA5}">
                      <a16:colId xmlns:a16="http://schemas.microsoft.com/office/drawing/2014/main" val="1068402655"/>
                    </a:ext>
                  </a:extLst>
                </a:gridCol>
                <a:gridCol w="956377">
                  <a:extLst>
                    <a:ext uri="{9D8B030D-6E8A-4147-A177-3AD203B41FA5}">
                      <a16:colId xmlns:a16="http://schemas.microsoft.com/office/drawing/2014/main" val="2435335137"/>
                    </a:ext>
                  </a:extLst>
                </a:gridCol>
                <a:gridCol w="831232">
                  <a:extLst>
                    <a:ext uri="{9D8B030D-6E8A-4147-A177-3AD203B41FA5}">
                      <a16:colId xmlns:a16="http://schemas.microsoft.com/office/drawing/2014/main" val="613556223"/>
                    </a:ext>
                  </a:extLst>
                </a:gridCol>
              </a:tblGrid>
              <a:tr h="747624">
                <a:tc rowSpan="2">
                  <a:txBody>
                    <a:bodyPr/>
                    <a:lstStyle/>
                    <a:p>
                      <a:pPr algn="l" rtl="0" fontAlgn="b"/>
                      <a:r>
                        <a:rPr lang="cs-CZ" sz="1800" b="1" i="0" u="none" strike="noStrike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FAKULTA</a:t>
                      </a:r>
                      <a:endParaRPr lang="cs-CZ" sz="18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80" marR="4080" marT="4080" marB="0" anchor="b"/>
                </a:tc>
                <a:tc rowSpan="2">
                  <a:txBody>
                    <a:bodyPr/>
                    <a:lstStyle/>
                    <a:p>
                      <a:pPr algn="l" rtl="0" fontAlgn="b"/>
                      <a:r>
                        <a:rPr lang="cs-CZ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Účast (%)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80" marR="4080" marT="4080" marB="0" anchor="b"/>
                </a:tc>
                <a:tc rowSpan="2">
                  <a:txBody>
                    <a:bodyPr/>
                    <a:lstStyle/>
                    <a:p>
                      <a:pPr algn="l" rtl="0" fontAlgn="b"/>
                      <a:r>
                        <a:rPr lang="cs-CZ" sz="1600" u="none" strike="noStrike" dirty="0">
                          <a:effectLst/>
                        </a:rPr>
                        <a:t>Počet hodnotitelů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80" marR="4080" marT="4080" marB="0" anchor="b"/>
                </a:tc>
                <a:tc rowSpan="2">
                  <a:txBody>
                    <a:bodyPr/>
                    <a:lstStyle/>
                    <a:p>
                      <a:pPr algn="l" rtl="0" fontAlgn="b"/>
                      <a:r>
                        <a:rPr lang="cs-CZ" sz="1600" u="none" strike="noStrike" dirty="0">
                          <a:effectLst/>
                        </a:rPr>
                        <a:t>Průměrné hodnocení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80" marR="4080" marT="4080" marB="0" anchor="b"/>
                </a:tc>
                <a:tc gridSpan="2">
                  <a:txBody>
                    <a:bodyPr/>
                    <a:lstStyle/>
                    <a:p>
                      <a:pPr algn="l" rtl="0" fontAlgn="b"/>
                      <a:r>
                        <a:rPr lang="cs-CZ" sz="1600" u="none" strike="noStrike" dirty="0">
                          <a:effectLst/>
                        </a:rPr>
                        <a:t>Připomínky k výuce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80" marR="4080" marT="408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rtl="0" fontAlgn="b"/>
                      <a:r>
                        <a:rPr lang="cs-CZ" sz="1600" u="none" strike="noStrike">
                          <a:effectLst/>
                        </a:rPr>
                        <a:t>Ostatní připomínky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80" marR="4080" marT="408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9606694"/>
                  </a:ext>
                </a:extLst>
              </a:tr>
              <a:tr h="797285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400" u="none" strike="noStrike" dirty="0">
                          <a:effectLst/>
                        </a:rPr>
                        <a:t>anonymní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80" marR="4080" marT="408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400" u="none" strike="noStrike" dirty="0">
                          <a:effectLst/>
                        </a:rPr>
                        <a:t>podepsané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80" marR="4080" marT="408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400" u="none" strike="noStrike" dirty="0">
                          <a:effectLst/>
                        </a:rPr>
                        <a:t>k semestru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80" marR="4080" marT="408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400" u="none" strike="noStrike" dirty="0">
                          <a:effectLst/>
                        </a:rPr>
                        <a:t>technické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80" marR="4080" marT="4080" marB="0" anchor="b"/>
                </a:tc>
                <a:extLst>
                  <a:ext uri="{0D108BD9-81ED-4DB2-BD59-A6C34878D82A}">
                    <a16:rowId xmlns:a16="http://schemas.microsoft.com/office/drawing/2014/main" val="3441607748"/>
                  </a:ext>
                </a:extLst>
              </a:tr>
              <a:tr h="393486"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800" u="none" strike="noStrike">
                          <a:effectLst/>
                        </a:rPr>
                        <a:t>FAI</a:t>
                      </a:r>
                      <a:endParaRPr lang="cs-CZ" sz="1800" b="1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80" marR="4080" marT="408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80" marR="4080" marT="408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80" marR="4080" marT="408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4,9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80" marR="4080" marT="408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80" marR="4080" marT="408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80" marR="4080" marT="408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80" marR="4080" marT="408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80" marR="4080" marT="4080" marB="0" anchor="b"/>
                </a:tc>
                <a:extLst>
                  <a:ext uri="{0D108BD9-81ED-4DB2-BD59-A6C34878D82A}">
                    <a16:rowId xmlns:a16="http://schemas.microsoft.com/office/drawing/2014/main" val="2269657731"/>
                  </a:ext>
                </a:extLst>
              </a:tr>
              <a:tr h="393486"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800" u="none" strike="noStrike">
                          <a:effectLst/>
                        </a:rPr>
                        <a:t>FAME</a:t>
                      </a:r>
                      <a:endParaRPr lang="cs-CZ" sz="1800" b="1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80" marR="4080" marT="408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80" marR="4080" marT="408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80" marR="4080" marT="408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4,9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80" marR="4080" marT="408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80" marR="4080" marT="408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80" marR="4080" marT="408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80" marR="4080" marT="408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80" marR="4080" marT="4080" marB="0" anchor="b"/>
                </a:tc>
                <a:extLst>
                  <a:ext uri="{0D108BD9-81ED-4DB2-BD59-A6C34878D82A}">
                    <a16:rowId xmlns:a16="http://schemas.microsoft.com/office/drawing/2014/main" val="239456272"/>
                  </a:ext>
                </a:extLst>
              </a:tr>
              <a:tr h="393486"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800" u="none" strike="noStrike">
                          <a:effectLst/>
                        </a:rPr>
                        <a:t>FHS</a:t>
                      </a:r>
                      <a:endParaRPr lang="cs-CZ" sz="1800" b="1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80" marR="4080" marT="408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80" marR="4080" marT="408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80" marR="4080" marT="408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80" marR="4080" marT="408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80" marR="4080" marT="408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80" marR="4080" marT="408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80" marR="4080" marT="408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80" marR="4080" marT="4080" marB="0" anchor="b"/>
                </a:tc>
                <a:extLst>
                  <a:ext uri="{0D108BD9-81ED-4DB2-BD59-A6C34878D82A}">
                    <a16:rowId xmlns:a16="http://schemas.microsoft.com/office/drawing/2014/main" val="2142820316"/>
                  </a:ext>
                </a:extLst>
              </a:tr>
              <a:tr h="393486"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800" u="none" strike="noStrike" dirty="0">
                          <a:effectLst/>
                        </a:rPr>
                        <a:t>FMK</a:t>
                      </a:r>
                      <a:endParaRPr lang="cs-CZ" sz="18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80" marR="4080" marT="408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80" marR="4080" marT="408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80" marR="4080" marT="408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4,4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80" marR="4080" marT="408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80" marR="4080" marT="408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80" marR="4080" marT="408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80" marR="4080" marT="408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80" marR="4080" marT="4080" marB="0" anchor="b"/>
                </a:tc>
                <a:extLst>
                  <a:ext uri="{0D108BD9-81ED-4DB2-BD59-A6C34878D82A}">
                    <a16:rowId xmlns:a16="http://schemas.microsoft.com/office/drawing/2014/main" val="3501835773"/>
                  </a:ext>
                </a:extLst>
              </a:tr>
              <a:tr h="393486"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800" u="none" strike="noStrike" dirty="0">
                          <a:effectLst/>
                        </a:rPr>
                        <a:t>FT</a:t>
                      </a:r>
                      <a:endParaRPr lang="cs-CZ" sz="18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80" marR="4080" marT="408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80" marR="4080" marT="408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80" marR="4080" marT="408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80" marR="4080" marT="408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80" marR="4080" marT="408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80" marR="4080" marT="408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80" marR="4080" marT="408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80" marR="4080" marT="4080" marB="0" anchor="b"/>
                </a:tc>
                <a:extLst>
                  <a:ext uri="{0D108BD9-81ED-4DB2-BD59-A6C34878D82A}">
                    <a16:rowId xmlns:a16="http://schemas.microsoft.com/office/drawing/2014/main" val="1466269059"/>
                  </a:ext>
                </a:extLst>
              </a:tr>
              <a:tr h="393486"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8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UNI/CPS</a:t>
                      </a:r>
                      <a:endParaRPr lang="cs-CZ" sz="18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80" marR="4080" marT="408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80" marR="4080" marT="408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80" marR="4080" marT="408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4,3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80" marR="4080" marT="408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80" marR="4080" marT="408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80" marR="4080" marT="408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80" marR="4080" marT="408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800" b="0" i="0" u="none" strike="noStrike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80" marR="4080" marT="4080" marB="0" anchor="b"/>
                </a:tc>
                <a:extLst>
                  <a:ext uri="{0D108BD9-81ED-4DB2-BD59-A6C34878D82A}">
                    <a16:rowId xmlns:a16="http://schemas.microsoft.com/office/drawing/2014/main" val="2333879137"/>
                  </a:ext>
                </a:extLst>
              </a:tr>
            </a:tbl>
          </a:graphicData>
        </a:graphic>
      </p:graphicFrame>
      <p:sp>
        <p:nvSpPr>
          <p:cNvPr id="5" name="CustomShape 1"/>
          <p:cNvSpPr/>
          <p:nvPr/>
        </p:nvSpPr>
        <p:spPr>
          <a:xfrm>
            <a:off x="566640" y="22608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Hodnocení kvality výuky L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S 2023/2024</a:t>
            </a:r>
            <a:endParaRPr lang="cs-CZ" sz="1300" spc="-1" dirty="0">
              <a:latin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1613483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CustomShape 1"/>
          <p:cNvSpPr/>
          <p:nvPr/>
        </p:nvSpPr>
        <p:spPr>
          <a:xfrm>
            <a:off x="566640" y="21846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Hodnocení kvality výuky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ZS 2023/2024 </a:t>
            </a:r>
            <a:endParaRPr lang="cs-CZ" sz="1300" spc="-1" dirty="0">
              <a:latin typeface="Source Sans Pro"/>
            </a:endParaRPr>
          </a:p>
        </p:txBody>
      </p:sp>
      <p:sp>
        <p:nvSpPr>
          <p:cNvPr id="165" name="CustomShape 2"/>
          <p:cNvSpPr/>
          <p:nvPr/>
        </p:nvSpPr>
        <p:spPr>
          <a:xfrm>
            <a:off x="566640" y="504000"/>
            <a:ext cx="9070920" cy="55399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3</a:t>
            </a:r>
            <a:r>
              <a:rPr lang="cs-CZ" sz="3600" b="1" strike="noStrike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/ Přehled celkových výsledků v DSP (B)</a:t>
            </a:r>
            <a:endParaRPr lang="cs-CZ" sz="3600" b="0" strike="noStrike" spc="-1" dirty="0">
              <a:latin typeface="Arial"/>
            </a:endParaRPr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2646770"/>
              </p:ext>
            </p:extLst>
          </p:nvPr>
        </p:nvGraphicFramePr>
        <p:xfrm>
          <a:off x="566640" y="1143483"/>
          <a:ext cx="9148860" cy="3355501"/>
        </p:xfrm>
        <a:graphic>
          <a:graphicData uri="http://schemas.openxmlformats.org/drawingml/2006/table">
            <a:tbl>
              <a:tblPr firstCol="1">
                <a:tableStyleId>{93296810-A885-4BE3-A3E7-6D5BEEA58F35}</a:tableStyleId>
              </a:tblPr>
              <a:tblGrid>
                <a:gridCol w="1524810">
                  <a:extLst>
                    <a:ext uri="{9D8B030D-6E8A-4147-A177-3AD203B41FA5}">
                      <a16:colId xmlns:a16="http://schemas.microsoft.com/office/drawing/2014/main" val="2506386386"/>
                    </a:ext>
                  </a:extLst>
                </a:gridCol>
                <a:gridCol w="2053830">
                  <a:extLst>
                    <a:ext uri="{9D8B030D-6E8A-4147-A177-3AD203B41FA5}">
                      <a16:colId xmlns:a16="http://schemas.microsoft.com/office/drawing/2014/main" val="663812192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728384426"/>
                    </a:ext>
                  </a:extLst>
                </a:gridCol>
                <a:gridCol w="1950720">
                  <a:extLst>
                    <a:ext uri="{9D8B030D-6E8A-4147-A177-3AD203B41FA5}">
                      <a16:colId xmlns:a16="http://schemas.microsoft.com/office/drawing/2014/main" val="3086873515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1207210605"/>
                    </a:ext>
                  </a:extLst>
                </a:gridCol>
              </a:tblGrid>
              <a:tr h="383701">
                <a:tc rowSpan="2"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 dirty="0">
                          <a:effectLst/>
                          <a:latin typeface="+mn-lt"/>
                        </a:rPr>
                        <a:t> </a:t>
                      </a:r>
                      <a:r>
                        <a:rPr lang="cs-CZ" sz="1800" u="none" strike="noStrike" dirty="0" smtClean="0">
                          <a:effectLst/>
                          <a:latin typeface="+mn-lt"/>
                        </a:rPr>
                        <a:t>FAKULTA</a:t>
                      </a:r>
                      <a:endParaRPr lang="cs-CZ" sz="1800" b="0" i="0" u="none" strike="noStrike" dirty="0">
                        <a:solidFill>
                          <a:srgbClr val="993300"/>
                        </a:solidFill>
                        <a:effectLst/>
                        <a:latin typeface="+mn-lt"/>
                      </a:endParaRPr>
                    </a:p>
                  </a:txBody>
                  <a:tcPr marL="5137" marR="5137" marT="5137" marB="0" anchor="b"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 dirty="0" smtClean="0">
                          <a:effectLst/>
                          <a:latin typeface="+mn-lt"/>
                        </a:rPr>
                        <a:t>Otázky</a:t>
                      </a:r>
                      <a:endParaRPr lang="cs-CZ" sz="1800" b="1" i="0" u="none" strike="noStrike" dirty="0">
                        <a:solidFill>
                          <a:srgbClr val="993300"/>
                        </a:solidFill>
                        <a:effectLst/>
                        <a:latin typeface="+mn-lt"/>
                      </a:endParaRPr>
                    </a:p>
                  </a:txBody>
                  <a:tcPr marL="5137" marR="5137" marT="5137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7625279"/>
                  </a:ext>
                </a:extLst>
              </a:tr>
              <a:tr h="1436996">
                <a:tc vMerge="1">
                  <a:txBody>
                    <a:bodyPr/>
                    <a:lstStyle/>
                    <a:p>
                      <a:pPr algn="l" fontAlgn="b"/>
                      <a:endParaRPr lang="cs-CZ" sz="1800" b="0" i="0" u="none" strike="noStrike" dirty="0">
                        <a:solidFill>
                          <a:srgbClr val="993300"/>
                        </a:solidFill>
                        <a:effectLst/>
                        <a:latin typeface="+mn-lt"/>
                      </a:endParaRPr>
                    </a:p>
                  </a:txBody>
                  <a:tcPr marL="5137" marR="5137" marT="513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effectLst/>
                          <a:latin typeface="+mn-lt"/>
                        </a:rPr>
                        <a:t>Doporučil/a, poskytl/a Vám vyučující vhodné studijní materiály?</a:t>
                      </a:r>
                      <a:endParaRPr lang="cs-CZ" sz="1800" b="0" i="0" u="none" strike="noStrike" dirty="0">
                        <a:solidFill>
                          <a:srgbClr val="993300"/>
                        </a:solidFill>
                        <a:effectLst/>
                        <a:latin typeface="+mn-lt"/>
                      </a:endParaRPr>
                    </a:p>
                  </a:txBody>
                  <a:tcPr marL="5137" marR="5137" marT="513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  <a:latin typeface="+mn-lt"/>
                        </a:rPr>
                        <a:t>Jak celkově hodnotíte vyučujícího?</a:t>
                      </a:r>
                      <a:endParaRPr lang="cs-CZ" sz="1800" b="0" i="0" u="none" strike="noStrike">
                        <a:solidFill>
                          <a:srgbClr val="993300"/>
                        </a:solidFill>
                        <a:effectLst/>
                        <a:latin typeface="+mn-lt"/>
                      </a:endParaRPr>
                    </a:p>
                  </a:txBody>
                  <a:tcPr marL="5137" marR="5137" marT="513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  <a:latin typeface="+mn-lt"/>
                        </a:rPr>
                        <a:t>Obohatil Vás předmět o nové znalosti, dovednosti, postoje?</a:t>
                      </a:r>
                      <a:endParaRPr lang="cs-CZ" sz="1800" b="0" i="0" u="none" strike="noStrike">
                        <a:solidFill>
                          <a:srgbClr val="993300"/>
                        </a:solidFill>
                        <a:effectLst/>
                        <a:latin typeface="+mn-lt"/>
                      </a:endParaRPr>
                    </a:p>
                  </a:txBody>
                  <a:tcPr marL="5137" marR="5137" marT="513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  <a:latin typeface="+mn-lt"/>
                        </a:rPr>
                        <a:t>Vyvolával/a u Vás vyučující zájem o studovanou problematiku?</a:t>
                      </a:r>
                      <a:endParaRPr lang="cs-CZ" sz="1800" b="0" i="0" u="none" strike="noStrike">
                        <a:solidFill>
                          <a:srgbClr val="993300"/>
                        </a:solidFill>
                        <a:effectLst/>
                        <a:latin typeface="+mn-lt"/>
                      </a:endParaRPr>
                    </a:p>
                  </a:txBody>
                  <a:tcPr marL="5137" marR="5137" marT="5137" marB="0" anchor="b"/>
                </a:tc>
                <a:extLst>
                  <a:ext uri="{0D108BD9-81ED-4DB2-BD59-A6C34878D82A}">
                    <a16:rowId xmlns:a16="http://schemas.microsoft.com/office/drawing/2014/main" val="3698964859"/>
                  </a:ext>
                </a:extLst>
              </a:tr>
              <a:tr h="383701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cs-CZ" sz="1800" b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FAI</a:t>
                      </a:r>
                      <a:endParaRPr lang="cs-CZ" sz="18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37" marR="5137" marT="513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4,8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4,8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5,0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5,0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1631190041"/>
                  </a:ext>
                </a:extLst>
              </a:tr>
              <a:tr h="383701">
                <a:tc>
                  <a:txBody>
                    <a:bodyPr/>
                    <a:lstStyle/>
                    <a:p>
                      <a:pPr algn="l" fontAlgn="t"/>
                      <a:r>
                        <a:rPr lang="cs-CZ" sz="1800" u="none" strike="noStrike" dirty="0" smtClean="0">
                          <a:effectLst/>
                          <a:latin typeface="+mn-lt"/>
                        </a:rPr>
                        <a:t> FAME</a:t>
                      </a:r>
                      <a:endParaRPr lang="cs-CZ" sz="1800" b="0" i="0" u="none" strike="noStrike" dirty="0">
                        <a:solidFill>
                          <a:srgbClr val="993300"/>
                        </a:solidFill>
                        <a:effectLst/>
                        <a:latin typeface="+mn-lt"/>
                      </a:endParaRPr>
                    </a:p>
                  </a:txBody>
                  <a:tcPr marL="5137" marR="5137" marT="513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5,0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5,0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5,0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5,0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1067432652"/>
                  </a:ext>
                </a:extLst>
              </a:tr>
              <a:tr h="383701">
                <a:tc>
                  <a:txBody>
                    <a:bodyPr/>
                    <a:lstStyle/>
                    <a:p>
                      <a:pPr algn="l" fontAlgn="t"/>
                      <a:r>
                        <a:rPr lang="cs-CZ" sz="1800" u="none" strike="noStrike" dirty="0" smtClean="0">
                          <a:effectLst/>
                          <a:latin typeface="+mn-lt"/>
                        </a:rPr>
                        <a:t> FHS</a:t>
                      </a:r>
                      <a:endParaRPr lang="cs-CZ" sz="1800" b="0" i="0" u="none" strike="noStrike" dirty="0">
                        <a:solidFill>
                          <a:srgbClr val="993300"/>
                        </a:solidFill>
                        <a:effectLst/>
                        <a:latin typeface="+mn-lt"/>
                      </a:endParaRPr>
                    </a:p>
                  </a:txBody>
                  <a:tcPr marL="5137" marR="5137" marT="513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5,0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4,9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5,0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4,9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1602364124"/>
                  </a:ext>
                </a:extLst>
              </a:tr>
              <a:tr h="383701">
                <a:tc>
                  <a:txBody>
                    <a:bodyPr/>
                    <a:lstStyle/>
                    <a:p>
                      <a:pPr algn="l" fontAlgn="t"/>
                      <a:r>
                        <a:rPr lang="cs-CZ" sz="1800" u="none" strike="noStrike" dirty="0" smtClean="0">
                          <a:effectLst/>
                          <a:latin typeface="+mn-lt"/>
                        </a:rPr>
                        <a:t> FMK</a:t>
                      </a:r>
                      <a:endParaRPr lang="cs-CZ" sz="1800" b="0" i="0" u="none" strike="noStrike" dirty="0">
                        <a:solidFill>
                          <a:srgbClr val="993300"/>
                        </a:solidFill>
                        <a:effectLst/>
                        <a:latin typeface="+mn-lt"/>
                      </a:endParaRPr>
                    </a:p>
                  </a:txBody>
                  <a:tcPr marL="5137" marR="5137" marT="513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4,5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4,3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4,0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4,3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2652480878"/>
                  </a:ext>
                </a:extLst>
              </a:tr>
            </a:tbl>
          </a:graphicData>
        </a:graphic>
      </p:graphicFrame>
      <p:sp>
        <p:nvSpPr>
          <p:cNvPr id="2" name="TextovéPole 1"/>
          <p:cNvSpPr txBox="1"/>
          <p:nvPr/>
        </p:nvSpPr>
        <p:spPr>
          <a:xfrm>
            <a:off x="566640" y="4556760"/>
            <a:ext cx="91488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Pozn. Hodnocení FT a UNI/CPS se vztahuje pouze na FHS (výuka AJ), proto není v tabulce uvedeno.</a:t>
            </a: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1285619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2"/>
          <p:cNvSpPr/>
          <p:nvPr/>
        </p:nvSpPr>
        <p:spPr>
          <a:xfrm>
            <a:off x="566640" y="504000"/>
            <a:ext cx="9070920" cy="55399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4</a:t>
            </a:r>
            <a:r>
              <a:rPr lang="cs-CZ" sz="3600" b="1" strike="noStrike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/ Vývoj účasti </a:t>
            </a:r>
            <a:r>
              <a:rPr lang="cs-CZ" sz="24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(v rámci Bc, </a:t>
            </a:r>
            <a:r>
              <a:rPr lang="cs-CZ" sz="2400" b="1" spc="-1" dirty="0" err="1" smtClean="0">
                <a:solidFill>
                  <a:srgbClr val="EA7500"/>
                </a:solidFill>
                <a:latin typeface="Source Sans Pro"/>
                <a:ea typeface="DejaVu Sans"/>
              </a:rPr>
              <a:t>Mgr</a:t>
            </a:r>
            <a:r>
              <a:rPr lang="cs-CZ" sz="24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a </a:t>
            </a:r>
            <a:r>
              <a:rPr lang="cs-CZ" sz="2400" b="1" spc="-1" dirty="0" err="1">
                <a:solidFill>
                  <a:srgbClr val="EA7500"/>
                </a:solidFill>
                <a:latin typeface="Source Sans Pro"/>
                <a:ea typeface="DejaVu Sans"/>
              </a:rPr>
              <a:t>n</a:t>
            </a:r>
            <a:r>
              <a:rPr lang="cs-CZ" sz="2400" b="1" spc="-1" dirty="0" err="1" smtClean="0">
                <a:solidFill>
                  <a:srgbClr val="EA7500"/>
                </a:solidFill>
                <a:latin typeface="Source Sans Pro"/>
                <a:ea typeface="DejaVu Sans"/>
              </a:rPr>
              <a:t>Mgr</a:t>
            </a:r>
            <a:r>
              <a:rPr lang="cs-CZ" sz="24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studia)</a:t>
            </a:r>
            <a:endParaRPr lang="cs-CZ" sz="3600" b="0" strike="noStrike" spc="-1" dirty="0">
              <a:latin typeface="Arial"/>
            </a:endParaRPr>
          </a:p>
        </p:txBody>
      </p:sp>
      <p:sp>
        <p:nvSpPr>
          <p:cNvPr id="5" name="CustomShape 1"/>
          <p:cNvSpPr/>
          <p:nvPr/>
        </p:nvSpPr>
        <p:spPr>
          <a:xfrm>
            <a:off x="566640" y="22608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Hodnocení kvality výuky L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S 2023/2024</a:t>
            </a:r>
            <a:endParaRPr lang="cs-CZ" sz="1300" spc="-1" dirty="0">
              <a:latin typeface="Source Sans Pro"/>
            </a:endParaRPr>
          </a:p>
        </p:txBody>
      </p:sp>
      <p:graphicFrame>
        <p:nvGraphicFramePr>
          <p:cNvPr id="7" name="Graf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26810587"/>
              </p:ext>
            </p:extLst>
          </p:nvPr>
        </p:nvGraphicFramePr>
        <p:xfrm>
          <a:off x="566640" y="1057998"/>
          <a:ext cx="9070920" cy="4229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33009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2"/>
          <p:cNvSpPr/>
          <p:nvPr/>
        </p:nvSpPr>
        <p:spPr>
          <a:xfrm>
            <a:off x="566640" y="504000"/>
            <a:ext cx="9070920" cy="92333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5</a:t>
            </a:r>
            <a:r>
              <a:rPr lang="cs-CZ" sz="3600" b="1" strike="noStrike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/ Vývoj výsledků v čase </a:t>
            </a:r>
          </a:p>
          <a:p>
            <a:pPr>
              <a:lnSpc>
                <a:spcPct val="100000"/>
              </a:lnSpc>
            </a:pPr>
            <a:r>
              <a:rPr lang="cs-CZ" sz="24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(v rámci Bc, </a:t>
            </a:r>
            <a:r>
              <a:rPr lang="cs-CZ" sz="2400" b="1" spc="-1" dirty="0" err="1" smtClean="0">
                <a:solidFill>
                  <a:srgbClr val="EA7500"/>
                </a:solidFill>
                <a:latin typeface="Source Sans Pro"/>
                <a:ea typeface="DejaVu Sans"/>
              </a:rPr>
              <a:t>Mgr</a:t>
            </a:r>
            <a:r>
              <a:rPr lang="cs-CZ" sz="24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a </a:t>
            </a:r>
            <a:r>
              <a:rPr lang="cs-CZ" sz="2400" b="1" spc="-1" dirty="0" err="1">
                <a:solidFill>
                  <a:srgbClr val="EA7500"/>
                </a:solidFill>
                <a:latin typeface="Source Sans Pro"/>
                <a:ea typeface="DejaVu Sans"/>
              </a:rPr>
              <a:t>n</a:t>
            </a:r>
            <a:r>
              <a:rPr lang="cs-CZ" sz="2400" b="1" spc="-1" dirty="0" err="1" smtClean="0">
                <a:solidFill>
                  <a:srgbClr val="EA7500"/>
                </a:solidFill>
                <a:latin typeface="Source Sans Pro"/>
                <a:ea typeface="DejaVu Sans"/>
              </a:rPr>
              <a:t>Mgr</a:t>
            </a:r>
            <a:r>
              <a:rPr lang="cs-CZ" sz="24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studia)</a:t>
            </a:r>
            <a:endParaRPr lang="cs-CZ" sz="3600" b="0" strike="noStrike" spc="-1" dirty="0">
              <a:latin typeface="Arial"/>
            </a:endParaRPr>
          </a:p>
        </p:txBody>
      </p:sp>
      <p:sp>
        <p:nvSpPr>
          <p:cNvPr id="5" name="CustomShape 1"/>
          <p:cNvSpPr/>
          <p:nvPr/>
        </p:nvSpPr>
        <p:spPr>
          <a:xfrm>
            <a:off x="566640" y="22608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Hodnocení kvality výuky L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S 2023/2024</a:t>
            </a:r>
            <a:endParaRPr lang="cs-CZ" sz="1300" spc="-1" dirty="0">
              <a:latin typeface="Source Sans Pro"/>
            </a:endParaRPr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0239083"/>
              </p:ext>
            </p:extLst>
          </p:nvPr>
        </p:nvGraphicFramePr>
        <p:xfrm>
          <a:off x="566640" y="1505195"/>
          <a:ext cx="9207085" cy="3141110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1013624">
                  <a:extLst>
                    <a:ext uri="{9D8B030D-6E8A-4147-A177-3AD203B41FA5}">
                      <a16:colId xmlns:a16="http://schemas.microsoft.com/office/drawing/2014/main" val="3905969531"/>
                    </a:ext>
                  </a:extLst>
                </a:gridCol>
                <a:gridCol w="1013624">
                  <a:extLst>
                    <a:ext uri="{9D8B030D-6E8A-4147-A177-3AD203B41FA5}">
                      <a16:colId xmlns:a16="http://schemas.microsoft.com/office/drawing/2014/main" val="1441424635"/>
                    </a:ext>
                  </a:extLst>
                </a:gridCol>
                <a:gridCol w="1013624">
                  <a:extLst>
                    <a:ext uri="{9D8B030D-6E8A-4147-A177-3AD203B41FA5}">
                      <a16:colId xmlns:a16="http://schemas.microsoft.com/office/drawing/2014/main" val="1901364805"/>
                    </a:ext>
                  </a:extLst>
                </a:gridCol>
                <a:gridCol w="1076975">
                  <a:extLst>
                    <a:ext uri="{9D8B030D-6E8A-4147-A177-3AD203B41FA5}">
                      <a16:colId xmlns:a16="http://schemas.microsoft.com/office/drawing/2014/main" val="2038365629"/>
                    </a:ext>
                  </a:extLst>
                </a:gridCol>
                <a:gridCol w="1034742">
                  <a:extLst>
                    <a:ext uri="{9D8B030D-6E8A-4147-A177-3AD203B41FA5}">
                      <a16:colId xmlns:a16="http://schemas.microsoft.com/office/drawing/2014/main" val="1602088443"/>
                    </a:ext>
                  </a:extLst>
                </a:gridCol>
                <a:gridCol w="1013624">
                  <a:extLst>
                    <a:ext uri="{9D8B030D-6E8A-4147-A177-3AD203B41FA5}">
                      <a16:colId xmlns:a16="http://schemas.microsoft.com/office/drawing/2014/main" val="2990137024"/>
                    </a:ext>
                  </a:extLst>
                </a:gridCol>
                <a:gridCol w="1013624">
                  <a:extLst>
                    <a:ext uri="{9D8B030D-6E8A-4147-A177-3AD203B41FA5}">
                      <a16:colId xmlns:a16="http://schemas.microsoft.com/office/drawing/2014/main" val="1780231737"/>
                    </a:ext>
                  </a:extLst>
                </a:gridCol>
                <a:gridCol w="1013624">
                  <a:extLst>
                    <a:ext uri="{9D8B030D-6E8A-4147-A177-3AD203B41FA5}">
                      <a16:colId xmlns:a16="http://schemas.microsoft.com/office/drawing/2014/main" val="2798779966"/>
                    </a:ext>
                  </a:extLst>
                </a:gridCol>
                <a:gridCol w="1013624">
                  <a:extLst>
                    <a:ext uri="{9D8B030D-6E8A-4147-A177-3AD203B41FA5}">
                      <a16:colId xmlns:a16="http://schemas.microsoft.com/office/drawing/2014/main" val="3385088443"/>
                    </a:ext>
                  </a:extLst>
                </a:gridCol>
              </a:tblGrid>
              <a:tr h="317698"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0" marR="6050" marT="605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 dirty="0">
                          <a:effectLst/>
                        </a:rPr>
                        <a:t>ZS 22/23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0" marR="6050" marT="605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0" marR="6050" marT="605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 dirty="0">
                          <a:effectLst/>
                        </a:rPr>
                        <a:t>LS 22/23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0" marR="6050" marT="605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0" marR="6050" marT="605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 dirty="0">
                          <a:effectLst/>
                        </a:rPr>
                        <a:t>ZS 23/24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0" marR="6050" marT="605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0" marR="6050" marT="605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 dirty="0">
                          <a:effectLst/>
                        </a:rPr>
                        <a:t>LS 23/24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0" marR="6050" marT="605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0" marR="6050" marT="6050" marB="0" anchor="b"/>
                </a:tc>
                <a:extLst>
                  <a:ext uri="{0D108BD9-81ED-4DB2-BD59-A6C34878D82A}">
                    <a16:rowId xmlns:a16="http://schemas.microsoft.com/office/drawing/2014/main" val="1149404694"/>
                  </a:ext>
                </a:extLst>
              </a:tr>
              <a:tr h="599526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>
                          <a:effectLst/>
                        </a:rPr>
                        <a:t>Fakulta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0" marR="6050" marT="60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 dirty="0">
                          <a:effectLst/>
                        </a:rPr>
                        <a:t>Účast (%)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0" marR="6050" marT="60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 dirty="0">
                          <a:effectLst/>
                        </a:rPr>
                        <a:t>Průměrné hodnocení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0" marR="6050" marT="605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>
                          <a:effectLst/>
                        </a:rPr>
                        <a:t>Účast (%)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0" marR="6050" marT="60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 dirty="0">
                          <a:effectLst/>
                        </a:rPr>
                        <a:t>Průměrné hodnocení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0" marR="6050" marT="605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>
                          <a:effectLst/>
                        </a:rPr>
                        <a:t>Účast (%)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0" marR="6050" marT="60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 dirty="0">
                          <a:effectLst/>
                        </a:rPr>
                        <a:t>Průměrné hodnocení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0" marR="6050" marT="605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>
                          <a:effectLst/>
                        </a:rPr>
                        <a:t>Účast (%)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0" marR="6050" marT="60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 dirty="0">
                          <a:effectLst/>
                        </a:rPr>
                        <a:t>Průměrné hodnocení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0" marR="6050" marT="605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3421742"/>
                  </a:ext>
                </a:extLst>
              </a:tr>
              <a:tr h="317698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>
                          <a:effectLst/>
                        </a:rPr>
                        <a:t>FAI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0" marR="6050" marT="60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>
                          <a:effectLst/>
                        </a:rPr>
                        <a:t>52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0" marR="6050" marT="60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 dirty="0">
                          <a:effectLst/>
                        </a:rPr>
                        <a:t>4,3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0" marR="6050" marT="605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 dirty="0">
                          <a:effectLst/>
                        </a:rPr>
                        <a:t>48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0" marR="6050" marT="60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 dirty="0">
                          <a:effectLst/>
                        </a:rPr>
                        <a:t>4,2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0" marR="6050" marT="605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>
                          <a:effectLst/>
                        </a:rPr>
                        <a:t>51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0" marR="6050" marT="60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 dirty="0">
                          <a:effectLst/>
                        </a:rPr>
                        <a:t>4,2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0" marR="6050" marT="605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>
                          <a:effectLst/>
                        </a:rPr>
                        <a:t>49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0" marR="6050" marT="60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 dirty="0">
                          <a:effectLst/>
                        </a:rPr>
                        <a:t>4,2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0" marR="6050" marT="605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9054770"/>
                  </a:ext>
                </a:extLst>
              </a:tr>
              <a:tr h="317698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>
                          <a:effectLst/>
                        </a:rPr>
                        <a:t>FAME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0" marR="6050" marT="60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>
                          <a:effectLst/>
                        </a:rPr>
                        <a:t>46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0" marR="6050" marT="60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 dirty="0">
                          <a:effectLst/>
                        </a:rPr>
                        <a:t>4,1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0" marR="6050" marT="605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 dirty="0">
                          <a:effectLst/>
                        </a:rPr>
                        <a:t>30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0" marR="6050" marT="60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 dirty="0">
                          <a:effectLst/>
                        </a:rPr>
                        <a:t>4,1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0" marR="6050" marT="605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>
                          <a:effectLst/>
                        </a:rPr>
                        <a:t>37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0" marR="6050" marT="60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 dirty="0">
                          <a:effectLst/>
                        </a:rPr>
                        <a:t>4,1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0" marR="6050" marT="605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>
                          <a:effectLst/>
                        </a:rPr>
                        <a:t>33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0" marR="6050" marT="60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 dirty="0">
                          <a:effectLst/>
                        </a:rPr>
                        <a:t>4,1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0" marR="6050" marT="605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6636775"/>
                  </a:ext>
                </a:extLst>
              </a:tr>
              <a:tr h="317698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>
                          <a:effectLst/>
                        </a:rPr>
                        <a:t>FHS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0" marR="6050" marT="60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>
                          <a:effectLst/>
                        </a:rPr>
                        <a:t>37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0" marR="6050" marT="60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 dirty="0">
                          <a:effectLst/>
                        </a:rPr>
                        <a:t>4,2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0" marR="6050" marT="605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>
                          <a:effectLst/>
                        </a:rPr>
                        <a:t>32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0" marR="6050" marT="60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 dirty="0">
                          <a:effectLst/>
                        </a:rPr>
                        <a:t>4,2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0" marR="6050" marT="605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>
                          <a:effectLst/>
                        </a:rPr>
                        <a:t>40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0" marR="6050" marT="60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 dirty="0">
                          <a:effectLst/>
                        </a:rPr>
                        <a:t>4,1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0" marR="6050" marT="605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>
                          <a:effectLst/>
                        </a:rPr>
                        <a:t>30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0" marR="6050" marT="60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 dirty="0">
                          <a:effectLst/>
                        </a:rPr>
                        <a:t>4,2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0" marR="6050" marT="605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2264310"/>
                  </a:ext>
                </a:extLst>
              </a:tr>
              <a:tr h="317698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>
                          <a:effectLst/>
                        </a:rPr>
                        <a:t>FLKŘ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0" marR="6050" marT="60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>
                          <a:effectLst/>
                        </a:rPr>
                        <a:t>41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0" marR="6050" marT="60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 dirty="0">
                          <a:effectLst/>
                        </a:rPr>
                        <a:t>4,1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0" marR="6050" marT="605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>
                          <a:effectLst/>
                        </a:rPr>
                        <a:t>31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0" marR="6050" marT="60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 dirty="0">
                          <a:effectLst/>
                        </a:rPr>
                        <a:t>4,1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0" marR="6050" marT="605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 dirty="0">
                          <a:effectLst/>
                        </a:rPr>
                        <a:t>34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0" marR="6050" marT="60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 dirty="0">
                          <a:effectLst/>
                        </a:rPr>
                        <a:t>4,1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0" marR="6050" marT="605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>
                          <a:effectLst/>
                        </a:rPr>
                        <a:t>28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0" marR="6050" marT="60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 dirty="0">
                          <a:effectLst/>
                        </a:rPr>
                        <a:t>4,1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0" marR="6050" marT="605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89807"/>
                  </a:ext>
                </a:extLst>
              </a:tr>
              <a:tr h="317698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>
                          <a:effectLst/>
                        </a:rPr>
                        <a:t>FMK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0" marR="6050" marT="60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>
                          <a:effectLst/>
                        </a:rPr>
                        <a:t>51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0" marR="6050" marT="60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 dirty="0">
                          <a:effectLst/>
                        </a:rPr>
                        <a:t>4,2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0" marR="6050" marT="605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>
                          <a:effectLst/>
                        </a:rPr>
                        <a:t>38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0" marR="6050" marT="60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 dirty="0">
                          <a:effectLst/>
                        </a:rPr>
                        <a:t>4,1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0" marR="6050" marT="605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 dirty="0">
                          <a:effectLst/>
                        </a:rPr>
                        <a:t>54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0" marR="6050" marT="60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 dirty="0">
                          <a:effectLst/>
                        </a:rPr>
                        <a:t>4,2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0" marR="6050" marT="605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>
                          <a:effectLst/>
                        </a:rPr>
                        <a:t>41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0" marR="6050" marT="60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 dirty="0">
                          <a:effectLst/>
                        </a:rPr>
                        <a:t>4,2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0" marR="6050" marT="605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960042"/>
                  </a:ext>
                </a:extLst>
              </a:tr>
              <a:tr h="317698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>
                          <a:effectLst/>
                        </a:rPr>
                        <a:t>FT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0" marR="6050" marT="60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>
                          <a:effectLst/>
                        </a:rPr>
                        <a:t>31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0" marR="6050" marT="60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 dirty="0">
                          <a:effectLst/>
                        </a:rPr>
                        <a:t>4,3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0" marR="6050" marT="605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>
                          <a:effectLst/>
                        </a:rPr>
                        <a:t>32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0" marR="6050" marT="60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 dirty="0">
                          <a:effectLst/>
                        </a:rPr>
                        <a:t>4,3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0" marR="6050" marT="605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>
                          <a:effectLst/>
                        </a:rPr>
                        <a:t>33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0" marR="6050" marT="60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 dirty="0">
                          <a:effectLst/>
                        </a:rPr>
                        <a:t>4,3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0" marR="6050" marT="605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 dirty="0">
                          <a:effectLst/>
                        </a:rPr>
                        <a:t>31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0" marR="6050" marT="60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 dirty="0">
                          <a:effectLst/>
                        </a:rPr>
                        <a:t>4,3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0" marR="6050" marT="605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8229507"/>
                  </a:ext>
                </a:extLst>
              </a:tr>
              <a:tr h="317698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>
                          <a:effectLst/>
                        </a:rPr>
                        <a:t>UTB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0" marR="6050" marT="60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>
                          <a:effectLst/>
                        </a:rPr>
                        <a:t>43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0" marR="6050" marT="60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 dirty="0">
                          <a:effectLst/>
                        </a:rPr>
                        <a:t>4,2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0" marR="6050" marT="605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>
                          <a:effectLst/>
                        </a:rPr>
                        <a:t>35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0" marR="6050" marT="60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 dirty="0">
                          <a:effectLst/>
                        </a:rPr>
                        <a:t>4,2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0" marR="6050" marT="605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>
                          <a:effectLst/>
                        </a:rPr>
                        <a:t>42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0" marR="6050" marT="60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 dirty="0">
                          <a:effectLst/>
                        </a:rPr>
                        <a:t>4,2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0" marR="6050" marT="605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 dirty="0">
                          <a:effectLst/>
                        </a:rPr>
                        <a:t>35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0" marR="6050" marT="60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 dirty="0">
                          <a:effectLst/>
                        </a:rPr>
                        <a:t>4,2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0" marR="6050" marT="605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97141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7464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1477</TotalTime>
  <Words>1082</Words>
  <Application>Microsoft Office PowerPoint</Application>
  <PresentationFormat>Vlastní</PresentationFormat>
  <Paragraphs>366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8</vt:i4>
      </vt:variant>
      <vt:variant>
        <vt:lpstr>Motiv</vt:lpstr>
      </vt:variant>
      <vt:variant>
        <vt:i4>3</vt:i4>
      </vt:variant>
      <vt:variant>
        <vt:lpstr>Nadpisy snímků</vt:lpstr>
      </vt:variant>
      <vt:variant>
        <vt:i4>12</vt:i4>
      </vt:variant>
    </vt:vector>
  </HeadingPairs>
  <TitlesOfParts>
    <vt:vector size="23" baseType="lpstr">
      <vt:lpstr>Microsoft YaHei</vt:lpstr>
      <vt:lpstr>Arial</vt:lpstr>
      <vt:lpstr>Calibri</vt:lpstr>
      <vt:lpstr>DejaVu Sans</vt:lpstr>
      <vt:lpstr>Source Sans Pro</vt:lpstr>
      <vt:lpstr>SourceSansPro-Light</vt:lpstr>
      <vt:lpstr>Symbol</vt:lpstr>
      <vt:lpstr>Wingdings</vt:lpstr>
      <vt:lpstr>Office Theme</vt:lpstr>
      <vt:lpstr>Office Theme</vt:lpstr>
      <vt:lpstr>Office Theme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subject/>
  <dc:creator>Uživatel</dc:creator>
  <dc:description/>
  <cp:lastModifiedBy>Lenka Drábková</cp:lastModifiedBy>
  <cp:revision>109</cp:revision>
  <dcterms:created xsi:type="dcterms:W3CDTF">2019-09-03T10:06:13Z</dcterms:created>
  <dcterms:modified xsi:type="dcterms:W3CDTF">2024-07-01T22:34:19Z</dcterms:modified>
  <dc:language>cs-CZ</dc:language>
</cp:coreProperties>
</file>