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60" r:id="rId7"/>
    <p:sldId id="267" r:id="rId8"/>
    <p:sldId id="271" r:id="rId9"/>
    <p:sldId id="274" r:id="rId10"/>
    <p:sldId id="264" r:id="rId11"/>
    <p:sldId id="275" r:id="rId12"/>
    <p:sldId id="270" r:id="rId13"/>
    <p:sldId id="276" r:id="rId14"/>
    <p:sldId id="262" r:id="rId15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kvalita%20v&#253;uky%20UTB%20leden%2024\podkladov&#233;%20&#250;daje%20k%20hodnocen&#237;%20kvality%20v&#253;uky%20UT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účast!$A$3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účast!$B$3:$M$3</c:f>
              <c:numCache>
                <c:formatCode>General</c:formatCode>
                <c:ptCount val="12"/>
                <c:pt idx="0">
                  <c:v>28</c:v>
                </c:pt>
                <c:pt idx="1">
                  <c:v>31</c:v>
                </c:pt>
                <c:pt idx="2">
                  <c:v>40</c:v>
                </c:pt>
                <c:pt idx="3">
                  <c:v>33</c:v>
                </c:pt>
                <c:pt idx="4">
                  <c:v>44</c:v>
                </c:pt>
                <c:pt idx="5">
                  <c:v>45</c:v>
                </c:pt>
                <c:pt idx="6">
                  <c:v>56</c:v>
                </c:pt>
                <c:pt idx="7">
                  <c:v>47</c:v>
                </c:pt>
                <c:pt idx="8">
                  <c:v>52</c:v>
                </c:pt>
                <c:pt idx="9">
                  <c:v>48</c:v>
                </c:pt>
                <c:pt idx="10">
                  <c:v>51</c:v>
                </c:pt>
                <c:pt idx="1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F-4CA6-B84E-8CA5C7FEB880}"/>
            </c:ext>
          </c:extLst>
        </c:ser>
        <c:ser>
          <c:idx val="1"/>
          <c:order val="1"/>
          <c:tx>
            <c:strRef>
              <c:f>účast!$A$4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účast!$B$4:$M$4</c:f>
              <c:numCache>
                <c:formatCode>General</c:formatCode>
                <c:ptCount val="12"/>
                <c:pt idx="0">
                  <c:v>27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24</c:v>
                </c:pt>
                <c:pt idx="5">
                  <c:v>33</c:v>
                </c:pt>
                <c:pt idx="6">
                  <c:v>55</c:v>
                </c:pt>
                <c:pt idx="7">
                  <c:v>42</c:v>
                </c:pt>
                <c:pt idx="8">
                  <c:v>46</c:v>
                </c:pt>
                <c:pt idx="9">
                  <c:v>30</c:v>
                </c:pt>
                <c:pt idx="10">
                  <c:v>37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0F-4CA6-B84E-8CA5C7FEB880}"/>
            </c:ext>
          </c:extLst>
        </c:ser>
        <c:ser>
          <c:idx val="2"/>
          <c:order val="2"/>
          <c:tx>
            <c:strRef>
              <c:f>účast!$A$5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účast!$B$5:$M$5</c:f>
              <c:numCache>
                <c:formatCode>General</c:formatCode>
                <c:ptCount val="12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15</c:v>
                </c:pt>
                <c:pt idx="4">
                  <c:v>31</c:v>
                </c:pt>
                <c:pt idx="5">
                  <c:v>24</c:v>
                </c:pt>
                <c:pt idx="6">
                  <c:v>38</c:v>
                </c:pt>
                <c:pt idx="7">
                  <c:v>34</c:v>
                </c:pt>
                <c:pt idx="8">
                  <c:v>37</c:v>
                </c:pt>
                <c:pt idx="9">
                  <c:v>32</c:v>
                </c:pt>
                <c:pt idx="10">
                  <c:v>40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0F-4CA6-B84E-8CA5C7FEB880}"/>
            </c:ext>
          </c:extLst>
        </c:ser>
        <c:ser>
          <c:idx val="3"/>
          <c:order val="3"/>
          <c:tx>
            <c:strRef>
              <c:f>účast!$A$6</c:f>
              <c:strCache>
                <c:ptCount val="1"/>
                <c:pt idx="0">
                  <c:v>FLKŘ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účast!$B$6:$M$6</c:f>
              <c:numCache>
                <c:formatCode>General</c:formatCode>
                <c:ptCount val="12"/>
                <c:pt idx="0">
                  <c:v>25</c:v>
                </c:pt>
                <c:pt idx="1">
                  <c:v>28</c:v>
                </c:pt>
                <c:pt idx="2">
                  <c:v>21</c:v>
                </c:pt>
                <c:pt idx="3">
                  <c:v>29</c:v>
                </c:pt>
                <c:pt idx="4">
                  <c:v>30</c:v>
                </c:pt>
                <c:pt idx="5">
                  <c:v>30</c:v>
                </c:pt>
                <c:pt idx="6">
                  <c:v>33</c:v>
                </c:pt>
                <c:pt idx="7">
                  <c:v>29</c:v>
                </c:pt>
                <c:pt idx="8">
                  <c:v>41</c:v>
                </c:pt>
                <c:pt idx="9">
                  <c:v>31</c:v>
                </c:pt>
                <c:pt idx="10">
                  <c:v>34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0F-4CA6-B84E-8CA5C7FEB880}"/>
            </c:ext>
          </c:extLst>
        </c:ser>
        <c:ser>
          <c:idx val="4"/>
          <c:order val="4"/>
          <c:tx>
            <c:strRef>
              <c:f>účast!$A$7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účast!$B$7:$M$7</c:f>
              <c:numCache>
                <c:formatCode>General</c:formatCode>
                <c:ptCount val="12"/>
                <c:pt idx="0">
                  <c:v>30</c:v>
                </c:pt>
                <c:pt idx="1">
                  <c:v>38</c:v>
                </c:pt>
                <c:pt idx="2">
                  <c:v>39</c:v>
                </c:pt>
                <c:pt idx="3">
                  <c:v>37</c:v>
                </c:pt>
                <c:pt idx="4">
                  <c:v>63</c:v>
                </c:pt>
                <c:pt idx="5">
                  <c:v>40</c:v>
                </c:pt>
                <c:pt idx="6">
                  <c:v>48</c:v>
                </c:pt>
                <c:pt idx="7">
                  <c:v>38</c:v>
                </c:pt>
                <c:pt idx="8">
                  <c:v>51</c:v>
                </c:pt>
                <c:pt idx="9">
                  <c:v>38</c:v>
                </c:pt>
                <c:pt idx="10">
                  <c:v>54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0F-4CA6-B84E-8CA5C7FEB880}"/>
            </c:ext>
          </c:extLst>
        </c:ser>
        <c:ser>
          <c:idx val="5"/>
          <c:order val="5"/>
          <c:tx>
            <c:strRef>
              <c:f>účast!$A$8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účast!$B$8:$M$8</c:f>
              <c:numCache>
                <c:formatCode>General</c:formatCode>
                <c:ptCount val="12"/>
                <c:pt idx="0">
                  <c:v>23</c:v>
                </c:pt>
                <c:pt idx="1">
                  <c:v>32</c:v>
                </c:pt>
                <c:pt idx="2">
                  <c:v>36</c:v>
                </c:pt>
                <c:pt idx="3">
                  <c:v>28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  <c:pt idx="7">
                  <c:v>36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0F-4CA6-B84E-8CA5C7FEB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9284927"/>
        <c:axId val="1779286175"/>
      </c:barChart>
      <c:lineChart>
        <c:grouping val="standard"/>
        <c:varyColors val="0"/>
        <c:ser>
          <c:idx val="6"/>
          <c:order val="6"/>
          <c:tx>
            <c:strRef>
              <c:f>účast!$A$9</c:f>
              <c:strCache>
                <c:ptCount val="1"/>
                <c:pt idx="0">
                  <c:v>UTB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účast!$B$2:$M$2</c:f>
              <c:strCache>
                <c:ptCount val="12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  <c:pt idx="9">
                  <c:v>LS 22/23</c:v>
                </c:pt>
                <c:pt idx="10">
                  <c:v>ZS 23/24</c:v>
                </c:pt>
                <c:pt idx="11">
                  <c:v>LS 23/24</c:v>
                </c:pt>
              </c:strCache>
            </c:strRef>
          </c:cat>
          <c:val>
            <c:numRef>
              <c:f>účast!$B$9:$M$9</c:f>
              <c:numCache>
                <c:formatCode>0</c:formatCode>
                <c:ptCount val="12"/>
                <c:pt idx="0">
                  <c:v>26.5</c:v>
                </c:pt>
                <c:pt idx="1">
                  <c:v>30</c:v>
                </c:pt>
                <c:pt idx="2">
                  <c:v>32.333333333333336</c:v>
                </c:pt>
                <c:pt idx="3">
                  <c:v>26.5</c:v>
                </c:pt>
                <c:pt idx="4">
                  <c:v>36.666666666666664</c:v>
                </c:pt>
                <c:pt idx="5">
                  <c:v>33</c:v>
                </c:pt>
                <c:pt idx="6">
                  <c:v>44.166666666666664</c:v>
                </c:pt>
                <c:pt idx="7">
                  <c:v>37.666666666666664</c:v>
                </c:pt>
                <c:pt idx="8">
                  <c:v>43</c:v>
                </c:pt>
                <c:pt idx="9">
                  <c:v>35.166666666666664</c:v>
                </c:pt>
                <c:pt idx="10" formatCode="General">
                  <c:v>42</c:v>
                </c:pt>
                <c:pt idx="11">
                  <c:v>35.333333333333336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20F-4CA6-B84E-8CA5C7FEB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9284927"/>
        <c:axId val="1779286175"/>
      </c:lineChart>
      <c:catAx>
        <c:axId val="17792849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>
                    <a:solidFill>
                      <a:schemeClr val="tx1"/>
                    </a:solidFill>
                  </a:rPr>
                  <a:t>Semestr</a:t>
                </a:r>
                <a:r>
                  <a:rPr lang="cs-CZ" sz="1800" baseline="0">
                    <a:solidFill>
                      <a:schemeClr val="tx1"/>
                    </a:solidFill>
                  </a:rPr>
                  <a:t> dle AR</a:t>
                </a:r>
                <a:endParaRPr lang="cs-CZ" sz="18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9286175"/>
        <c:crosses val="autoZero"/>
        <c:auto val="1"/>
        <c:lblAlgn val="ctr"/>
        <c:lblOffset val="100"/>
        <c:noMultiLvlLbl val="0"/>
      </c:catAx>
      <c:valAx>
        <c:axId val="177928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>
                    <a:solidFill>
                      <a:schemeClr val="tx1"/>
                    </a:solidFill>
                  </a:rPr>
                  <a:t>Účast</a:t>
                </a:r>
                <a:r>
                  <a:rPr lang="cs-CZ" sz="1800" baseline="0">
                    <a:solidFill>
                      <a:schemeClr val="tx1"/>
                    </a:solidFill>
                  </a:rPr>
                  <a:t> (%)</a:t>
                </a:r>
                <a:endParaRPr lang="cs-CZ" sz="18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928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výuky</a:t>
            </a:r>
          </a:p>
          <a:p>
            <a:pPr>
              <a:lnSpc>
                <a:spcPct val="100000"/>
              </a:lnSpc>
            </a:pPr>
            <a:r>
              <a:rPr lang="cs-CZ" sz="3200" b="1" spc="-1" dirty="0">
                <a:solidFill>
                  <a:srgbClr val="EA7500"/>
                </a:solidFill>
                <a:latin typeface="Source Sans Pro"/>
                <a:ea typeface="DejaVu Sans"/>
              </a:rPr>
              <a:t>v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LS 2023/2024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6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5862"/>
            <a:ext cx="92174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Bc, Mgr. a </a:t>
            </a:r>
            <a:r>
              <a:rPr lang="cs-CZ" sz="1600" b="1" dirty="0" err="1" smtClean="0"/>
              <a:t>nMgr</a:t>
            </a:r>
            <a:r>
              <a:rPr lang="cs-CZ" sz="1600" b="1" dirty="0" smtClean="0"/>
              <a:t> 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Celková účast stejná jako v předchozím ZS (celkem 35%)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ozitivní a velmi vyrovnané výsledky napříč fakultami, průměrně kolem 4,2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Celkové výsledky jsou velmi podobné jako v předchozích letech</a:t>
            </a:r>
            <a:r>
              <a:rPr lang="cs-CZ" sz="1600" dirty="0"/>
              <a:t> </a:t>
            </a:r>
            <a:r>
              <a:rPr lang="cs-CZ" sz="1600" dirty="0" smtClean="0"/>
              <a:t>(pravidelně průměr kolem 4,2 bez </a:t>
            </a:r>
            <a:r>
              <a:rPr lang="cs-CZ" sz="1600" dirty="0"/>
              <a:t>ohledu na to, jak se ptáme a kolik otázek pokládáme</a:t>
            </a:r>
            <a:r>
              <a:rPr lang="cs-CZ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Pokles počtu připomínek, aktuální průměr připomínek k výuce na studenta od 1,2 (FT) do 2,4 (FMK), celkově 1,6; minule byl celkový průměr 1,8; ale počty </a:t>
            </a:r>
            <a:r>
              <a:rPr lang="cs-CZ" sz="1600" dirty="0"/>
              <a:t>připomínek se jeví irelevantní (různá </a:t>
            </a:r>
            <a:r>
              <a:rPr lang="cs-CZ" sz="1600" dirty="0" smtClean="0"/>
              <a:t>délka </a:t>
            </a:r>
            <a:r>
              <a:rPr lang="cs-CZ" sz="1600" dirty="0"/>
              <a:t>i závažnost)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Studenti nezohledňují přednastavené tematické oblasti připomínek (k semestru, technické, </a:t>
            </a:r>
            <a:r>
              <a:rPr lang="cs-CZ" sz="1600" dirty="0" smtClean="0"/>
              <a:t>aj.), </a:t>
            </a:r>
            <a:r>
              <a:rPr lang="cs-CZ" sz="1600" dirty="0"/>
              <a:t>komentují „cokoli kdekoli“</a:t>
            </a:r>
          </a:p>
          <a:p>
            <a:endParaRPr lang="cs-CZ" sz="1600" dirty="0">
              <a:solidFill>
                <a:srgbClr val="FF0000"/>
              </a:solidFill>
            </a:endParaRPr>
          </a:p>
          <a:p>
            <a:r>
              <a:rPr lang="cs-CZ" sz="1600" b="1" dirty="0" smtClean="0"/>
              <a:t>Doktorské 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</a:t>
            </a:r>
            <a:r>
              <a:rPr lang="cs-CZ" sz="1600" dirty="0" smtClean="0"/>
              <a:t>pět slabá účast, pouze jednotky studentů na fakultách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</a:t>
            </a:r>
            <a:r>
              <a:rPr lang="cs-CZ" sz="1600" dirty="0" smtClean="0"/>
              <a:t>elkové hodnocení je velmi pozitivní, avšak výsledek je v kontextu nízké účasti diskutabilní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b="1" dirty="0" smtClean="0"/>
              <a:t>Doporučení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Seznámit se na fakultách a dílčích pracovištích s výsledky za jednotlivé předměty a vyučující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Zaměřit se na obsah připomínek a reagovat na 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628650" indent="-628650"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7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Harmonogram 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zpracování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prezentace 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výsledků</a:t>
            </a:r>
            <a:endParaRPr lang="cs-CZ" sz="3600" b="1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932168"/>
            <a:ext cx="92174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do 10 dnů </a:t>
            </a:r>
            <a:r>
              <a:rPr lang="cs-CZ" sz="1600" dirty="0"/>
              <a:t>od ukončení rozeslání dat děkanům a proděkanům pro studium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(prorektorka) </a:t>
            </a:r>
            <a:endParaRPr lang="cs-CZ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</a:rPr>
              <a:t>do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30 dnů </a:t>
            </a:r>
            <a:r>
              <a:rPr lang="cs-CZ" sz="1600" dirty="0"/>
              <a:t>od ukončení seznámení s výsledky – porada proděkanů, KR, AS UTB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(prorektorka) (nejbližší porada/zasedání po prázdninách) </a:t>
            </a:r>
            <a:endParaRPr lang="cs-CZ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</a:rPr>
              <a:t>do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60 dnů </a:t>
            </a:r>
            <a:r>
              <a:rPr lang="cs-CZ" sz="1600" dirty="0"/>
              <a:t>od ukončení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(fakulty)</a:t>
            </a:r>
            <a:r>
              <a:rPr lang="cs-CZ" sz="1600" dirty="0"/>
              <a:t>: </a:t>
            </a:r>
            <a:endParaRPr lang="cs-CZ" sz="1600" dirty="0" smtClean="0"/>
          </a:p>
          <a:p>
            <a:pPr marL="285750" indent="714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cs-CZ" sz="1600" dirty="0"/>
              <a:t>	</a:t>
            </a:r>
            <a:r>
              <a:rPr lang="cs-CZ" sz="1600" dirty="0" smtClean="0"/>
              <a:t>představení </a:t>
            </a:r>
            <a:r>
              <a:rPr lang="cs-CZ" sz="1600" dirty="0"/>
              <a:t>výsledků na KD, AS fakulty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(nejbližší zasedání po prázdninách) </a:t>
            </a:r>
            <a:endParaRPr lang="cs-CZ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28650" indent="-358775" defTabSz="6286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cs-CZ" sz="1600" dirty="0" smtClean="0"/>
              <a:t>fakultní </a:t>
            </a:r>
            <a:r>
              <a:rPr lang="cs-CZ" sz="1600" dirty="0"/>
              <a:t>zpráva o výsledcích hodnocení (účast, hlavní výsledky, připomínky, další postup, konkrétní opatření), zveřejnění v sekci Student/Výuka/Hodnocení výuky </a:t>
            </a:r>
            <a:endParaRPr lang="cs-CZ" sz="1600" dirty="0" smtClean="0"/>
          </a:p>
          <a:p>
            <a:pPr marL="285750" indent="71438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cs-CZ" sz="1600" dirty="0" smtClean="0"/>
              <a:t> 	tisková </a:t>
            </a:r>
            <a:r>
              <a:rPr lang="cs-CZ" sz="1600" dirty="0"/>
              <a:t>zpráva na webu fakulty, informace/odkaz na zprávu o výsledcích hodnocení na </a:t>
            </a:r>
            <a:r>
              <a:rPr lang="cs-CZ" sz="1600" dirty="0" smtClean="0"/>
              <a:t>	sociálních </a:t>
            </a:r>
            <a:r>
              <a:rPr lang="cs-CZ" sz="1600" dirty="0"/>
              <a:t>sítích </a:t>
            </a:r>
            <a:r>
              <a:rPr lang="cs-CZ" sz="1600" dirty="0" smtClean="0"/>
              <a:t>fakulty</a:t>
            </a:r>
          </a:p>
          <a:p>
            <a:pPr marL="285750">
              <a:tabLst>
                <a:tab pos="628650" algn="l"/>
              </a:tabLst>
            </a:pPr>
            <a:endParaRPr lang="cs-CZ" sz="1600" dirty="0" smtClean="0"/>
          </a:p>
          <a:p>
            <a:pPr marL="269875" indent="-269875">
              <a:buFont typeface="Wingdings" panose="05000000000000000000" pitchFamily="2" charset="2"/>
              <a:buChar char="§"/>
              <a:tabLst>
                <a:tab pos="628650" algn="l"/>
              </a:tabLst>
            </a:pP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</a:rPr>
              <a:t>do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90 dnů </a:t>
            </a:r>
            <a:r>
              <a:rPr lang="cs-CZ" sz="1600" dirty="0"/>
              <a:t>od ukončení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(fakulty)</a:t>
            </a:r>
            <a:r>
              <a:rPr lang="cs-CZ" sz="1600" dirty="0"/>
              <a:t>: setkání se studenty fakulty/ústavů/ateliérů k výsledkům, diskuze, seznámení s opatřeními pro zlepšení výuky </a:t>
            </a: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</a:rPr>
              <a:t>(do konce září 2024)</a:t>
            </a:r>
            <a:endParaRPr lang="cs-CZ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254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615978" y="1152000"/>
            <a:ext cx="6901401" cy="5001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 hodnocení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2 /	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 pro Bc., Mgr. a </a:t>
            </a:r>
            <a:r>
              <a:rPr lang="cs-CZ" sz="2000" b="1" spc="-1" dirty="0" err="1" smtClean="0">
                <a:solidFill>
                  <a:srgbClr val="000000"/>
                </a:solidFill>
                <a:latin typeface="Source Sans Pro"/>
                <a:ea typeface="Microsoft YaHei"/>
              </a:rPr>
              <a:t>nMgr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studium</a:t>
            </a:r>
            <a:endParaRPr lang="cs-CZ" sz="2000" b="1" spc="-1" dirty="0" smtClean="0">
              <a:solidFill>
                <a:srgbClr val="000000"/>
              </a:solidFill>
              <a:latin typeface="Source Sans Pro"/>
              <a:ea typeface="Microsoft YaHei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 /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Přehled celkových výsledků </a:t>
            </a: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v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 DSP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0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0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účasti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5</a:t>
            </a:r>
            <a:r>
              <a:rPr lang="cs-CZ" sz="20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0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/</a:t>
            </a:r>
            <a:r>
              <a:rPr lang="cs-CZ" sz="2000" spc="-1" dirty="0">
                <a:latin typeface="Arial"/>
              </a:rPr>
              <a:t>	</a:t>
            </a: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Vývoj výsledků v čase pro Bc., Mgr. a 	</a:t>
            </a:r>
            <a:r>
              <a:rPr lang="cs-CZ" sz="2000" b="1" spc="-1" dirty="0" err="1">
                <a:solidFill>
                  <a:srgbClr val="000000"/>
                </a:solidFill>
                <a:latin typeface="Source Sans Pro"/>
                <a:ea typeface="Microsoft YaHei"/>
              </a:rPr>
              <a:t>nMgr</a:t>
            </a:r>
            <a:r>
              <a:rPr lang="cs-CZ" sz="20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studium</a:t>
            </a:r>
            <a:endParaRPr lang="cs-CZ" sz="2000" spc="-1" dirty="0" smtClean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6 /</a:t>
            </a:r>
            <a:r>
              <a:rPr lang="cs-CZ" sz="2000" b="1" spc="-1" dirty="0" smtClean="0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Shrnutí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hodnocení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000" b="1" spc="-1" dirty="0">
                <a:solidFill>
                  <a:srgbClr val="EA7500"/>
                </a:solidFill>
                <a:latin typeface="Source Sans Pro"/>
              </a:rPr>
              <a:t>7 / </a:t>
            </a:r>
            <a:r>
              <a:rPr lang="cs-CZ" sz="2000" b="1" spc="-1" dirty="0" smtClean="0">
                <a:solidFill>
                  <a:srgbClr val="EA7500"/>
                </a:solidFill>
                <a:latin typeface="Source Sans Pro"/>
              </a:rPr>
              <a:t>	</a:t>
            </a:r>
            <a:r>
              <a:rPr lang="pt-BR" sz="2000" b="1" dirty="0" smtClean="0"/>
              <a:t>Harmonogram </a:t>
            </a:r>
            <a:r>
              <a:rPr lang="pt-BR" sz="2000" b="1" dirty="0"/>
              <a:t>zpracování</a:t>
            </a:r>
            <a:r>
              <a:rPr lang="cs-CZ" sz="2000" b="1" dirty="0"/>
              <a:t>, </a:t>
            </a:r>
            <a:r>
              <a:rPr lang="pt-BR" sz="2000" b="1" dirty="0"/>
              <a:t>prezentace </a:t>
            </a:r>
            <a:r>
              <a:rPr lang="cs-CZ" sz="2000" b="1" dirty="0"/>
              <a:t>  </a:t>
            </a:r>
            <a:r>
              <a:rPr lang="pt-BR" sz="2000" b="1" dirty="0"/>
              <a:t>výsledků</a:t>
            </a:r>
            <a:endParaRPr lang="cs-CZ" sz="2000" b="1" spc="-1" dirty="0"/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Hodnocení vyučovaných předmětů z hlediska studentů Bc, Mgr. a </a:t>
            </a:r>
            <a:r>
              <a:rPr lang="cs-CZ" sz="1400" b="1" dirty="0" err="1" smtClean="0"/>
              <a:t>NMgr</a:t>
            </a:r>
            <a:r>
              <a:rPr lang="cs-CZ" sz="1400" b="1" dirty="0" smtClean="0"/>
              <a:t>:</a:t>
            </a:r>
            <a:endParaRPr lang="cs-CZ" sz="1400" dirty="0" smtClean="0"/>
          </a:p>
          <a:p>
            <a:r>
              <a:rPr lang="cs-CZ" sz="1400" dirty="0"/>
              <a:t>	</a:t>
            </a:r>
            <a:r>
              <a:rPr lang="cs-CZ" sz="1400" dirty="0" smtClean="0"/>
              <a:t>Jak celkově hodnotíte přednášky</a:t>
            </a:r>
            <a:r>
              <a:rPr lang="cs-CZ" sz="1400" dirty="0"/>
              <a:t>?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(pouze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u předmětů s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přednáškami)</a:t>
            </a: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semináře</a:t>
            </a:r>
            <a:r>
              <a:rPr lang="cs-CZ" sz="1400" dirty="0" smtClean="0"/>
              <a:t>?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se semináři)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cvičení</a:t>
            </a:r>
            <a:r>
              <a:rPr lang="cs-CZ" sz="1400" dirty="0" smtClean="0"/>
              <a:t>?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se cvičeními)</a:t>
            </a:r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vyučujícího</a:t>
            </a:r>
            <a:r>
              <a:rPr lang="cs-CZ" sz="1400" dirty="0" smtClean="0"/>
              <a:t>?</a:t>
            </a:r>
          </a:p>
          <a:p>
            <a:r>
              <a:rPr lang="cs-CZ" sz="1400" dirty="0" smtClean="0"/>
              <a:t>	Získal/a </a:t>
            </a:r>
            <a:r>
              <a:rPr lang="cs-CZ" sz="1400" dirty="0"/>
              <a:t>jste znalosti a dovednosti popsané v sylabu předmětu</a:t>
            </a:r>
            <a:r>
              <a:rPr lang="cs-CZ" sz="1400" dirty="0" smtClean="0"/>
              <a:t>? </a:t>
            </a:r>
            <a:endParaRPr lang="cs-CZ" sz="1400" dirty="0">
              <a:solidFill>
                <a:srgbClr val="FF0000"/>
              </a:solidFill>
            </a:endParaRPr>
          </a:p>
          <a:p>
            <a:endParaRPr lang="cs-CZ" sz="1400" b="1" dirty="0" smtClean="0"/>
          </a:p>
          <a:p>
            <a:r>
              <a:rPr lang="cs-CZ" sz="1400" b="1" dirty="0"/>
              <a:t>Hodnocení vyučovaných předmětů z hlediska </a:t>
            </a:r>
            <a:r>
              <a:rPr lang="cs-CZ" sz="1400" b="1" dirty="0" smtClean="0"/>
              <a:t>studentů DSP:</a:t>
            </a:r>
            <a:endParaRPr lang="cs-CZ" sz="1400" b="1" dirty="0"/>
          </a:p>
          <a:p>
            <a:r>
              <a:rPr lang="cs-CZ" sz="1400" dirty="0" smtClean="0"/>
              <a:t>	Jak </a:t>
            </a:r>
            <a:r>
              <a:rPr lang="cs-CZ" sz="1400" dirty="0"/>
              <a:t>celkově hodnotíte vyučujícího?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Vyvolával/a </a:t>
            </a:r>
            <a:r>
              <a:rPr lang="cs-CZ" sz="1400" dirty="0"/>
              <a:t>u Vás vyučující zájem o studovanou problematiku?</a:t>
            </a:r>
          </a:p>
          <a:p>
            <a:r>
              <a:rPr lang="cs-CZ" sz="1400" dirty="0" smtClean="0"/>
              <a:t>	Doporučil/a</a:t>
            </a:r>
            <a:r>
              <a:rPr lang="cs-CZ" sz="1400" dirty="0"/>
              <a:t>, poskytl/a Vám vyučující vhodné studijní materiály?</a:t>
            </a:r>
          </a:p>
          <a:p>
            <a:r>
              <a:rPr lang="cs-CZ" sz="1400" dirty="0" smtClean="0"/>
              <a:t>	Obohatil </a:t>
            </a:r>
            <a:r>
              <a:rPr lang="cs-CZ" sz="1400" dirty="0"/>
              <a:t>Vás předmět o nové znalosti, dovednosti, postoje</a:t>
            </a:r>
            <a:r>
              <a:rPr lang="cs-CZ" sz="1400" dirty="0" smtClean="0"/>
              <a:t>?</a:t>
            </a:r>
          </a:p>
          <a:p>
            <a:endParaRPr lang="cs-CZ" sz="1400" dirty="0"/>
          </a:p>
          <a:p>
            <a:r>
              <a:rPr lang="cs-CZ" sz="1400" b="1" dirty="0" smtClean="0"/>
              <a:t>Rozsah hodnocení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1 (negativní) – 5 (pozitivní)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Celkové hodnocení stanoveno formou průměru</a:t>
            </a:r>
          </a:p>
          <a:p>
            <a:endParaRPr lang="cs-CZ" sz="1400" dirty="0"/>
          </a:p>
          <a:p>
            <a:r>
              <a:rPr lang="cs-CZ" sz="1400" b="1" dirty="0" smtClean="0"/>
              <a:t>Připomínky	</a:t>
            </a:r>
          </a:p>
          <a:p>
            <a:r>
              <a:rPr lang="cs-CZ" sz="1400" b="1" dirty="0"/>
              <a:t>	</a:t>
            </a:r>
            <a:r>
              <a:rPr lang="cs-CZ" sz="1400" dirty="0" smtClean="0"/>
              <a:t>Připomínky k výuce (anonymní a podepsané)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Ostatní připomínky (k semestru a technické)</a:t>
            </a:r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pro Bc, 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a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  <a:ea typeface="DejaVu Sans"/>
              </a:rPr>
              <a:t>n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studium (A)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63550"/>
              </p:ext>
            </p:extLst>
          </p:nvPr>
        </p:nvGraphicFramePr>
        <p:xfrm>
          <a:off x="566640" y="1689861"/>
          <a:ext cx="9232676" cy="333472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900749">
                  <a:extLst>
                    <a:ext uri="{9D8B030D-6E8A-4147-A177-3AD203B41FA5}">
                      <a16:colId xmlns:a16="http://schemas.microsoft.com/office/drawing/2014/main" val="4052270183"/>
                    </a:ext>
                  </a:extLst>
                </a:gridCol>
                <a:gridCol w="1001491">
                  <a:extLst>
                    <a:ext uri="{9D8B030D-6E8A-4147-A177-3AD203B41FA5}">
                      <a16:colId xmlns:a16="http://schemas.microsoft.com/office/drawing/2014/main" val="69839519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21995674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20985969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449452466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113375261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60902341"/>
                    </a:ext>
                  </a:extLst>
                </a:gridCol>
                <a:gridCol w="1013460">
                  <a:extLst>
                    <a:ext uri="{9D8B030D-6E8A-4147-A177-3AD203B41FA5}">
                      <a16:colId xmlns:a16="http://schemas.microsoft.com/office/drawing/2014/main" val="509496310"/>
                    </a:ext>
                  </a:extLst>
                </a:gridCol>
                <a:gridCol w="853436">
                  <a:extLst>
                    <a:ext uri="{9D8B030D-6E8A-4147-A177-3AD203B41FA5}">
                      <a16:colId xmlns:a16="http://schemas.microsoft.com/office/drawing/2014/main" val="2268989960"/>
                    </a:ext>
                  </a:extLst>
                </a:gridCol>
              </a:tblGrid>
              <a:tr h="61178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Fakulta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Účast (%)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Počet hodnotitelů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Průměrné hodnocení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Připomínky k výuce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Ostatní připomínky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534239"/>
                  </a:ext>
                </a:extLst>
              </a:tr>
              <a:tr h="5078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anonymní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podepsané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průměr na studenta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k semestru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technické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37611042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FAI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2360281753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FAME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399006457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FHS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918274926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FLKŘ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2473763979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FMK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1791673255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FT</a:t>
                      </a:r>
                      <a:endParaRPr lang="cs-CZ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464315482"/>
                  </a:ext>
                </a:extLst>
              </a:tr>
              <a:tr h="31643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600" b="1" u="none" strike="noStrike" dirty="0">
                          <a:effectLst/>
                        </a:rPr>
                        <a:t>UTB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70" marR="4070" marT="4070" marB="0" anchor="b"/>
                </a:tc>
                <a:extLst>
                  <a:ext uri="{0D108BD9-81ED-4DB2-BD59-A6C34878D82A}">
                    <a16:rowId xmlns:a16="http://schemas.microsoft.com/office/drawing/2014/main" val="3279023201"/>
                  </a:ext>
                </a:extLst>
              </a:tr>
            </a:tbl>
          </a:graphicData>
        </a:graphic>
      </p:graphicFrame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pro Bc,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Mgr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 a </a:t>
            </a:r>
            <a:r>
              <a:rPr lang="cs-CZ" sz="3600" b="1" spc="-1" dirty="0" err="1">
                <a:solidFill>
                  <a:srgbClr val="EA7500"/>
                </a:solidFill>
                <a:latin typeface="Source Sans Pro"/>
              </a:rPr>
              <a:t>n</a:t>
            </a:r>
            <a:r>
              <a:rPr lang="cs-CZ" sz="3600" b="1" spc="-1" dirty="0" err="1" smtClean="0">
                <a:solidFill>
                  <a:srgbClr val="EA7500"/>
                </a:solidFill>
                <a:latin typeface="Source Sans Pro"/>
              </a:rPr>
              <a:t>Mgr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studium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(B)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56511"/>
              </p:ext>
            </p:extLst>
          </p:nvPr>
        </p:nvGraphicFramePr>
        <p:xfrm>
          <a:off x="566640" y="1611996"/>
          <a:ext cx="9209820" cy="3710151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534970">
                  <a:extLst>
                    <a:ext uri="{9D8B030D-6E8A-4147-A177-3AD203B41FA5}">
                      <a16:colId xmlns:a16="http://schemas.microsoft.com/office/drawing/2014/main" val="2967775911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719691822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299556747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3993634135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940963988"/>
                    </a:ext>
                  </a:extLst>
                </a:gridCol>
                <a:gridCol w="1534970">
                  <a:extLst>
                    <a:ext uri="{9D8B030D-6E8A-4147-A177-3AD203B41FA5}">
                      <a16:colId xmlns:a16="http://schemas.microsoft.com/office/drawing/2014/main" val="2565483240"/>
                    </a:ext>
                  </a:extLst>
                </a:gridCol>
              </a:tblGrid>
              <a:tr h="323593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 dirty="0">
                          <a:effectLst/>
                        </a:rPr>
                        <a:t>Fakulta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 smtClean="0">
                          <a:effectLst/>
                        </a:rPr>
                        <a:t>Otázky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extLst>
                  <a:ext uri="{0D108BD9-81ED-4DB2-BD59-A6C34878D82A}">
                    <a16:rowId xmlns:a16="http://schemas.microsoft.com/office/drawing/2014/main" val="2739566610"/>
                  </a:ext>
                </a:extLst>
              </a:tr>
              <a:tr h="11171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cvičení?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přednášky?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semináře?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Jak celkově hodnotíte vyučujícího?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Získal/a jste znalosti a dovednosti popsané v sylabu předmětu?</a:t>
                      </a:r>
                      <a:endParaRPr lang="cs-CZ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91" marR="3191" marT="3191" marB="0" anchor="b"/>
                </a:tc>
                <a:extLst>
                  <a:ext uri="{0D108BD9-81ED-4DB2-BD59-A6C34878D82A}">
                    <a16:rowId xmlns:a16="http://schemas.microsoft.com/office/drawing/2014/main" val="2534100159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FAI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673330409"/>
                  </a:ext>
                </a:extLst>
              </a:tr>
              <a:tr h="304110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FAME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31743364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 dirty="0">
                          <a:effectLst/>
                        </a:rPr>
                        <a:t>FHS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78826460"/>
                  </a:ext>
                </a:extLst>
              </a:tr>
              <a:tr h="315889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FLKŘ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8119195"/>
                  </a:ext>
                </a:extLst>
              </a:tr>
              <a:tr h="346709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18312004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89356446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1800" b="1" u="none" strike="noStrike" dirty="0">
                          <a:effectLst/>
                        </a:rPr>
                        <a:t>UTB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1" marR="3191" marT="3191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5098356"/>
                  </a:ext>
                </a:extLst>
              </a:tr>
            </a:tbl>
          </a:graphicData>
        </a:graphic>
      </p:graphicFrame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72618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v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DSP (A)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10344"/>
              </p:ext>
            </p:extLst>
          </p:nvPr>
        </p:nvGraphicFramePr>
        <p:xfrm>
          <a:off x="566640" y="1143482"/>
          <a:ext cx="8448347" cy="3905825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333435">
                  <a:extLst>
                    <a:ext uri="{9D8B030D-6E8A-4147-A177-3AD203B41FA5}">
                      <a16:colId xmlns:a16="http://schemas.microsoft.com/office/drawing/2014/main" val="722827072"/>
                    </a:ext>
                  </a:extLst>
                </a:gridCol>
                <a:gridCol w="1082457">
                  <a:extLst>
                    <a:ext uri="{9D8B030D-6E8A-4147-A177-3AD203B41FA5}">
                      <a16:colId xmlns:a16="http://schemas.microsoft.com/office/drawing/2014/main" val="3091941328"/>
                    </a:ext>
                  </a:extLst>
                </a:gridCol>
                <a:gridCol w="1082457">
                  <a:extLst>
                    <a:ext uri="{9D8B030D-6E8A-4147-A177-3AD203B41FA5}">
                      <a16:colId xmlns:a16="http://schemas.microsoft.com/office/drawing/2014/main" val="1509566974"/>
                    </a:ext>
                  </a:extLst>
                </a:gridCol>
                <a:gridCol w="1388528">
                  <a:extLst>
                    <a:ext uri="{9D8B030D-6E8A-4147-A177-3AD203B41FA5}">
                      <a16:colId xmlns:a16="http://schemas.microsoft.com/office/drawing/2014/main" val="2191135711"/>
                    </a:ext>
                  </a:extLst>
                </a:gridCol>
                <a:gridCol w="797241">
                  <a:extLst>
                    <a:ext uri="{9D8B030D-6E8A-4147-A177-3AD203B41FA5}">
                      <a16:colId xmlns:a16="http://schemas.microsoft.com/office/drawing/2014/main" val="3602844567"/>
                    </a:ext>
                  </a:extLst>
                </a:gridCol>
                <a:gridCol w="976620">
                  <a:extLst>
                    <a:ext uri="{9D8B030D-6E8A-4147-A177-3AD203B41FA5}">
                      <a16:colId xmlns:a16="http://schemas.microsoft.com/office/drawing/2014/main" val="1068402655"/>
                    </a:ext>
                  </a:extLst>
                </a:gridCol>
                <a:gridCol w="956377">
                  <a:extLst>
                    <a:ext uri="{9D8B030D-6E8A-4147-A177-3AD203B41FA5}">
                      <a16:colId xmlns:a16="http://schemas.microsoft.com/office/drawing/2014/main" val="2435335137"/>
                    </a:ext>
                  </a:extLst>
                </a:gridCol>
                <a:gridCol w="831232">
                  <a:extLst>
                    <a:ext uri="{9D8B030D-6E8A-4147-A177-3AD203B41FA5}">
                      <a16:colId xmlns:a16="http://schemas.microsoft.com/office/drawing/2014/main" val="613556223"/>
                    </a:ext>
                  </a:extLst>
                </a:gridCol>
              </a:tblGrid>
              <a:tr h="747624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FAKULTA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Účast (%)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Počet hodnotitelů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 dirty="0">
                          <a:effectLst/>
                        </a:rPr>
                        <a:t>Připomínky k výuce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600" u="none" strike="noStrike">
                          <a:effectLst/>
                        </a:rPr>
                        <a:t>Ostatní připomínky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06694"/>
                  </a:ext>
                </a:extLst>
              </a:tr>
              <a:tr h="797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anonymní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podepsané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k semestru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400" u="none" strike="noStrike" dirty="0">
                          <a:effectLst/>
                        </a:rPr>
                        <a:t>technické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3441607748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FAI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269657731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FAME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39456272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142820316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 dirty="0">
                          <a:effectLst/>
                        </a:rPr>
                        <a:t>FMK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3501835773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u="none" strike="noStrike" dirty="0">
                          <a:effectLst/>
                        </a:rPr>
                        <a:t>FT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1466269059"/>
                  </a:ext>
                </a:extLst>
              </a:tr>
              <a:tr h="3934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UNI/CPS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0" marR="4080" marT="4080" marB="0" anchor="b"/>
                </a:tc>
                <a:extLst>
                  <a:ext uri="{0D108BD9-81ED-4DB2-BD59-A6C34878D82A}">
                    <a16:rowId xmlns:a16="http://schemas.microsoft.com/office/drawing/2014/main" val="2333879137"/>
                  </a:ext>
                </a:extLst>
              </a:tr>
            </a:tbl>
          </a:graphicData>
        </a:graphic>
      </p:graphicFrame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1348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ZS 2023/2024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v DSP (B)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46770"/>
              </p:ext>
            </p:extLst>
          </p:nvPr>
        </p:nvGraphicFramePr>
        <p:xfrm>
          <a:off x="566640" y="1143483"/>
          <a:ext cx="9148860" cy="3355501"/>
        </p:xfrm>
        <a:graphic>
          <a:graphicData uri="http://schemas.openxmlformats.org/drawingml/2006/table">
            <a:tbl>
              <a:tblPr firstCol="1">
                <a:tableStyleId>{93296810-A885-4BE3-A3E7-6D5BEEA58F35}</a:tableStyleId>
              </a:tblPr>
              <a:tblGrid>
                <a:gridCol w="1524810">
                  <a:extLst>
                    <a:ext uri="{9D8B030D-6E8A-4147-A177-3AD203B41FA5}">
                      <a16:colId xmlns:a16="http://schemas.microsoft.com/office/drawing/2014/main" val="2506386386"/>
                    </a:ext>
                  </a:extLst>
                </a:gridCol>
                <a:gridCol w="2053830">
                  <a:extLst>
                    <a:ext uri="{9D8B030D-6E8A-4147-A177-3AD203B41FA5}">
                      <a16:colId xmlns:a16="http://schemas.microsoft.com/office/drawing/2014/main" val="66381219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728384426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308687351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07210605"/>
                    </a:ext>
                  </a:extLst>
                </a:gridCol>
              </a:tblGrid>
              <a:tr h="383701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FAKULTA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  <a:latin typeface="+mn-lt"/>
                        </a:rPr>
                        <a:t>Otázky</a:t>
                      </a:r>
                      <a:endParaRPr lang="cs-CZ" sz="1800" b="1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25279"/>
                  </a:ext>
                </a:extLst>
              </a:tr>
              <a:tr h="1436996">
                <a:tc vMerge="1"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  <a:latin typeface="+mn-lt"/>
                        </a:rPr>
                        <a:t>Doporučil/a, poskytl/a Vám vyučující vhodné studijní materiály?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Jak celkově hodnotíte vyučujícího?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Obohatil Vás předmět o nové znalosti, dovednosti, postoje?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  <a:latin typeface="+mn-lt"/>
                        </a:rPr>
                        <a:t>Vyvolával/a u Vás vyučující zájem o studovanou problematiku?</a:t>
                      </a:r>
                      <a:endParaRPr lang="cs-CZ" sz="1800" b="0" i="0" u="none" strike="noStrike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698964859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</a:t>
                      </a:r>
                      <a:endParaRPr lang="cs-CZ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31190041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FAME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67432652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FHS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602364124"/>
                  </a:ext>
                </a:extLst>
              </a:tr>
              <a:tr h="38370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 smtClean="0">
                          <a:effectLst/>
                          <a:latin typeface="+mn-lt"/>
                        </a:rPr>
                        <a:t> FMK</a:t>
                      </a:r>
                      <a:endParaRPr lang="cs-CZ" sz="1800" b="0" i="0" u="none" strike="noStrike" dirty="0"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</a:txBody>
                  <a:tcPr marL="5137" marR="5137" marT="51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52480878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66640" y="4556760"/>
            <a:ext cx="9148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Hodnocení FT a UNI/CPS se vztahuje pouze na FHS (výuka AJ), proto není v tabulce uvedeno.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8561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účasti 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(v rámci Bc, 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a </a:t>
            </a:r>
            <a:r>
              <a:rPr lang="cs-CZ" sz="2400" b="1" spc="-1" dirty="0" err="1">
                <a:solidFill>
                  <a:srgbClr val="EA7500"/>
                </a:solidFill>
                <a:latin typeface="Source Sans Pro"/>
                <a:ea typeface="DejaVu Sans"/>
              </a:rPr>
              <a:t>n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studia)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10587"/>
              </p:ext>
            </p:extLst>
          </p:nvPr>
        </p:nvGraphicFramePr>
        <p:xfrm>
          <a:off x="566640" y="1057998"/>
          <a:ext cx="907092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</a:p>
          <a:p>
            <a:pPr>
              <a:lnSpc>
                <a:spcPct val="100000"/>
              </a:lnSpc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(v rámci Bc, 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a </a:t>
            </a:r>
            <a:r>
              <a:rPr lang="cs-CZ" sz="2400" b="1" spc="-1" dirty="0" err="1">
                <a:solidFill>
                  <a:srgbClr val="EA7500"/>
                </a:solidFill>
                <a:latin typeface="Source Sans Pro"/>
                <a:ea typeface="DejaVu Sans"/>
              </a:rPr>
              <a:t>n</a:t>
            </a:r>
            <a:r>
              <a:rPr lang="cs-CZ" sz="2400" b="1" spc="-1" dirty="0" err="1" smtClean="0">
                <a:solidFill>
                  <a:srgbClr val="EA7500"/>
                </a:solidFill>
                <a:latin typeface="Source Sans Pro"/>
                <a:ea typeface="DejaVu Sans"/>
              </a:rPr>
              <a:t>Mgr</a:t>
            </a: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studia)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L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 2023/2024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39083"/>
              </p:ext>
            </p:extLst>
          </p:nvPr>
        </p:nvGraphicFramePr>
        <p:xfrm>
          <a:off x="566640" y="1505195"/>
          <a:ext cx="9207085" cy="31411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13624">
                  <a:extLst>
                    <a:ext uri="{9D8B030D-6E8A-4147-A177-3AD203B41FA5}">
                      <a16:colId xmlns:a16="http://schemas.microsoft.com/office/drawing/2014/main" val="3905969531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1441424635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1901364805"/>
                    </a:ext>
                  </a:extLst>
                </a:gridCol>
                <a:gridCol w="1076975">
                  <a:extLst>
                    <a:ext uri="{9D8B030D-6E8A-4147-A177-3AD203B41FA5}">
                      <a16:colId xmlns:a16="http://schemas.microsoft.com/office/drawing/2014/main" val="2038365629"/>
                    </a:ext>
                  </a:extLst>
                </a:gridCol>
                <a:gridCol w="1034742">
                  <a:extLst>
                    <a:ext uri="{9D8B030D-6E8A-4147-A177-3AD203B41FA5}">
                      <a16:colId xmlns:a16="http://schemas.microsoft.com/office/drawing/2014/main" val="1602088443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2990137024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1780231737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2798779966"/>
                    </a:ext>
                  </a:extLst>
                </a:gridCol>
                <a:gridCol w="1013624">
                  <a:extLst>
                    <a:ext uri="{9D8B030D-6E8A-4147-A177-3AD203B41FA5}">
                      <a16:colId xmlns:a16="http://schemas.microsoft.com/office/drawing/2014/main" val="3385088443"/>
                    </a:ext>
                  </a:extLst>
                </a:gridCol>
              </a:tblGrid>
              <a:tr h="317698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ZS 22/23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LS 22/23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ZS 23/24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LS 23/24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extLst>
                  <a:ext uri="{0D108BD9-81ED-4DB2-BD59-A6C34878D82A}">
                    <a16:rowId xmlns:a16="http://schemas.microsoft.com/office/drawing/2014/main" val="1149404694"/>
                  </a:ext>
                </a:extLst>
              </a:tr>
              <a:tr h="59952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Fakulta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Účast (%)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Účast (%)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Účast (%)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Účast (%)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Průměrné hodnocení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421742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FAI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54770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FAME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636775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FHS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64310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FLKŘ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807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FMK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60042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29507"/>
                  </a:ext>
                </a:extLst>
              </a:tr>
              <a:tr h="31769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UTB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0" marR="6050" marT="605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14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6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1082</Words>
  <Application>Microsoft Office PowerPoint</Application>
  <PresentationFormat>Vlastní</PresentationFormat>
  <Paragraphs>366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Lenka Drábková</cp:lastModifiedBy>
  <cp:revision>109</cp:revision>
  <dcterms:created xsi:type="dcterms:W3CDTF">2019-09-03T10:06:13Z</dcterms:created>
  <dcterms:modified xsi:type="dcterms:W3CDTF">2024-07-01T22:34:19Z</dcterms:modified>
  <dc:language>cs-CZ</dc:language>
</cp:coreProperties>
</file>