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9" r:id="rId3"/>
    <p:sldId id="299" r:id="rId4"/>
    <p:sldId id="307" r:id="rId5"/>
    <p:sldId id="308" r:id="rId6"/>
    <p:sldId id="305" r:id="rId7"/>
    <p:sldId id="313" r:id="rId8"/>
    <p:sldId id="312" r:id="rId9"/>
    <p:sldId id="315" r:id="rId10"/>
    <p:sldId id="314" r:id="rId11"/>
    <p:sldId id="317" r:id="rId12"/>
    <p:sldId id="318" r:id="rId13"/>
    <p:sldId id="306" r:id="rId14"/>
    <p:sldId id="310" r:id="rId15"/>
    <p:sldId id="282" r:id="rId1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83" d="100"/>
          <a:sy n="83" d="100"/>
        </p:scale>
        <p:origin x="1469" y="67"/>
      </p:cViewPr>
      <p:guideLst>
        <p:guide orient="horz" pos="4110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DD513-DA27-4A1D-B76E-5F11EFB0EE29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999B-EFC9-4FA2-876C-E343AF578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29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6424-C259-4676-8E44-897B00CA6116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CE14A-DABF-419C-97DE-B55C206CB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425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CE14A-DABF-419C-97DE-B55C206CB1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7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CE14A-DABF-419C-97DE-B55C206CB1E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7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F282-AB71-47E0-9A7F-F4CDC14C47AC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7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78E1-5B26-42CC-A7A2-0240B144BD71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4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262E-F828-426E-916C-7807FD79A6D9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3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0E90-05EE-49A4-AA36-36AE6E73DAFE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2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5E4-BE3D-406E-BDE7-597C0FC94B7D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11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1BE5-DE8F-41F5-B2F3-EC47F47934D7}" type="datetime1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4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6958-54B1-418D-ACCC-2AF1099F0B06}" type="datetime1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89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CBC9-9D8E-4995-9407-16220A627C7A}" type="datetime1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1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0031-26F2-47D5-A3BE-BE8A114F19FA}" type="datetime1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1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A378-B773-4E20-8BD7-0DB29355024B}" type="datetime1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11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66C-20FE-4690-8374-36A6019EEB45}" type="datetime1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8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36A6-FE76-4629-977A-D27E5311C432}" type="datetime1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23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bartonikova@uni.utb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80556" y="980729"/>
            <a:ext cx="8612619" cy="1008112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PRAKTICKÉ POZNATKY Z TRANSFERU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TECHNOLOGIÍ NA CTT UTB VE ZLÍNĚ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sctt.utb.cz/wp-content/uploads/2013/01/uni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501679" cy="28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316827" y="5661248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Ivana </a:t>
            </a:r>
            <a:r>
              <a:rPr lang="cs-CZ" sz="2400" dirty="0" smtClean="0"/>
              <a:t>Bartoníková</a:t>
            </a:r>
          </a:p>
          <a:p>
            <a:r>
              <a:rPr lang="cs-CZ" sz="2400" dirty="0" smtClean="0"/>
              <a:t>22.09.2020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2856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62074"/>
          </a:xfrm>
        </p:spPr>
        <p:txBody>
          <a:bodyPr>
            <a:normAutofit/>
          </a:bodyPr>
          <a:lstStyle/>
          <a:p>
            <a:r>
              <a:rPr lang="cs-CZ" sz="2900" b="1" dirty="0"/>
              <a:t>Výstupy projektů s uzavřenou </a:t>
            </a:r>
            <a:r>
              <a:rPr lang="cs-CZ" sz="2900" b="1" dirty="0" err="1" smtClean="0"/>
              <a:t>předlicenční</a:t>
            </a:r>
            <a:r>
              <a:rPr lang="cs-CZ" sz="2900" b="1" dirty="0" smtClean="0"/>
              <a:t> </a:t>
            </a:r>
            <a:r>
              <a:rPr lang="cs-CZ" sz="2900" b="1" dirty="0"/>
              <a:t>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     Technologie </a:t>
            </a:r>
            <a:r>
              <a:rPr lang="cs-CZ" sz="2000" b="1" dirty="0"/>
              <a:t>použití recyklovaných plastů pro stavebně-dekorační prvky </a:t>
            </a:r>
            <a:r>
              <a:rPr lang="cs-CZ" sz="2000" b="1" dirty="0" smtClean="0"/>
              <a:t>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(</a:t>
            </a:r>
            <a:r>
              <a:rPr lang="cs-CZ" sz="2000" b="1" dirty="0"/>
              <a:t>Ing. Jiří Císař)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ukončení projektu 31. </a:t>
            </a:r>
            <a:r>
              <a:rPr lang="cs-CZ" sz="2000" dirty="0" smtClean="0"/>
              <a:t>12. </a:t>
            </a:r>
            <a:r>
              <a:rPr lang="cs-CZ" sz="2000" dirty="0"/>
              <a:t>2019</a:t>
            </a:r>
          </a:p>
          <a:p>
            <a:r>
              <a:rPr lang="cs-CZ" sz="2000" dirty="0"/>
              <a:t>výstupem projektu UV </a:t>
            </a:r>
            <a:r>
              <a:rPr lang="cs-CZ" sz="2000" dirty="0" smtClean="0"/>
              <a:t>„Stavební obkladový materiál“</a:t>
            </a:r>
          </a:p>
          <a:p>
            <a:r>
              <a:rPr lang="cs-CZ" sz="2000" dirty="0"/>
              <a:t>Smlouva o využití výsledků výzkumu a vývoje k 05. 12. 2019</a:t>
            </a:r>
          </a:p>
          <a:p>
            <a:r>
              <a:rPr lang="cs-CZ" sz="2000" dirty="0"/>
              <a:t>LS v jednání, uzavření k 31. 10. 2020</a:t>
            </a:r>
          </a:p>
          <a:p>
            <a:r>
              <a:rPr lang="cs-CZ" sz="2000" dirty="0" smtClean="0"/>
              <a:t>Výsledkem je stavební obkladový materiál připravený z plastových </a:t>
            </a:r>
            <a:r>
              <a:rPr lang="cs-CZ" sz="2000" dirty="0" err="1" smtClean="0"/>
              <a:t>postkomunálních</a:t>
            </a:r>
            <a:r>
              <a:rPr lang="cs-CZ" sz="2000" dirty="0" smtClean="0"/>
              <a:t> odpadů a odpadních materiálů z těžby břidlice. Výrobkovým složením je plast-plnivo, kdy plnivo pochází z odpadních zdrojů a současně se jedná o odpadní materiál z existujících těžebních aktivit.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2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582" y="1052736"/>
            <a:ext cx="8229600" cy="634082"/>
          </a:xfrm>
        </p:spPr>
        <p:txBody>
          <a:bodyPr>
            <a:normAutofit/>
          </a:bodyPr>
          <a:lstStyle/>
          <a:p>
            <a:r>
              <a:rPr lang="cs-CZ" sz="2900" b="1" dirty="0"/>
              <a:t>Výstupy projektů s uzavřenou </a:t>
            </a:r>
            <a:r>
              <a:rPr lang="cs-CZ" sz="2900" b="1" dirty="0" err="1" smtClean="0"/>
              <a:t>předlicenční</a:t>
            </a:r>
            <a:r>
              <a:rPr lang="cs-CZ" sz="2900" b="1" dirty="0" smtClean="0"/>
              <a:t> </a:t>
            </a:r>
            <a:r>
              <a:rPr lang="cs-CZ" sz="2900" b="1" dirty="0"/>
              <a:t>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582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     Vývoj </a:t>
            </a:r>
            <a:r>
              <a:rPr lang="cs-CZ" sz="2000" b="1" dirty="0" err="1"/>
              <a:t>biorozložitelného</a:t>
            </a:r>
            <a:r>
              <a:rPr lang="cs-CZ" sz="2000" b="1" dirty="0"/>
              <a:t> materiálu se zlepšenými zpracovatelskými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vlastnostmi </a:t>
            </a:r>
            <a:r>
              <a:rPr lang="cs-CZ" sz="2000" b="1" dirty="0"/>
              <a:t>(Ing. Martina Pummerová, Ph.D.)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ukončení projektu 31. 12. 2019</a:t>
            </a:r>
          </a:p>
          <a:p>
            <a:r>
              <a:rPr lang="cs-CZ" sz="2000" dirty="0"/>
              <a:t>výstupem projektu UV </a:t>
            </a:r>
            <a:r>
              <a:rPr lang="cs-CZ" sz="2000" dirty="0" smtClean="0"/>
              <a:t>„Vyfukovaná fólie na bázi modifikované kyseliny </a:t>
            </a:r>
            <a:r>
              <a:rPr lang="cs-CZ" sz="2000" dirty="0" err="1" smtClean="0"/>
              <a:t>polymléčné</a:t>
            </a:r>
            <a:r>
              <a:rPr lang="cs-CZ" sz="2000" dirty="0" smtClean="0"/>
              <a:t> se zlepšenými zpracovatelskými vlastnostmi“</a:t>
            </a:r>
            <a:endParaRPr lang="cs-CZ" sz="2000" dirty="0"/>
          </a:p>
          <a:p>
            <a:r>
              <a:rPr lang="cs-CZ" sz="2000" dirty="0"/>
              <a:t>Smlouva o využití výsledků výzkumu a vývoje k 05. 12. 2019</a:t>
            </a:r>
          </a:p>
          <a:p>
            <a:r>
              <a:rPr lang="cs-CZ" sz="2000" dirty="0"/>
              <a:t>LS v jednání, uzavření k 31. 10. </a:t>
            </a:r>
            <a:r>
              <a:rPr lang="cs-CZ" sz="2000" dirty="0" smtClean="0"/>
              <a:t>2020</a:t>
            </a:r>
          </a:p>
          <a:p>
            <a:r>
              <a:rPr lang="cs-CZ" sz="2000" dirty="0" smtClean="0"/>
              <a:t>Výsledkem je nové aditivum zlepšující zpracovatelské vlastnosti </a:t>
            </a:r>
            <a:r>
              <a:rPr lang="cs-CZ" sz="2000" dirty="0" err="1" smtClean="0"/>
              <a:t>biodegradovatelných</a:t>
            </a:r>
            <a:r>
              <a:rPr lang="cs-CZ" sz="2000" dirty="0" smtClean="0"/>
              <a:t> materiálů se zaměřením na polymer kyseliny mléčné – </a:t>
            </a:r>
            <a:r>
              <a:rPr lang="cs-CZ" sz="2000" dirty="0" err="1" smtClean="0"/>
              <a:t>polylaktid</a:t>
            </a:r>
            <a:r>
              <a:rPr lang="cs-CZ" sz="2000" dirty="0" smtClean="0"/>
              <a:t> (PLA) a technické řešení vyfukovaných fólií na bázi modifikované kyseliny </a:t>
            </a:r>
            <a:r>
              <a:rPr lang="cs-CZ" sz="2000" dirty="0" err="1" smtClean="0"/>
              <a:t>polymléčné</a:t>
            </a:r>
            <a:r>
              <a:rPr lang="cs-CZ" sz="2000" dirty="0" smtClean="0"/>
              <a:t> se zlepšenými zpracovatelskými vlastnostmi, zejména zvýšenou elasticitou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922" y="-20387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31317"/>
            <a:ext cx="8229600" cy="778098"/>
          </a:xfrm>
        </p:spPr>
        <p:txBody>
          <a:bodyPr>
            <a:normAutofit/>
          </a:bodyPr>
          <a:lstStyle/>
          <a:p>
            <a:r>
              <a:rPr lang="cs-CZ" sz="2900" b="1" dirty="0" smtClean="0"/>
              <a:t>Ostatní výstupy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76873"/>
            <a:ext cx="8229600" cy="3816424"/>
          </a:xfrm>
        </p:spPr>
        <p:txBody>
          <a:bodyPr>
            <a:normAutofit/>
          </a:bodyPr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Webová </a:t>
            </a:r>
            <a:r>
              <a:rPr lang="cs-CZ" sz="2000" b="1" dirty="0"/>
              <a:t>aplikace metodiky evidence a hodnocení prostor pro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improvizované kryty a evidence stálých úkrytů </a:t>
            </a:r>
            <a:r>
              <a:rPr lang="cs-CZ" sz="2000" b="1" dirty="0"/>
              <a:t>(Ing. Jakub Rak, Ph.D.)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ukončení projektu 31. </a:t>
            </a:r>
            <a:r>
              <a:rPr lang="cs-CZ" sz="2000" dirty="0" smtClean="0"/>
              <a:t>10. </a:t>
            </a:r>
            <a:r>
              <a:rPr lang="cs-CZ" sz="2000" dirty="0"/>
              <a:t>2019</a:t>
            </a:r>
          </a:p>
          <a:p>
            <a:r>
              <a:rPr lang="cs-CZ" sz="2000" dirty="0"/>
              <a:t>výstupem projektu </a:t>
            </a:r>
            <a:r>
              <a:rPr lang="cs-CZ" sz="2000" dirty="0" smtClean="0"/>
              <a:t>je Webová aplikace metodiky evidence a hodnocení prostor pro improvizované úkryty a evidence stálých úkrytů, která umožňuje tvorbu a správu prostorové databáze</a:t>
            </a:r>
            <a:endParaRPr lang="cs-CZ" sz="2000" dirty="0"/>
          </a:p>
          <a:p>
            <a:r>
              <a:rPr lang="cs-CZ" sz="2000" dirty="0"/>
              <a:t>LS v </a:t>
            </a:r>
            <a:r>
              <a:rPr lang="cs-CZ" sz="2000" dirty="0" smtClean="0"/>
              <a:t>jednání (Smlouva o poskytnutí know-how), </a:t>
            </a:r>
            <a:r>
              <a:rPr lang="cs-CZ" sz="2000" dirty="0"/>
              <a:t>uzavření k 31. 10. 2020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9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0"/>
            <a:ext cx="3851920" cy="787340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7415" y="1600200"/>
            <a:ext cx="744917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5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0"/>
            <a:ext cx="3851920" cy="787340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6275" y="2029619"/>
            <a:ext cx="77914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52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cs-CZ" sz="3200" b="1" cap="all" dirty="0" smtClean="0"/>
              <a:t>DĚKUJI  ZA  POZORNOST</a:t>
            </a:r>
            <a:r>
              <a:rPr lang="cs-CZ" sz="3200" b="1" cap="all" smtClean="0"/>
              <a:t/>
            </a:r>
            <a:br>
              <a:rPr lang="cs-CZ" sz="3200" b="1" cap="all" smtClean="0"/>
            </a:br>
            <a:r>
              <a:rPr lang="cs-CZ" sz="3200" b="1" cap="all" dirty="0" smtClean="0"/>
              <a:t/>
            </a:r>
            <a:br>
              <a:rPr lang="cs-CZ" sz="3200" b="1" cap="all" dirty="0" smtClean="0"/>
            </a:br>
            <a:r>
              <a:rPr lang="cs-CZ" sz="3200" b="1" cap="all" dirty="0" smtClean="0"/>
              <a:t/>
            </a:r>
            <a:br>
              <a:rPr lang="cs-CZ" sz="3200" b="1" cap="all" dirty="0" smtClean="0"/>
            </a:br>
            <a:r>
              <a:rPr lang="cs-CZ" sz="3200" b="1" dirty="0"/>
              <a:t>Ing. Ivana Bartoníková</a:t>
            </a:r>
            <a:br>
              <a:rPr lang="cs-CZ" sz="3200" b="1" dirty="0"/>
            </a:br>
            <a:r>
              <a:rPr lang="cs-CZ" sz="3200" dirty="0"/>
              <a:t>Tel.: +420 576 038 138 </a:t>
            </a:r>
            <a:br>
              <a:rPr lang="cs-CZ" sz="3200" dirty="0"/>
            </a:br>
            <a:r>
              <a:rPr lang="cs-CZ" sz="3200" dirty="0"/>
              <a:t>Mobil.: +420 734 792 686 </a:t>
            </a:r>
            <a:br>
              <a:rPr lang="cs-CZ" sz="3200" dirty="0"/>
            </a:br>
            <a:r>
              <a:rPr lang="cs-CZ" sz="3200" dirty="0"/>
              <a:t>E-mail: </a:t>
            </a:r>
            <a:r>
              <a:rPr lang="cs-CZ" sz="3200" dirty="0" smtClean="0">
                <a:hlinkClick r:id="rId2"/>
              </a:rPr>
              <a:t>bartonikova@utb.cz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http://isctt.utb.cz/</a:t>
            </a:r>
            <a:br>
              <a:rPr lang="cs-CZ" sz="3200" dirty="0"/>
            </a:br>
            <a:r>
              <a:rPr lang="cs-CZ" sz="3200" b="1" cap="all" dirty="0" smtClean="0"/>
              <a:t/>
            </a:r>
            <a:br>
              <a:rPr lang="cs-CZ" sz="3200" b="1" cap="all" dirty="0" smtClean="0"/>
            </a:br>
            <a:endParaRPr lang="cs-CZ" sz="3200" cap="all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536" y="19505"/>
            <a:ext cx="40934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Portfolio duševního vlastnictví </a:t>
            </a:r>
            <a:r>
              <a:rPr lang="cs-CZ" dirty="0"/>
              <a:t>je budováno dle Směrnice rektora 34/2019 Uplatnění a ochrana práv duševního vlastnictví vznikajícího v souvislosti s tvůrčí činností zaměstnanců a studentů UTB ve Zlíně.</a:t>
            </a:r>
          </a:p>
          <a:p>
            <a:r>
              <a:rPr lang="cs-CZ" b="1" dirty="0"/>
              <a:t>Strategie pro komercializaci</a:t>
            </a:r>
            <a:r>
              <a:rPr lang="cs-CZ" dirty="0"/>
              <a:t> je dána Směrnicí rektora 26/2019 Postup a pravidla pro komercializaci výsledků na UTB. </a:t>
            </a:r>
            <a:r>
              <a:rPr lang="cs-CZ" b="1" dirty="0"/>
              <a:t>Rozdělení výnosů z komercializace </a:t>
            </a:r>
            <a:r>
              <a:rPr lang="cs-CZ" dirty="0"/>
              <a:t>předepisuje Interní fond na podporu inovačních činností a je uvedeno ve Směrnici rektora SR/19/2015 a SR/27/2019.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622" y="0"/>
            <a:ext cx="40934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6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967892"/>
              </p:ext>
            </p:extLst>
          </p:nvPr>
        </p:nvGraphicFramePr>
        <p:xfrm>
          <a:off x="1043608" y="116632"/>
          <a:ext cx="7776864" cy="6550076"/>
        </p:xfrm>
        <a:graphic>
          <a:graphicData uri="http://schemas.openxmlformats.org/drawingml/2006/table">
            <a:tbl>
              <a:tblPr/>
              <a:tblGrid>
                <a:gridCol w="5865527">
                  <a:extLst>
                    <a:ext uri="{9D8B030D-6E8A-4147-A177-3AD203B41FA5}">
                      <a16:colId xmlns:a16="http://schemas.microsoft.com/office/drawing/2014/main" val="516600963"/>
                    </a:ext>
                  </a:extLst>
                </a:gridCol>
                <a:gridCol w="1113484">
                  <a:extLst>
                    <a:ext uri="{9D8B030D-6E8A-4147-A177-3AD203B41FA5}">
                      <a16:colId xmlns:a16="http://schemas.microsoft.com/office/drawing/2014/main" val="3732695070"/>
                    </a:ext>
                  </a:extLst>
                </a:gridCol>
                <a:gridCol w="797853">
                  <a:extLst>
                    <a:ext uri="{9D8B030D-6E8A-4147-A177-3AD203B41FA5}">
                      <a16:colId xmlns:a16="http://schemas.microsoft.com/office/drawing/2014/main" val="450647753"/>
                    </a:ext>
                  </a:extLst>
                </a:gridCol>
              </a:tblGrid>
              <a:tr h="2369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Dílčí projekty realizované v rámci projektu Komercializace na Univerzitě Tomáše Bati ve 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Zlíně</a:t>
                      </a:r>
                    </a:p>
                    <a:p>
                      <a:pPr algn="l" fontAlgn="b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(GAMA 1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),</a:t>
                      </a:r>
                      <a:r>
                        <a:rPr lang="cs-CZ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trvání 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od 01. 09. 2016 – 31. 12. 2019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907950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05215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FT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5594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Přírodní nápoje se zdravotními efekty (prof. Ing. Vlastimil Fic, DrSc.)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433 098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670041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Vývoj cereální směsi se zvýšenou biologickou hodnotou (doc. Ing. Daniela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Sumczynski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850 000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818153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1 283 098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25754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41424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CPS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8395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Senzor pro detekci amoniaku na bázi PANI (prof. Ing. Petr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Slobodian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895 500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887300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Gelový přípravek na polymerní bázi s obsahem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mumia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(Ing.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Oyunchimeg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Zandraa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473 092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69720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Inkjet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tištěné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mikrosuperkondenzátory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pro elektroniku 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Tatiana Babkova,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845 000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980869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Technologie použití recyklovaných plastů pro stavebně-dekorační prvky (Ing. Jiří Císař)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862 061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04276"/>
                  </a:ext>
                </a:extLst>
              </a:tr>
              <a:tr h="314952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Vývoj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biorozložitelného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materiálu se zlepšenými zpracovatelskými vlastnostmi (Ing. Martina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Pummerová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828 973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818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Užití magnetického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hydrogelu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ve vložce obuvi (doc.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Nabanita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Saha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M.Sc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845 000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709444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Aditivum pro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hygienizaci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zpracovatelských procesů polymerních recyklátů a pryží (Ing. Anna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Hurajová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850 000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92669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5 599 627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26458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8142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33683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Příprava filamentu pro 3D tisk podešví (Ing. Tomáš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Sáha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824 068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03809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Metodika hodnocení embryonálních roztoků (Ing. Kateřina Vaculíková,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701 000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25296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1 525 068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0923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246566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FaME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42689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Multifunkční sportovní zařízení pro zdravotně postižené sportovce (Mgr. Zdeněk Melichárek,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417 080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8319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478076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FLKŘ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384426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Národní databáze záznamů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fotopastí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(Mgr. Ing. Jiří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Lehejček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588 497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23665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Webová aplikace metodiky evidence a hodnocení prostor pro improvizované kryty… (Ing. Jakub Rak,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545 563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821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1 134 060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53536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59829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Náklady dílčích projektů celkem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9 958 933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4831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Náklady na řízení projektu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590 110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740768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CELKEM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10 549 043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353605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66" y="15032"/>
            <a:ext cx="2955634" cy="69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345" y="9495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Výstupy projektů s uzavřenou licenční smlouvou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345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Přírodní </a:t>
            </a:r>
            <a:r>
              <a:rPr lang="cs-CZ" b="1" dirty="0"/>
              <a:t>nápoje se zdravotními efekty (prof. Ing. Vlastimil Fic, DrSc</a:t>
            </a:r>
            <a:r>
              <a:rPr lang="cs-CZ" b="1" dirty="0" smtClean="0"/>
              <a:t>.)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</a:p>
          <a:p>
            <a:r>
              <a:rPr lang="cs-CZ" dirty="0" smtClean="0"/>
              <a:t>ukončení projektu 30. 06. 2017</a:t>
            </a:r>
          </a:p>
          <a:p>
            <a:r>
              <a:rPr lang="cs-CZ" dirty="0" smtClean="0"/>
              <a:t>Smlouva o budoucí smlouvě o převodu práv k 15. 11. 2018</a:t>
            </a:r>
          </a:p>
          <a:p>
            <a:r>
              <a:rPr lang="cs-CZ" dirty="0" smtClean="0"/>
              <a:t>LS ke dni 12. 12. 2019</a:t>
            </a:r>
          </a:p>
          <a:p>
            <a:r>
              <a:rPr lang="cs-CZ" dirty="0"/>
              <a:t>V souladu s původním záměrem je výstupem projektu z věcného hlediska  funkční vzorek - přírodní révový nápoj se zvýšenými hodnotami biologicky aktivních látek (BAL), který je současně uplatnitelný jako médium (nosič) medicinálních a potravinových doplňků (nikoliv však léků). Nápoj má příjemné buketní a chuťové vjemy s vyváženými nutričními hodnotami a díky zvýšenému obsahu biologicky aktivních látek představuje formu prevence pro celý profil populace.</a:t>
            </a:r>
          </a:p>
          <a:p>
            <a:r>
              <a:rPr lang="cs-CZ" dirty="0" smtClean="0"/>
              <a:t>V </a:t>
            </a:r>
            <a:r>
              <a:rPr lang="cs-CZ" dirty="0"/>
              <a:t>rámci řešení projektu proběhly analýzy vzorků moštů modrých hroznů révy vinné z hlediska stability biologicky aktivních látek a analýzy pro stanovení hodnot biochemických, mikrobiologických a </a:t>
            </a:r>
            <a:r>
              <a:rPr lang="cs-CZ" dirty="0" smtClean="0"/>
              <a:t>enologických.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761" y="18263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5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31317"/>
            <a:ext cx="8229600" cy="778098"/>
          </a:xfrm>
        </p:spPr>
        <p:txBody>
          <a:bodyPr>
            <a:noAutofit/>
          </a:bodyPr>
          <a:lstStyle/>
          <a:p>
            <a:r>
              <a:rPr lang="cs-CZ" sz="2900" b="1" dirty="0"/>
              <a:t>Výstupy projektů s uzavřenou licenční 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Aditivum </a:t>
            </a:r>
            <a:r>
              <a:rPr lang="cs-CZ" sz="2000" b="1" dirty="0"/>
              <a:t>pro </a:t>
            </a:r>
            <a:r>
              <a:rPr lang="cs-CZ" sz="2000" b="1" dirty="0" err="1"/>
              <a:t>hygienizaci</a:t>
            </a:r>
            <a:r>
              <a:rPr lang="cs-CZ" sz="2000" b="1" dirty="0"/>
              <a:t> zpracovatelských procesů polymerních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       recyklátů </a:t>
            </a:r>
            <a:r>
              <a:rPr lang="cs-CZ" sz="2000" b="1" dirty="0"/>
              <a:t>a pryží (Ing. Anna </a:t>
            </a:r>
            <a:r>
              <a:rPr lang="cs-CZ" sz="2000" b="1" dirty="0" err="1"/>
              <a:t>Hurajová</a:t>
            </a:r>
            <a:r>
              <a:rPr lang="cs-CZ" sz="2000" b="1" dirty="0"/>
              <a:t>, </a:t>
            </a:r>
            <a:r>
              <a:rPr lang="cs-CZ" sz="2000" b="1" dirty="0" smtClean="0"/>
              <a:t>Ph.D</a:t>
            </a:r>
            <a:r>
              <a:rPr lang="cs-CZ" sz="2000" b="1" dirty="0"/>
              <a:t>.)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u</a:t>
            </a:r>
            <a:r>
              <a:rPr lang="cs-CZ" sz="2000" dirty="0" smtClean="0"/>
              <a:t>končení projektu 30. 06. 2018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ýstupem projektu je UV „Termoplastická </a:t>
            </a:r>
            <a:r>
              <a:rPr lang="cs-CZ" sz="2000" dirty="0" err="1" smtClean="0"/>
              <a:t>předsměs</a:t>
            </a:r>
            <a:r>
              <a:rPr lang="cs-CZ" sz="2000" dirty="0" smtClean="0"/>
              <a:t> k aromatizaci a antibakteriální modifikaci polymerních recyklátů</a:t>
            </a:r>
          </a:p>
          <a:p>
            <a:r>
              <a:rPr lang="cs-CZ" sz="2000" dirty="0" smtClean="0"/>
              <a:t>Smlouva o využití výsledků výzkumu a vývoje k 31. 05. 2018 Fatra, a.s. Napajedla</a:t>
            </a:r>
          </a:p>
          <a:p>
            <a:r>
              <a:rPr lang="cs-CZ" sz="2000" dirty="0" smtClean="0"/>
              <a:t>LS ke dni 12. 06. 2019</a:t>
            </a:r>
          </a:p>
          <a:p>
            <a:r>
              <a:rPr lang="cs-CZ" sz="2000" dirty="0" smtClean="0"/>
              <a:t>V rámci projektu bylo připraveno aditivum určené k </a:t>
            </a:r>
            <a:r>
              <a:rPr lang="cs-CZ" sz="2000" dirty="0" err="1" smtClean="0"/>
              <a:t>hygienizaci</a:t>
            </a:r>
            <a:r>
              <a:rPr lang="cs-CZ" sz="2000" dirty="0" smtClean="0"/>
              <a:t> zpracovatelského procesu plastů a polymerních recyklátů, které vykazuje aromatické a antibakteriální vlastnosti, díky nimž dochází ke snížení nepříjemného zápachu vznikajícího během zpracování plastů.</a:t>
            </a: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73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818" y="1052736"/>
            <a:ext cx="8229600" cy="706090"/>
          </a:xfrm>
        </p:spPr>
        <p:txBody>
          <a:bodyPr>
            <a:normAutofit/>
          </a:bodyPr>
          <a:lstStyle/>
          <a:p>
            <a:r>
              <a:rPr lang="cs-CZ" sz="2900" b="1" dirty="0"/>
              <a:t>Výstupy projektů s uzavřenou licenční 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818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      Metodika </a:t>
            </a:r>
            <a:r>
              <a:rPr lang="cs-CZ" sz="2000" b="1" dirty="0"/>
              <a:t>hodnocení embryonálních roztoků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(</a:t>
            </a:r>
            <a:r>
              <a:rPr lang="cs-CZ" sz="2000" b="1" dirty="0"/>
              <a:t>Ing. Kateřina Vaculíková, Ph.D.) 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dirty="0"/>
              <a:t>ukončení </a:t>
            </a:r>
            <a:r>
              <a:rPr lang="cs-CZ" sz="2000" dirty="0" smtClean="0"/>
              <a:t>projektu 31. 12. 2019</a:t>
            </a:r>
            <a:endParaRPr lang="cs-CZ" sz="2000" dirty="0"/>
          </a:p>
          <a:p>
            <a:r>
              <a:rPr lang="cs-CZ" sz="2000" dirty="0"/>
              <a:t>výstupem projektu je </a:t>
            </a:r>
            <a:r>
              <a:rPr lang="cs-CZ" sz="2000" dirty="0" smtClean="0"/>
              <a:t>Metodika hodnocení embryonálních roztoků = „ostatní výsledek“</a:t>
            </a:r>
          </a:p>
          <a:p>
            <a:r>
              <a:rPr lang="cs-CZ" sz="2000" dirty="0" smtClean="0"/>
              <a:t>Smlouva o poskytnutí know-how (Licenční smlouva) k 04. 03. 2020</a:t>
            </a:r>
          </a:p>
          <a:p>
            <a:r>
              <a:rPr lang="cs-CZ" sz="2000" dirty="0" smtClean="0"/>
              <a:t>Metodika hodnotí kultivační prostředí ve vztahu k vývoji embrya a definuje systém stanovení referenčních hodnot komponent pro doporučený embryonální živný roztok. Principem je hodnocení úrovně obsahu komponent Alaninu, </a:t>
            </a:r>
            <a:r>
              <a:rPr lang="cs-CZ" sz="2000" dirty="0" err="1" smtClean="0"/>
              <a:t>Glutaminu</a:t>
            </a:r>
            <a:r>
              <a:rPr lang="cs-CZ" sz="2000" dirty="0" smtClean="0"/>
              <a:t> a </a:t>
            </a:r>
            <a:r>
              <a:rPr lang="cs-CZ" sz="2000" dirty="0" err="1" smtClean="0"/>
              <a:t>Alanylu-Glutaminu</a:t>
            </a:r>
            <a:r>
              <a:rPr lang="cs-CZ" sz="2000" dirty="0" smtClean="0"/>
              <a:t> z embryonálního živného roztoku po ukončení kultivace.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b="1" dirty="0" smtClean="0"/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2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778098"/>
          </a:xfrm>
        </p:spPr>
        <p:txBody>
          <a:bodyPr>
            <a:normAutofit/>
          </a:bodyPr>
          <a:lstStyle/>
          <a:p>
            <a:r>
              <a:rPr lang="cs-CZ" sz="2900" b="1" dirty="0"/>
              <a:t>Výstupy projektů s uzavřenou licenční 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1868" y="208799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Multifunkční </a:t>
            </a:r>
            <a:r>
              <a:rPr lang="cs-CZ" sz="2000" b="1" dirty="0"/>
              <a:t>sportovní zařízení pro zdravotně postižené sportovce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(</a:t>
            </a:r>
            <a:r>
              <a:rPr lang="cs-CZ" sz="2000" b="1" dirty="0"/>
              <a:t>Mgr. Zdeněk </a:t>
            </a:r>
            <a:r>
              <a:rPr lang="cs-CZ" sz="2000" b="1" dirty="0" smtClean="0"/>
              <a:t>Melichárek</a:t>
            </a:r>
            <a:r>
              <a:rPr lang="cs-CZ" sz="2000" b="1" dirty="0"/>
              <a:t>, Ph.D.)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ukončení projektu 31</a:t>
            </a:r>
            <a:r>
              <a:rPr lang="cs-CZ" sz="2000" dirty="0" smtClean="0"/>
              <a:t>. 12. 2017</a:t>
            </a:r>
            <a:endParaRPr lang="cs-CZ" sz="2000" dirty="0"/>
          </a:p>
          <a:p>
            <a:r>
              <a:rPr lang="cs-CZ" sz="2000" dirty="0"/>
              <a:t>výstupem projektu je </a:t>
            </a:r>
            <a:r>
              <a:rPr lang="cs-CZ" sz="2000" dirty="0" smtClean="0"/>
              <a:t>ochrana průmyslovým vzorem na území EU</a:t>
            </a:r>
          </a:p>
          <a:p>
            <a:r>
              <a:rPr lang="cs-CZ" sz="2000" dirty="0" smtClean="0"/>
              <a:t>Smlouva o využití výsledků výzkumu a vývoje k 07. 01. 2019</a:t>
            </a:r>
          </a:p>
          <a:p>
            <a:r>
              <a:rPr lang="cs-CZ" sz="2000" dirty="0" smtClean="0"/>
              <a:t>LS k datu 07. 05. 2019</a:t>
            </a:r>
          </a:p>
          <a:p>
            <a:r>
              <a:rPr lang="cs-CZ" sz="2000" dirty="0" smtClean="0"/>
              <a:t>Výstupem projektu je multifunkční sportovní zařízení v podobě vrhací židle. Jedinečnost spočívá v univerzálnosti, snadné rozložitelnosti, nízké hmotnosti a snadné skladovatelnosti. Zařízení splňuje potřebná kritéria, která jsou stanovena atletickou asociací v ČR i v zahraničí.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3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>
            <a:normAutofit/>
          </a:bodyPr>
          <a:lstStyle/>
          <a:p>
            <a:r>
              <a:rPr lang="cs-CZ" sz="2900" b="1" dirty="0"/>
              <a:t>Výstupy projektů s uzavřenou licenční 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329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      Národní </a:t>
            </a:r>
            <a:r>
              <a:rPr lang="cs-CZ" sz="2000" b="1" dirty="0"/>
              <a:t>databáze záznamů </a:t>
            </a:r>
            <a:r>
              <a:rPr lang="cs-CZ" sz="2000" b="1" dirty="0" err="1"/>
              <a:t>fotopastí</a:t>
            </a:r>
            <a:r>
              <a:rPr lang="cs-CZ" sz="2000" b="1" dirty="0"/>
              <a:t> (Mgr. Ing. Jiří </a:t>
            </a:r>
            <a:r>
              <a:rPr lang="cs-CZ" sz="2000" b="1" dirty="0" err="1"/>
              <a:t>Lehejček</a:t>
            </a:r>
            <a:r>
              <a:rPr lang="cs-CZ" sz="2000" b="1" dirty="0"/>
              <a:t>, Ph.D</a:t>
            </a:r>
            <a:r>
              <a:rPr lang="cs-CZ" sz="2000" b="1" dirty="0" smtClean="0"/>
              <a:t>.)</a:t>
            </a:r>
          </a:p>
          <a:p>
            <a:pPr marL="0" indent="0">
              <a:buNone/>
            </a:pPr>
            <a:r>
              <a:rPr lang="cs-CZ" sz="2000" b="1" dirty="0" smtClean="0"/>
              <a:t> </a:t>
            </a:r>
          </a:p>
          <a:p>
            <a:r>
              <a:rPr lang="cs-CZ" sz="2000" dirty="0"/>
              <a:t>ukončení projektu 31. 12. </a:t>
            </a:r>
            <a:r>
              <a:rPr lang="cs-CZ" sz="2000" dirty="0" smtClean="0"/>
              <a:t>2019</a:t>
            </a:r>
            <a:endParaRPr lang="cs-CZ" sz="2000" dirty="0"/>
          </a:p>
          <a:p>
            <a:r>
              <a:rPr lang="cs-CZ" sz="2000" dirty="0"/>
              <a:t>výstupem projektu je </a:t>
            </a:r>
            <a:r>
              <a:rPr lang="cs-CZ" sz="2000" dirty="0" smtClean="0"/>
              <a:t>Konceptuální schéma a logický model databáze záznamů </a:t>
            </a:r>
            <a:r>
              <a:rPr lang="cs-CZ" sz="2000" dirty="0" err="1" smtClean="0"/>
              <a:t>fotopastí</a:t>
            </a:r>
            <a:r>
              <a:rPr lang="cs-CZ" sz="2000" dirty="0" smtClean="0"/>
              <a:t> – prototyp = ostatní výsledek</a:t>
            </a:r>
          </a:p>
          <a:p>
            <a:r>
              <a:rPr lang="cs-CZ" sz="2000" dirty="0" smtClean="0"/>
              <a:t>Smlouva o poskytnutí know-how (Licenční smlouva) k 24. 02. 2020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ýstupem je Informační systém pro správu záznamů z </a:t>
            </a:r>
            <a:r>
              <a:rPr lang="cs-CZ" sz="2000" dirty="0" err="1" smtClean="0"/>
              <a:t>fotopastí</a:t>
            </a:r>
            <a:r>
              <a:rPr lang="cs-CZ" sz="2000" dirty="0" smtClean="0"/>
              <a:t>, který obsahuje konceptuální schéma a logický návrh národní databáze </a:t>
            </a:r>
            <a:r>
              <a:rPr lang="cs-CZ" sz="2000" dirty="0" err="1" smtClean="0"/>
              <a:t>fotopastí</a:t>
            </a:r>
            <a:r>
              <a:rPr lang="cs-CZ" sz="2000" dirty="0" smtClean="0"/>
              <a:t>, který rovněž bude sloužit jako podklad pro implementaci systému.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57470"/>
            <a:ext cx="8229600" cy="706090"/>
          </a:xfrm>
        </p:spPr>
        <p:txBody>
          <a:bodyPr>
            <a:normAutofit/>
          </a:bodyPr>
          <a:lstStyle/>
          <a:p>
            <a:r>
              <a:rPr lang="cs-CZ" sz="2900" b="1" dirty="0"/>
              <a:t>Výstupy projektů s uzavřenou </a:t>
            </a:r>
            <a:r>
              <a:rPr lang="cs-CZ" sz="2900" b="1" dirty="0" err="1" smtClean="0"/>
              <a:t>předlicenční</a:t>
            </a:r>
            <a:r>
              <a:rPr lang="cs-CZ" sz="2900" b="1" dirty="0" smtClean="0"/>
              <a:t> </a:t>
            </a:r>
            <a:r>
              <a:rPr lang="cs-CZ" sz="2900" b="1" dirty="0"/>
              <a:t>smlouvou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Senzor </a:t>
            </a:r>
            <a:r>
              <a:rPr lang="cs-CZ" sz="2000" b="1" dirty="0"/>
              <a:t>pro detekci amoniaku na bázi PANI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(</a:t>
            </a:r>
            <a:r>
              <a:rPr lang="cs-CZ" sz="2000" b="1" dirty="0"/>
              <a:t>prof. Ing. Petr </a:t>
            </a:r>
            <a:r>
              <a:rPr lang="cs-CZ" sz="2000" b="1" dirty="0" err="1"/>
              <a:t>Slobodian</a:t>
            </a:r>
            <a:r>
              <a:rPr lang="cs-CZ" sz="2000" b="1" dirty="0"/>
              <a:t>, Ph.D.)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ukončení projektu 31. </a:t>
            </a:r>
            <a:r>
              <a:rPr lang="cs-CZ" sz="2000" dirty="0" smtClean="0"/>
              <a:t>11. </a:t>
            </a:r>
            <a:r>
              <a:rPr lang="cs-CZ" sz="2000" dirty="0"/>
              <a:t>2019</a:t>
            </a:r>
          </a:p>
          <a:p>
            <a:r>
              <a:rPr lang="cs-CZ" sz="2000" dirty="0"/>
              <a:t>výstupem projektu </a:t>
            </a:r>
            <a:r>
              <a:rPr lang="cs-CZ" sz="2000" dirty="0" smtClean="0"/>
              <a:t>UV „Vysoce citlivý plošný senzor pro detekci plynných látek“</a:t>
            </a:r>
          </a:p>
          <a:p>
            <a:r>
              <a:rPr lang="cs-CZ" sz="2000" dirty="0" smtClean="0"/>
              <a:t>Smlouva o využití výsledků výzkumu a vývoje k 05. 12. 2019</a:t>
            </a:r>
            <a:endParaRPr lang="cs-CZ" sz="2000" dirty="0"/>
          </a:p>
          <a:p>
            <a:r>
              <a:rPr lang="cs-CZ" sz="2000" dirty="0" smtClean="0"/>
              <a:t>LS v jednání, uzavření k 31. 10. 2020</a:t>
            </a:r>
          </a:p>
          <a:p>
            <a:r>
              <a:rPr lang="cs-CZ" sz="2000" dirty="0" smtClean="0"/>
              <a:t>Byla vytvořena komplexní architektura elektronického vyhodnocování pomocí mikroprocesoru, který umožňuje využití u systémů vyžadujících rychlou odezvu na zjištění přítomnosti zvýšených koncentrací amoniaku v prostředí, kde je nutné měření těchto veličin.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4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</TotalTime>
  <Words>1224</Words>
  <Application>Microsoft Office PowerPoint</Application>
  <PresentationFormat>Předvádění na obrazovce (4:3)</PresentationFormat>
  <Paragraphs>143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Motiv systému Office</vt:lpstr>
      <vt:lpstr>Prezentace aplikace PowerPoint</vt:lpstr>
      <vt:lpstr>Prezentace aplikace PowerPoint</vt:lpstr>
      <vt:lpstr>Prezentace aplikace PowerPoint</vt:lpstr>
      <vt:lpstr>Výstupy projektů s uzavřenou licenční smlouvou</vt:lpstr>
      <vt:lpstr>Výstupy projektů s uzavřenou licenční smlouvou</vt:lpstr>
      <vt:lpstr>Výstupy projektů s uzavřenou licenční smlouvou</vt:lpstr>
      <vt:lpstr>Výstupy projektů s uzavřenou licenční smlouvou</vt:lpstr>
      <vt:lpstr>Výstupy projektů s uzavřenou licenční smlouvou</vt:lpstr>
      <vt:lpstr>Výstupy projektů s uzavřenou předlicenční smlouvou</vt:lpstr>
      <vt:lpstr>Výstupy projektů s uzavřenou předlicenční smlouvou</vt:lpstr>
      <vt:lpstr>Výstupy projektů s uzavřenou předlicenční smlouvou</vt:lpstr>
      <vt:lpstr>Ostatní výstupy</vt:lpstr>
      <vt:lpstr>Prezentace aplikace PowerPoint</vt:lpstr>
      <vt:lpstr>Prezentace aplikace PowerPoint</vt:lpstr>
      <vt:lpstr>DĚKUJI  ZA  POZORNOST   Ing. Ivana Bartoníková Tel.: +420 576 038 138  Mobil.: +420 734 792 686  E-mail: bartonikova@utb.cz http://isctt.utb.cz/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služeb Univerzitního institutu</dc:title>
  <dc:creator>Honza</dc:creator>
  <cp:lastModifiedBy>Jan Görig</cp:lastModifiedBy>
  <cp:revision>214</cp:revision>
  <cp:lastPrinted>2016-04-07T11:34:16Z</cp:lastPrinted>
  <dcterms:created xsi:type="dcterms:W3CDTF">2015-10-15T11:22:14Z</dcterms:created>
  <dcterms:modified xsi:type="dcterms:W3CDTF">2020-09-23T07:34:12Z</dcterms:modified>
</cp:coreProperties>
</file>