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7"/>
  </p:notesMasterIdLst>
  <p:handoutMasterIdLst>
    <p:handoutMasterId r:id="rId18"/>
  </p:handoutMasterIdLst>
  <p:sldIdLst>
    <p:sldId id="256" r:id="rId2"/>
    <p:sldId id="309" r:id="rId3"/>
    <p:sldId id="299" r:id="rId4"/>
    <p:sldId id="307" r:id="rId5"/>
    <p:sldId id="308" r:id="rId6"/>
    <p:sldId id="305" r:id="rId7"/>
    <p:sldId id="313" r:id="rId8"/>
    <p:sldId id="312" r:id="rId9"/>
    <p:sldId id="315" r:id="rId10"/>
    <p:sldId id="314" r:id="rId11"/>
    <p:sldId id="317" r:id="rId12"/>
    <p:sldId id="318" r:id="rId13"/>
    <p:sldId id="306" r:id="rId14"/>
    <p:sldId id="310" r:id="rId15"/>
    <p:sldId id="282" r:id="rId16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10" userDrawn="1">
          <p15:clr>
            <a:srgbClr val="A4A3A4"/>
          </p15:clr>
        </p15:guide>
        <p15:guide id="2" pos="56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C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94660"/>
  </p:normalViewPr>
  <p:slideViewPr>
    <p:cSldViewPr>
      <p:cViewPr varScale="1">
        <p:scale>
          <a:sx n="83" d="100"/>
          <a:sy n="83" d="100"/>
        </p:scale>
        <p:origin x="1469" y="67"/>
      </p:cViewPr>
      <p:guideLst>
        <p:guide orient="horz" pos="4110"/>
        <p:guide pos="56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BDD513-DA27-4A1D-B76E-5F11EFB0EE29}" type="datetimeFigureOut">
              <a:rPr lang="cs-CZ" smtClean="0"/>
              <a:t>23.09.2020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90999B-EFC9-4FA2-876C-E343AF578DB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512908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726424-C259-4676-8E44-897B00CA6116}" type="datetimeFigureOut">
              <a:rPr lang="cs-CZ" smtClean="0"/>
              <a:t>23.09.2020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4CE14A-DABF-419C-97DE-B55C206CB1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842550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4CE14A-DABF-419C-97DE-B55C206CB1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4784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4CE14A-DABF-419C-97DE-B55C206CB1E9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3379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AF282-AB71-47E0-9A7F-F4CDC14C47AC}" type="datetime1">
              <a:rPr lang="cs-CZ" smtClean="0"/>
              <a:t>23.09.2020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Centrum transferu technologií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CE19-FAF9-4103-BBAD-59DC6280F4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977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F78E1-5B26-42CC-A7A2-0240B144BD71}" type="datetime1">
              <a:rPr lang="cs-CZ" smtClean="0"/>
              <a:t>23.09.2020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Centrum transferu technologií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CE19-FAF9-4103-BBAD-59DC6280F4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5346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D262E-F828-426E-916C-7807FD79A6D9}" type="datetime1">
              <a:rPr lang="cs-CZ" smtClean="0"/>
              <a:t>23.09.2020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Centrum transferu technologií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CE19-FAF9-4103-BBAD-59DC6280F4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5935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00E90-05EE-49A4-AA36-36AE6E73DAFE}" type="datetime1">
              <a:rPr lang="cs-CZ" smtClean="0"/>
              <a:t>23.09.2020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Centrum transferu technologií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CE19-FAF9-4103-BBAD-59DC6280F4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6205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35E4-BE3D-406E-BDE7-597C0FC94B7D}" type="datetime1">
              <a:rPr lang="cs-CZ" smtClean="0"/>
              <a:t>23.09.2020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Centrum transferu technologií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CE19-FAF9-4103-BBAD-59DC6280F4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6118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C1BE5-DE8F-41F5-B2F3-EC47F47934D7}" type="datetime1">
              <a:rPr lang="cs-CZ" smtClean="0"/>
              <a:t>23.09.2020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Centrum transferu technologií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CE19-FAF9-4103-BBAD-59DC6280F4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4246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6958-54B1-418D-ACCC-2AF1099F0B06}" type="datetime1">
              <a:rPr lang="cs-CZ" smtClean="0"/>
              <a:t>23.09.2020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Centrum transferu technologií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CE19-FAF9-4103-BBAD-59DC6280F4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4895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2CBC9-9D8E-4995-9407-16220A627C7A}" type="datetime1">
              <a:rPr lang="cs-CZ" smtClean="0"/>
              <a:t>23.09.2020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Centrum transferu technologií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CE19-FAF9-4103-BBAD-59DC6280F4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0149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40031-26F2-47D5-A3BE-BE8A114F19FA}" type="datetime1">
              <a:rPr lang="cs-CZ" smtClean="0"/>
              <a:t>23.09.2020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Centrum transferu technologií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CE19-FAF9-4103-BBAD-59DC6280F4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2143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A378-B773-4E20-8BD7-0DB29355024B}" type="datetime1">
              <a:rPr lang="cs-CZ" smtClean="0"/>
              <a:t>23.09.2020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Centrum transferu technologií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CE19-FAF9-4103-BBAD-59DC6280F4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5119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FA66C-20FE-4690-8374-36A6019EEB45}" type="datetime1">
              <a:rPr lang="cs-CZ" smtClean="0"/>
              <a:t>23.09.2020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Centrum transferu technologií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CE19-FAF9-4103-BBAD-59DC6280F4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485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C36A6-FE76-4629-977A-D27E5311C432}" type="datetime1">
              <a:rPr lang="cs-CZ" smtClean="0"/>
              <a:t>23.09.2020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Centrum transferu technologií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ACE19-FAF9-4103-BBAD-59DC6280F4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8230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mailto:bartonikova@uni.utb.c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1" y="0"/>
            <a:ext cx="3933239" cy="931317"/>
          </a:xfrm>
          <a:prstGeom prst="rect">
            <a:avLst/>
          </a:prstGeom>
        </p:spPr>
      </p:pic>
      <p:sp>
        <p:nvSpPr>
          <p:cNvPr id="8" name="Obdélník 7"/>
          <p:cNvSpPr/>
          <p:nvPr/>
        </p:nvSpPr>
        <p:spPr>
          <a:xfrm>
            <a:off x="280556" y="980729"/>
            <a:ext cx="8612619" cy="1008112"/>
          </a:xfrm>
          <a:prstGeom prst="rect">
            <a:avLst/>
          </a:prstGeom>
          <a:solidFill>
            <a:srgbClr val="00AC38"/>
          </a:solidFill>
          <a:ln>
            <a:solidFill>
              <a:srgbClr val="00AC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solidFill>
                  <a:schemeClr val="bg1"/>
                </a:solidFill>
              </a:rPr>
              <a:t>PRAKTICKÉ POZNATKY Z TRANSFERU </a:t>
            </a:r>
          </a:p>
          <a:p>
            <a:pPr algn="ctr"/>
            <a:r>
              <a:rPr lang="cs-CZ" sz="3200" b="1" dirty="0" smtClean="0">
                <a:solidFill>
                  <a:schemeClr val="bg1"/>
                </a:solidFill>
              </a:rPr>
              <a:t>TECHNOLOGIÍ NA CTT UTB VE ZLÍNĚ</a:t>
            </a:r>
            <a:endParaRPr lang="cs-CZ" sz="3200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http://isctt.utb.cz/wp-content/uploads/2013/01/univ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492896"/>
            <a:ext cx="5501679" cy="2881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/>
          <p:cNvSpPr/>
          <p:nvPr/>
        </p:nvSpPr>
        <p:spPr>
          <a:xfrm>
            <a:off x="316827" y="5661248"/>
            <a:ext cx="29523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/>
              <a:t>Ivana </a:t>
            </a:r>
            <a:r>
              <a:rPr lang="cs-CZ" sz="2400" dirty="0" smtClean="0"/>
              <a:t>Bartoníková</a:t>
            </a:r>
          </a:p>
          <a:p>
            <a:r>
              <a:rPr lang="cs-CZ" sz="2400" dirty="0" smtClean="0"/>
              <a:t>22.09.2020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4928564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562074"/>
          </a:xfrm>
        </p:spPr>
        <p:txBody>
          <a:bodyPr>
            <a:normAutofit/>
          </a:bodyPr>
          <a:lstStyle/>
          <a:p>
            <a:r>
              <a:rPr lang="cs-CZ" sz="2900" b="1" dirty="0"/>
              <a:t>Výstupy projektů s uzavřenou </a:t>
            </a:r>
            <a:r>
              <a:rPr lang="cs-CZ" sz="2900" b="1" dirty="0" err="1" smtClean="0"/>
              <a:t>předlicenční</a:t>
            </a:r>
            <a:r>
              <a:rPr lang="cs-CZ" sz="2900" b="1" dirty="0" smtClean="0"/>
              <a:t> </a:t>
            </a:r>
            <a:r>
              <a:rPr lang="cs-CZ" sz="2900" b="1" dirty="0"/>
              <a:t>smlouvou</a:t>
            </a:r>
            <a:endParaRPr lang="cs-CZ" sz="29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9"/>
            <a:ext cx="8229600" cy="4176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b="1" dirty="0" smtClean="0"/>
              <a:t>     Technologie </a:t>
            </a:r>
            <a:r>
              <a:rPr lang="cs-CZ" sz="2000" b="1" dirty="0"/>
              <a:t>použití recyklovaných plastů pro stavebně-dekorační prvky </a:t>
            </a:r>
            <a:r>
              <a:rPr lang="cs-CZ" sz="2000" b="1" dirty="0" smtClean="0"/>
              <a:t> </a:t>
            </a:r>
          </a:p>
          <a:p>
            <a:pPr marL="0" indent="0">
              <a:buNone/>
            </a:pPr>
            <a:r>
              <a:rPr lang="cs-CZ" sz="2000" b="1" dirty="0"/>
              <a:t> </a:t>
            </a:r>
            <a:r>
              <a:rPr lang="cs-CZ" sz="2000" b="1" dirty="0" smtClean="0"/>
              <a:t>    (</a:t>
            </a:r>
            <a:r>
              <a:rPr lang="cs-CZ" sz="2000" b="1" dirty="0"/>
              <a:t>Ing. Jiří Císař) </a:t>
            </a:r>
            <a:endParaRPr lang="cs-CZ" sz="2000" b="1" dirty="0" smtClean="0"/>
          </a:p>
          <a:p>
            <a:pPr marL="0" indent="0">
              <a:buNone/>
            </a:pPr>
            <a:endParaRPr lang="cs-CZ" sz="2000" b="1" dirty="0" smtClean="0"/>
          </a:p>
          <a:p>
            <a:r>
              <a:rPr lang="cs-CZ" sz="2000" dirty="0"/>
              <a:t>ukončení projektu 31. </a:t>
            </a:r>
            <a:r>
              <a:rPr lang="cs-CZ" sz="2000" dirty="0" smtClean="0"/>
              <a:t>12. </a:t>
            </a:r>
            <a:r>
              <a:rPr lang="cs-CZ" sz="2000" dirty="0"/>
              <a:t>2019</a:t>
            </a:r>
          </a:p>
          <a:p>
            <a:r>
              <a:rPr lang="cs-CZ" sz="2000" dirty="0"/>
              <a:t>výstupem projektu UV </a:t>
            </a:r>
            <a:r>
              <a:rPr lang="cs-CZ" sz="2000" dirty="0" smtClean="0"/>
              <a:t>„Stavební obkladový materiál“</a:t>
            </a:r>
          </a:p>
          <a:p>
            <a:r>
              <a:rPr lang="cs-CZ" sz="2000" dirty="0"/>
              <a:t>Smlouva o využití výsledků výzkumu a vývoje k 05. 12. 2019</a:t>
            </a:r>
          </a:p>
          <a:p>
            <a:r>
              <a:rPr lang="cs-CZ" sz="2000" dirty="0"/>
              <a:t>LS v jednání, uzavření k 31. 10. 2020</a:t>
            </a:r>
          </a:p>
          <a:p>
            <a:r>
              <a:rPr lang="cs-CZ" sz="2000" dirty="0" smtClean="0"/>
              <a:t>Výsledkem je stavební obkladový materiál připravený z plastových </a:t>
            </a:r>
            <a:r>
              <a:rPr lang="cs-CZ" sz="2000" dirty="0" err="1" smtClean="0"/>
              <a:t>postkomunálních</a:t>
            </a:r>
            <a:r>
              <a:rPr lang="cs-CZ" sz="2000" dirty="0" smtClean="0"/>
              <a:t> odpadů a odpadních materiálů z těžby břidlice. Výrobkovým složením je plast-plnivo, kdy plnivo pochází z odpadních zdrojů a současně se jedná o odpadní materiál z existujících těžebních aktivit.</a:t>
            </a:r>
            <a:endParaRPr lang="cs-CZ" sz="2000" dirty="0"/>
          </a:p>
          <a:p>
            <a:endParaRPr lang="cs-CZ" sz="2000" b="1" dirty="0" smtClean="0"/>
          </a:p>
          <a:p>
            <a:endParaRPr lang="cs-CZ" sz="2000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1" y="0"/>
            <a:ext cx="3933239" cy="931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825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2582" y="1052736"/>
            <a:ext cx="8229600" cy="634082"/>
          </a:xfrm>
        </p:spPr>
        <p:txBody>
          <a:bodyPr>
            <a:normAutofit/>
          </a:bodyPr>
          <a:lstStyle/>
          <a:p>
            <a:r>
              <a:rPr lang="cs-CZ" sz="2900" b="1" dirty="0"/>
              <a:t>Výstupy projektů s uzavřenou </a:t>
            </a:r>
            <a:r>
              <a:rPr lang="cs-CZ" sz="2900" b="1" dirty="0" err="1" smtClean="0"/>
              <a:t>předlicenční</a:t>
            </a:r>
            <a:r>
              <a:rPr lang="cs-CZ" sz="2900" b="1" dirty="0" smtClean="0"/>
              <a:t> </a:t>
            </a:r>
            <a:r>
              <a:rPr lang="cs-CZ" sz="2900" b="1" dirty="0"/>
              <a:t>smlouvou</a:t>
            </a:r>
            <a:endParaRPr lang="cs-CZ" sz="29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2582" y="206084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b="1" dirty="0" smtClean="0"/>
              <a:t>     Vývoj </a:t>
            </a:r>
            <a:r>
              <a:rPr lang="cs-CZ" sz="2000" b="1" dirty="0" err="1"/>
              <a:t>biorozložitelného</a:t>
            </a:r>
            <a:r>
              <a:rPr lang="cs-CZ" sz="2000" b="1" dirty="0"/>
              <a:t> materiálu se zlepšenými zpracovatelskými </a:t>
            </a:r>
            <a:endParaRPr lang="cs-CZ" sz="2000" b="1" dirty="0" smtClean="0"/>
          </a:p>
          <a:p>
            <a:pPr marL="0" indent="0">
              <a:buNone/>
            </a:pPr>
            <a:r>
              <a:rPr lang="cs-CZ" sz="2000" b="1" dirty="0"/>
              <a:t> </a:t>
            </a:r>
            <a:r>
              <a:rPr lang="cs-CZ" sz="2000" b="1" dirty="0" smtClean="0"/>
              <a:t>    vlastnostmi </a:t>
            </a:r>
            <a:r>
              <a:rPr lang="cs-CZ" sz="2000" b="1" dirty="0"/>
              <a:t>(Ing. Martina Pummerová, Ph.D.) </a:t>
            </a:r>
            <a:endParaRPr lang="cs-CZ" sz="2000" b="1" dirty="0" smtClean="0"/>
          </a:p>
          <a:p>
            <a:pPr marL="0" indent="0">
              <a:buNone/>
            </a:pPr>
            <a:endParaRPr lang="cs-CZ" sz="2000" b="1" dirty="0" smtClean="0"/>
          </a:p>
          <a:p>
            <a:r>
              <a:rPr lang="cs-CZ" sz="2000" dirty="0"/>
              <a:t>ukončení projektu 31. 12. 2019</a:t>
            </a:r>
          </a:p>
          <a:p>
            <a:r>
              <a:rPr lang="cs-CZ" sz="2000" dirty="0"/>
              <a:t>výstupem projektu UV </a:t>
            </a:r>
            <a:r>
              <a:rPr lang="cs-CZ" sz="2000" dirty="0" smtClean="0"/>
              <a:t>„Vyfukovaná fólie na bázi modifikované kyseliny </a:t>
            </a:r>
            <a:r>
              <a:rPr lang="cs-CZ" sz="2000" dirty="0" err="1" smtClean="0"/>
              <a:t>polymléčné</a:t>
            </a:r>
            <a:r>
              <a:rPr lang="cs-CZ" sz="2000" dirty="0" smtClean="0"/>
              <a:t> se zlepšenými zpracovatelskými vlastnostmi“</a:t>
            </a:r>
            <a:endParaRPr lang="cs-CZ" sz="2000" dirty="0"/>
          </a:p>
          <a:p>
            <a:r>
              <a:rPr lang="cs-CZ" sz="2000" dirty="0"/>
              <a:t>Smlouva o využití výsledků výzkumu a vývoje k 05. 12. 2019</a:t>
            </a:r>
          </a:p>
          <a:p>
            <a:r>
              <a:rPr lang="cs-CZ" sz="2000" dirty="0"/>
              <a:t>LS v jednání, uzavření k 31. 10. </a:t>
            </a:r>
            <a:r>
              <a:rPr lang="cs-CZ" sz="2000" dirty="0" smtClean="0"/>
              <a:t>2020</a:t>
            </a:r>
          </a:p>
          <a:p>
            <a:r>
              <a:rPr lang="cs-CZ" sz="2000" dirty="0" smtClean="0"/>
              <a:t>Výsledkem je nové aditivum zlepšující zpracovatelské vlastnosti </a:t>
            </a:r>
            <a:r>
              <a:rPr lang="cs-CZ" sz="2000" dirty="0" err="1" smtClean="0"/>
              <a:t>biodegradovatelných</a:t>
            </a:r>
            <a:r>
              <a:rPr lang="cs-CZ" sz="2000" dirty="0" smtClean="0"/>
              <a:t> materiálů se zaměřením na polymer kyseliny mléčné – </a:t>
            </a:r>
            <a:r>
              <a:rPr lang="cs-CZ" sz="2000" dirty="0" err="1" smtClean="0"/>
              <a:t>polylaktid</a:t>
            </a:r>
            <a:r>
              <a:rPr lang="cs-CZ" sz="2000" dirty="0" smtClean="0"/>
              <a:t> (PLA) a technické řešení vyfukovaných fólií na bázi modifikované kyseliny </a:t>
            </a:r>
            <a:r>
              <a:rPr lang="cs-CZ" sz="2000" dirty="0" err="1" smtClean="0"/>
              <a:t>polymléčné</a:t>
            </a:r>
            <a:r>
              <a:rPr lang="cs-CZ" sz="2000" dirty="0" smtClean="0"/>
              <a:t> se zlepšenými zpracovatelskými vlastnostmi, zejména zvýšenou elasticitou</a:t>
            </a:r>
          </a:p>
          <a:p>
            <a:endParaRPr lang="cs-CZ" sz="2000" dirty="0" smtClean="0"/>
          </a:p>
          <a:p>
            <a:endParaRPr lang="cs-CZ" sz="2000" dirty="0"/>
          </a:p>
          <a:p>
            <a:endParaRPr lang="cs-CZ" sz="2000" b="1" dirty="0" smtClean="0"/>
          </a:p>
          <a:p>
            <a:endParaRPr lang="cs-CZ" sz="2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2922" y="-20387"/>
            <a:ext cx="3933239" cy="931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756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931317"/>
            <a:ext cx="8229600" cy="778098"/>
          </a:xfrm>
        </p:spPr>
        <p:txBody>
          <a:bodyPr>
            <a:normAutofit/>
          </a:bodyPr>
          <a:lstStyle/>
          <a:p>
            <a:r>
              <a:rPr lang="cs-CZ" sz="2900" b="1" dirty="0" smtClean="0"/>
              <a:t>Ostatní výstupy</a:t>
            </a:r>
            <a:endParaRPr lang="cs-CZ" sz="29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2276873"/>
            <a:ext cx="8229600" cy="3816424"/>
          </a:xfrm>
        </p:spPr>
        <p:txBody>
          <a:bodyPr>
            <a:normAutofit/>
          </a:bodyPr>
          <a:lstStyle/>
          <a:p>
            <a:endParaRPr lang="cs-CZ" sz="2000" b="1" dirty="0" smtClean="0"/>
          </a:p>
          <a:p>
            <a:pPr marL="0" indent="0">
              <a:buNone/>
            </a:pPr>
            <a:r>
              <a:rPr lang="cs-CZ" sz="2000" b="1" dirty="0"/>
              <a:t> </a:t>
            </a:r>
            <a:r>
              <a:rPr lang="cs-CZ" sz="2000" b="1" dirty="0" smtClean="0"/>
              <a:t>     Webová </a:t>
            </a:r>
            <a:r>
              <a:rPr lang="cs-CZ" sz="2000" b="1" dirty="0"/>
              <a:t>aplikace metodiky evidence a hodnocení prostor pro </a:t>
            </a:r>
            <a:endParaRPr lang="cs-CZ" sz="2000" b="1" dirty="0" smtClean="0"/>
          </a:p>
          <a:p>
            <a:pPr marL="0" indent="0">
              <a:buNone/>
            </a:pPr>
            <a:r>
              <a:rPr lang="cs-CZ" sz="2000" b="1" dirty="0"/>
              <a:t> </a:t>
            </a:r>
            <a:r>
              <a:rPr lang="cs-CZ" sz="2000" b="1" dirty="0" smtClean="0"/>
              <a:t>     improvizované kryty a evidence stálých úkrytů </a:t>
            </a:r>
            <a:r>
              <a:rPr lang="cs-CZ" sz="2000" b="1" dirty="0"/>
              <a:t>(Ing. Jakub Rak, Ph.D.) </a:t>
            </a:r>
            <a:endParaRPr lang="cs-CZ" sz="2000" b="1" dirty="0" smtClean="0"/>
          </a:p>
          <a:p>
            <a:pPr marL="0" indent="0">
              <a:buNone/>
            </a:pPr>
            <a:endParaRPr lang="cs-CZ" sz="2000" b="1" dirty="0" smtClean="0"/>
          </a:p>
          <a:p>
            <a:r>
              <a:rPr lang="cs-CZ" sz="2000" dirty="0"/>
              <a:t>ukončení projektu 31. </a:t>
            </a:r>
            <a:r>
              <a:rPr lang="cs-CZ" sz="2000" dirty="0" smtClean="0"/>
              <a:t>10. </a:t>
            </a:r>
            <a:r>
              <a:rPr lang="cs-CZ" sz="2000" dirty="0"/>
              <a:t>2019</a:t>
            </a:r>
          </a:p>
          <a:p>
            <a:r>
              <a:rPr lang="cs-CZ" sz="2000" dirty="0"/>
              <a:t>výstupem projektu </a:t>
            </a:r>
            <a:r>
              <a:rPr lang="cs-CZ" sz="2000" dirty="0" smtClean="0"/>
              <a:t>je Webová aplikace metodiky evidence a hodnocení prostor pro improvizované úkryty a evidence stálých úkrytů, která umožňuje tvorbu a správu prostorové databáze</a:t>
            </a:r>
            <a:endParaRPr lang="cs-CZ" sz="2000" dirty="0"/>
          </a:p>
          <a:p>
            <a:r>
              <a:rPr lang="cs-CZ" sz="2000" dirty="0"/>
              <a:t>LS v </a:t>
            </a:r>
            <a:r>
              <a:rPr lang="cs-CZ" sz="2000" dirty="0" smtClean="0"/>
              <a:t>jednání (Smlouva o poskytnutí know-how), </a:t>
            </a:r>
            <a:r>
              <a:rPr lang="cs-CZ" sz="2000" dirty="0"/>
              <a:t>uzavření k 31. 10. 2020</a:t>
            </a:r>
          </a:p>
          <a:p>
            <a:endParaRPr lang="cs-CZ" sz="2000" b="1" dirty="0" smtClean="0"/>
          </a:p>
          <a:p>
            <a:endParaRPr lang="cs-CZ" sz="2000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1" y="0"/>
            <a:ext cx="3933239" cy="931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297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0"/>
            <a:ext cx="3851920" cy="787340"/>
          </a:xfrm>
          <a:prstGeom prst="rect">
            <a:avLst/>
          </a:prstGeom>
        </p:spPr>
      </p:pic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47415" y="1600200"/>
            <a:ext cx="7449170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654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0"/>
            <a:ext cx="3851920" cy="787340"/>
          </a:xfrm>
          <a:prstGeom prst="rect">
            <a:avLst/>
          </a:prstGeom>
        </p:spPr>
      </p:pic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76275" y="2029619"/>
            <a:ext cx="7791450" cy="3667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3524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780928"/>
            <a:ext cx="8229600" cy="2016224"/>
          </a:xfrm>
        </p:spPr>
        <p:txBody>
          <a:bodyPr>
            <a:normAutofit fontScale="90000"/>
          </a:bodyPr>
          <a:lstStyle/>
          <a:p>
            <a:r>
              <a:rPr lang="cs-CZ" sz="3200" b="1" cap="all" dirty="0" smtClean="0"/>
              <a:t>DĚKUJI  ZA  POZORNOST</a:t>
            </a:r>
            <a:r>
              <a:rPr lang="cs-CZ" sz="3200" b="1" cap="all" smtClean="0"/>
              <a:t/>
            </a:r>
            <a:br>
              <a:rPr lang="cs-CZ" sz="3200" b="1" cap="all" smtClean="0"/>
            </a:br>
            <a:r>
              <a:rPr lang="cs-CZ" sz="3200" b="1" cap="all" dirty="0" smtClean="0"/>
              <a:t/>
            </a:r>
            <a:br>
              <a:rPr lang="cs-CZ" sz="3200" b="1" cap="all" dirty="0" smtClean="0"/>
            </a:br>
            <a:r>
              <a:rPr lang="cs-CZ" sz="3200" b="1" cap="all" dirty="0" smtClean="0"/>
              <a:t/>
            </a:r>
            <a:br>
              <a:rPr lang="cs-CZ" sz="3200" b="1" cap="all" dirty="0" smtClean="0"/>
            </a:br>
            <a:r>
              <a:rPr lang="cs-CZ" sz="3200" b="1" dirty="0"/>
              <a:t>Ing. Ivana Bartoníková</a:t>
            </a:r>
            <a:br>
              <a:rPr lang="cs-CZ" sz="3200" b="1" dirty="0"/>
            </a:br>
            <a:r>
              <a:rPr lang="cs-CZ" sz="3200" dirty="0"/>
              <a:t>Tel.: +420 576 038 138 </a:t>
            </a:r>
            <a:br>
              <a:rPr lang="cs-CZ" sz="3200" dirty="0"/>
            </a:br>
            <a:r>
              <a:rPr lang="cs-CZ" sz="3200" dirty="0"/>
              <a:t>Mobil.: +420 734 792 686 </a:t>
            </a:r>
            <a:br>
              <a:rPr lang="cs-CZ" sz="3200" dirty="0"/>
            </a:br>
            <a:r>
              <a:rPr lang="cs-CZ" sz="3200" dirty="0"/>
              <a:t>E-mail: </a:t>
            </a:r>
            <a:r>
              <a:rPr lang="cs-CZ" sz="3200" dirty="0" smtClean="0">
                <a:hlinkClick r:id="rId2"/>
              </a:rPr>
              <a:t>bartonikova@utb.cz</a:t>
            </a:r>
            <a:r>
              <a:rPr lang="cs-CZ" sz="3200" dirty="0"/>
              <a:t/>
            </a:r>
            <a:br>
              <a:rPr lang="cs-CZ" sz="3200" dirty="0"/>
            </a:br>
            <a:r>
              <a:rPr lang="cs-CZ" sz="3200" dirty="0"/>
              <a:t>http://isctt.utb.cz/</a:t>
            </a:r>
            <a:br>
              <a:rPr lang="cs-CZ" sz="3200" dirty="0"/>
            </a:br>
            <a:r>
              <a:rPr lang="cs-CZ" sz="3200" b="1" cap="all" dirty="0" smtClean="0"/>
              <a:t/>
            </a:r>
            <a:br>
              <a:rPr lang="cs-CZ" sz="3200" b="1" cap="all" dirty="0" smtClean="0"/>
            </a:br>
            <a:endParaRPr lang="cs-CZ" sz="3200" cap="all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0536" y="19505"/>
            <a:ext cx="4093464" cy="96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472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/>
              <a:t>Portfolio duševního vlastnictví </a:t>
            </a:r>
            <a:r>
              <a:rPr lang="cs-CZ" dirty="0"/>
              <a:t>je budováno dle Směrnice rektora 34/2019 Uplatnění a ochrana práv duševního vlastnictví vznikajícího v souvislosti s tvůrčí činností zaměstnanců a studentů UTB ve Zlíně.</a:t>
            </a:r>
          </a:p>
          <a:p>
            <a:r>
              <a:rPr lang="cs-CZ" b="1" dirty="0"/>
              <a:t>Strategie pro komercializaci</a:t>
            </a:r>
            <a:r>
              <a:rPr lang="cs-CZ" dirty="0"/>
              <a:t> je dána Směrnicí rektora 26/2019 Postup a pravidla pro komercializaci výsledků na UTB. </a:t>
            </a:r>
            <a:r>
              <a:rPr lang="cs-CZ" b="1" dirty="0"/>
              <a:t>Rozdělení výnosů z komercializace </a:t>
            </a:r>
            <a:r>
              <a:rPr lang="cs-CZ" dirty="0"/>
              <a:t>předepisuje Interní fond na podporu inovačních činností a je uvedeno ve Směrnici rektora SR/19/2015 a SR/27/2019.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622" y="0"/>
            <a:ext cx="4093464" cy="96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760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9967892"/>
              </p:ext>
            </p:extLst>
          </p:nvPr>
        </p:nvGraphicFramePr>
        <p:xfrm>
          <a:off x="1043608" y="116632"/>
          <a:ext cx="7776864" cy="6550076"/>
        </p:xfrm>
        <a:graphic>
          <a:graphicData uri="http://schemas.openxmlformats.org/drawingml/2006/table">
            <a:tbl>
              <a:tblPr/>
              <a:tblGrid>
                <a:gridCol w="5865527">
                  <a:extLst>
                    <a:ext uri="{9D8B030D-6E8A-4147-A177-3AD203B41FA5}">
                      <a16:colId xmlns:a16="http://schemas.microsoft.com/office/drawing/2014/main" val="516600963"/>
                    </a:ext>
                  </a:extLst>
                </a:gridCol>
                <a:gridCol w="1113484">
                  <a:extLst>
                    <a:ext uri="{9D8B030D-6E8A-4147-A177-3AD203B41FA5}">
                      <a16:colId xmlns:a16="http://schemas.microsoft.com/office/drawing/2014/main" val="3732695070"/>
                    </a:ext>
                  </a:extLst>
                </a:gridCol>
                <a:gridCol w="797853">
                  <a:extLst>
                    <a:ext uri="{9D8B030D-6E8A-4147-A177-3AD203B41FA5}">
                      <a16:colId xmlns:a16="http://schemas.microsoft.com/office/drawing/2014/main" val="450647753"/>
                    </a:ext>
                  </a:extLst>
                </a:gridCol>
              </a:tblGrid>
              <a:tr h="236939"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Dílčí projekty realizované v rámci projektu Komercializace na Univerzitě Tomáše Bati ve </a:t>
                      </a:r>
                      <a:r>
                        <a:rPr lang="cs-CZ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Zlíně</a:t>
                      </a:r>
                    </a:p>
                    <a:p>
                      <a:pPr algn="l" fontAlgn="b"/>
                      <a:r>
                        <a:rPr lang="cs-CZ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(GAMA 1</a:t>
                      </a:r>
                      <a:r>
                        <a:rPr lang="cs-CZ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),</a:t>
                      </a:r>
                      <a:r>
                        <a:rPr lang="cs-CZ" sz="9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trvání </a:t>
                      </a:r>
                      <a:r>
                        <a:rPr lang="cs-CZ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od 01. 09. 2016 – 31. 12. 2019</a:t>
                      </a:r>
                      <a:endParaRPr lang="cs-CZ" sz="9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1907950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7052152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FT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5655944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Přírodní nápoje se zdravotními efekty (prof. Ing. Vlastimil Fic, DrSc.)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433 098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2670041"/>
                  </a:ext>
                </a:extLst>
              </a:tr>
              <a:tr h="23693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Vývoj cereální směsi se zvýšenou biologickou hodnotou (doc. Ing. Daniela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Sumczynski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, Ph.D.)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850 000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818153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1 283 098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4257545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414249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CPS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4683954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Senzor pro detekci amoniaku na bázi PANI (prof. Ing. Petr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Slobodian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, Ph.D.)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895 500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2887300"/>
                  </a:ext>
                </a:extLst>
              </a:tr>
              <a:tr h="23693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Gelový přípravek na polymerní bázi s obsahem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mumia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(Ing.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Oyunchimeg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Zandraa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, Ph.D.)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473 092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0069720"/>
                  </a:ext>
                </a:extLst>
              </a:tr>
              <a:tr h="23693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Inkjet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tištěné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mikrosuperkondenzátory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pro elektroniku (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MSc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. Tatiana Babkova, Ph.D.)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845 000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8980869"/>
                  </a:ext>
                </a:extLst>
              </a:tr>
              <a:tr h="23693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Technologie použití recyklovaných plastů pro stavebně-dekorační prvky (Ing. Jiří Císař)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862 061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204276"/>
                  </a:ext>
                </a:extLst>
              </a:tr>
              <a:tr h="314952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Vývoj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biorozložitelného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materiálu se zlepšenými zpracovatelskými vlastnostmi (Ing. Martina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Pummerová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, Ph.D.)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828 973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628185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Užití magnetického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hydrogelu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ve vložce obuvi (doc.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Nabanita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Saha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,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M.Sc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. Ph.D.)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845 000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6709444"/>
                  </a:ext>
                </a:extLst>
              </a:tr>
              <a:tr h="248047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Aditivum pro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hygienizaci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zpracovatelských procesů polymerních recyklátů a pryží (Ing. Anna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Hurajová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, Ph.D.)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850 000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1926694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5 599 627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2264584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2581422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UNI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9733683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Příprava filamentu pro 3D tisk podešví (Ing. Tomáš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Sáha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, Ph.D.)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824 068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6038095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Metodika hodnocení embryonálních roztoků (Ing. Kateřina Vaculíková, Ph.D.)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701 000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2252969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1 525 068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4209239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4246566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FaME</a:t>
                      </a:r>
                      <a:endParaRPr lang="cs-CZ" sz="9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842689"/>
                  </a:ext>
                </a:extLst>
              </a:tr>
              <a:tr h="248047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Multifunkční sportovní zařízení pro zdravotně postižené sportovce (Mgr. Zdeněk Melichárek, Ph.D.)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417 080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383195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3478076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FLKŘ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4384426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Národní databáze záznamů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fotopastí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(Mgr. Ing. Jiří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Lehejček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, Ph.D.)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588 497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923665"/>
                  </a:ext>
                </a:extLst>
              </a:tr>
              <a:tr h="248047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Webová aplikace metodiky evidence a hodnocení prostor pro improvizované kryty… (Ing. Jakub Rak, Ph.D.)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545 563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58212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1 134 060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0535362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1598295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Náklady dílčích projektů celkem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9 958 933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8248315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Náklady na řízení projektu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590 110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6740768"/>
                  </a:ext>
                </a:extLst>
              </a:tr>
              <a:tr h="23693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CELKEM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10 549 043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8353605"/>
                  </a:ext>
                </a:extLst>
              </a:tr>
            </a:tbl>
          </a:graphicData>
        </a:graphic>
      </p:graphicFrame>
      <p:pic>
        <p:nvPicPr>
          <p:cNvPr id="3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366" y="15032"/>
            <a:ext cx="2955634" cy="699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00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3345" y="94958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cs-CZ" sz="3200" b="1" dirty="0" smtClean="0"/>
              <a:t>Výstupy projektů s uzavřenou licenční smlouvou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3345" y="1988840"/>
            <a:ext cx="8229600" cy="413732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b="1" dirty="0"/>
              <a:t> </a:t>
            </a:r>
            <a:r>
              <a:rPr lang="cs-CZ" b="1" dirty="0" smtClean="0"/>
              <a:t>     Přírodní </a:t>
            </a:r>
            <a:r>
              <a:rPr lang="cs-CZ" b="1" dirty="0"/>
              <a:t>nápoje se zdravotními efekty (prof. Ing. Vlastimil Fic, DrSc</a:t>
            </a:r>
            <a:r>
              <a:rPr lang="cs-CZ" b="1" dirty="0" smtClean="0"/>
              <a:t>.)</a:t>
            </a:r>
          </a:p>
          <a:p>
            <a:pPr marL="0" indent="0">
              <a:buNone/>
            </a:pPr>
            <a:r>
              <a:rPr lang="cs-CZ" b="1" dirty="0" smtClean="0"/>
              <a:t> </a:t>
            </a:r>
          </a:p>
          <a:p>
            <a:r>
              <a:rPr lang="cs-CZ" dirty="0" smtClean="0"/>
              <a:t>ukončení projektu 30. 06. 2017</a:t>
            </a:r>
          </a:p>
          <a:p>
            <a:r>
              <a:rPr lang="cs-CZ" dirty="0" smtClean="0"/>
              <a:t>Smlouva o budoucí smlouvě o převodu práv k 15. 11. 2018</a:t>
            </a:r>
          </a:p>
          <a:p>
            <a:r>
              <a:rPr lang="cs-CZ" dirty="0" smtClean="0"/>
              <a:t>LS ke dni 12. 12. 2019</a:t>
            </a:r>
          </a:p>
          <a:p>
            <a:r>
              <a:rPr lang="cs-CZ" dirty="0"/>
              <a:t>V souladu s původním záměrem je výstupem projektu z věcného hlediska  funkční vzorek - přírodní révový nápoj se zvýšenými hodnotami biologicky aktivních látek (BAL), který je současně uplatnitelný jako médium (nosič) medicinálních a potravinových doplňků (nikoliv však léků). Nápoj má příjemné buketní a chuťové vjemy s vyváženými nutričními hodnotami a díky zvýšenému obsahu biologicky aktivních látek představuje formu prevence pro celý profil populace.</a:t>
            </a:r>
          </a:p>
          <a:p>
            <a:r>
              <a:rPr lang="cs-CZ" dirty="0" smtClean="0"/>
              <a:t>V </a:t>
            </a:r>
            <a:r>
              <a:rPr lang="cs-CZ" dirty="0"/>
              <a:t>rámci řešení projektu proběhly analýzy vzorků moštů modrých hroznů révy vinné z hlediska stability biologicky aktivních látek a analýzy pro stanovení hodnot biochemických, mikrobiologických a </a:t>
            </a:r>
            <a:r>
              <a:rPr lang="cs-CZ" dirty="0" smtClean="0"/>
              <a:t>enologických.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0761" y="18263"/>
            <a:ext cx="3933239" cy="931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656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931317"/>
            <a:ext cx="8229600" cy="778098"/>
          </a:xfrm>
        </p:spPr>
        <p:txBody>
          <a:bodyPr>
            <a:noAutofit/>
          </a:bodyPr>
          <a:lstStyle/>
          <a:p>
            <a:r>
              <a:rPr lang="cs-CZ" sz="2900" b="1" dirty="0"/>
              <a:t>Výstupy projektů s uzavřenou licenční smlouvou</a:t>
            </a:r>
            <a:endParaRPr lang="cs-CZ" sz="29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sz="2000" b="1" dirty="0"/>
              <a:t> </a:t>
            </a:r>
            <a:r>
              <a:rPr lang="cs-CZ" sz="2000" b="1" dirty="0" smtClean="0"/>
              <a:t>      Aditivum </a:t>
            </a:r>
            <a:r>
              <a:rPr lang="cs-CZ" sz="2000" b="1" dirty="0"/>
              <a:t>pro </a:t>
            </a:r>
            <a:r>
              <a:rPr lang="cs-CZ" sz="2000" b="1" dirty="0" err="1"/>
              <a:t>hygienizaci</a:t>
            </a:r>
            <a:r>
              <a:rPr lang="cs-CZ" sz="2000" b="1" dirty="0"/>
              <a:t> zpracovatelských procesů polymerních </a:t>
            </a:r>
            <a:endParaRPr lang="cs-CZ" sz="2000" b="1" dirty="0" smtClean="0"/>
          </a:p>
          <a:p>
            <a:pPr marL="0" indent="0">
              <a:buNone/>
            </a:pPr>
            <a:r>
              <a:rPr lang="cs-CZ" sz="2000" b="1" dirty="0" smtClean="0"/>
              <a:t>       recyklátů </a:t>
            </a:r>
            <a:r>
              <a:rPr lang="cs-CZ" sz="2000" b="1" dirty="0"/>
              <a:t>a pryží (Ing. Anna </a:t>
            </a:r>
            <a:r>
              <a:rPr lang="cs-CZ" sz="2000" b="1" dirty="0" err="1"/>
              <a:t>Hurajová</a:t>
            </a:r>
            <a:r>
              <a:rPr lang="cs-CZ" sz="2000" b="1" dirty="0"/>
              <a:t>, </a:t>
            </a:r>
            <a:r>
              <a:rPr lang="cs-CZ" sz="2000" b="1" dirty="0" smtClean="0"/>
              <a:t>Ph.D</a:t>
            </a:r>
            <a:r>
              <a:rPr lang="cs-CZ" sz="2000" b="1" dirty="0"/>
              <a:t>.) </a:t>
            </a:r>
            <a:endParaRPr lang="cs-CZ" sz="2000" b="1" dirty="0" smtClean="0"/>
          </a:p>
          <a:p>
            <a:pPr marL="0" indent="0">
              <a:buNone/>
            </a:pPr>
            <a:endParaRPr lang="cs-CZ" sz="2000" b="1" dirty="0" smtClean="0"/>
          </a:p>
          <a:p>
            <a:r>
              <a:rPr lang="cs-CZ" sz="2000" dirty="0"/>
              <a:t>u</a:t>
            </a:r>
            <a:r>
              <a:rPr lang="cs-CZ" sz="2000" dirty="0" smtClean="0"/>
              <a:t>končení projektu 30. 06. 2018</a:t>
            </a:r>
          </a:p>
          <a:p>
            <a:r>
              <a:rPr lang="cs-CZ" sz="2000" dirty="0"/>
              <a:t>v</a:t>
            </a:r>
            <a:r>
              <a:rPr lang="cs-CZ" sz="2000" dirty="0" smtClean="0"/>
              <a:t>ýstupem projektu je UV „Termoplastická </a:t>
            </a:r>
            <a:r>
              <a:rPr lang="cs-CZ" sz="2000" dirty="0" err="1" smtClean="0"/>
              <a:t>předsměs</a:t>
            </a:r>
            <a:r>
              <a:rPr lang="cs-CZ" sz="2000" dirty="0" smtClean="0"/>
              <a:t> k aromatizaci a antibakteriální modifikaci polymerních recyklátů</a:t>
            </a:r>
          </a:p>
          <a:p>
            <a:r>
              <a:rPr lang="cs-CZ" sz="2000" dirty="0" smtClean="0"/>
              <a:t>Smlouva o využití výsledků výzkumu a vývoje k 31. 05. 2018 Fatra, a.s. Napajedla</a:t>
            </a:r>
          </a:p>
          <a:p>
            <a:r>
              <a:rPr lang="cs-CZ" sz="2000" dirty="0" smtClean="0"/>
              <a:t>LS ke dni 12. 06. 2019</a:t>
            </a:r>
          </a:p>
          <a:p>
            <a:r>
              <a:rPr lang="cs-CZ" sz="2000" dirty="0" smtClean="0"/>
              <a:t>V rámci projektu bylo připraveno aditivum určené k </a:t>
            </a:r>
            <a:r>
              <a:rPr lang="cs-CZ" sz="2000" dirty="0" err="1" smtClean="0"/>
              <a:t>hygienizaci</a:t>
            </a:r>
            <a:r>
              <a:rPr lang="cs-CZ" sz="2000" dirty="0" smtClean="0"/>
              <a:t> zpracovatelského procesu plastů a polymerních recyklátů, které vykazuje aromatické a antibakteriální vlastnosti, díky nimž dochází ke snížení nepříjemného zápachu vznikajícího během zpracování plastů.</a:t>
            </a:r>
          </a:p>
          <a:p>
            <a:endParaRPr lang="cs-CZ" sz="2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1" y="0"/>
            <a:ext cx="3933239" cy="931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737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1818" y="1052736"/>
            <a:ext cx="8229600" cy="706090"/>
          </a:xfrm>
        </p:spPr>
        <p:txBody>
          <a:bodyPr>
            <a:normAutofit/>
          </a:bodyPr>
          <a:lstStyle/>
          <a:p>
            <a:r>
              <a:rPr lang="cs-CZ" sz="2900" b="1" dirty="0"/>
              <a:t>Výstupy projektů s uzavřenou licenční smlouvou</a:t>
            </a:r>
            <a:endParaRPr lang="cs-CZ" sz="29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1818" y="213285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b="1" dirty="0" smtClean="0"/>
              <a:t>      Metodika </a:t>
            </a:r>
            <a:r>
              <a:rPr lang="cs-CZ" sz="2000" b="1" dirty="0"/>
              <a:t>hodnocení embryonálních roztoků </a:t>
            </a:r>
            <a:endParaRPr lang="cs-CZ" sz="2000" b="1" dirty="0" smtClean="0"/>
          </a:p>
          <a:p>
            <a:pPr marL="0" indent="0">
              <a:buNone/>
            </a:pPr>
            <a:r>
              <a:rPr lang="cs-CZ" sz="2000" b="1" dirty="0"/>
              <a:t> </a:t>
            </a:r>
            <a:r>
              <a:rPr lang="cs-CZ" sz="2000" b="1" dirty="0" smtClean="0"/>
              <a:t>     (</a:t>
            </a:r>
            <a:r>
              <a:rPr lang="cs-CZ" sz="2000" b="1" dirty="0"/>
              <a:t>Ing. Kateřina Vaculíková, Ph.D.) </a:t>
            </a:r>
            <a:endParaRPr lang="cs-CZ" sz="2000" b="1" dirty="0" smtClean="0"/>
          </a:p>
          <a:p>
            <a:endParaRPr lang="cs-CZ" sz="2000" b="1" dirty="0" smtClean="0"/>
          </a:p>
          <a:p>
            <a:r>
              <a:rPr lang="cs-CZ" sz="2000" dirty="0"/>
              <a:t>ukončení </a:t>
            </a:r>
            <a:r>
              <a:rPr lang="cs-CZ" sz="2000" dirty="0" smtClean="0"/>
              <a:t>projektu 31. 12. 2019</a:t>
            </a:r>
            <a:endParaRPr lang="cs-CZ" sz="2000" dirty="0"/>
          </a:p>
          <a:p>
            <a:r>
              <a:rPr lang="cs-CZ" sz="2000" dirty="0"/>
              <a:t>výstupem projektu je </a:t>
            </a:r>
            <a:r>
              <a:rPr lang="cs-CZ" sz="2000" dirty="0" smtClean="0"/>
              <a:t>Metodika hodnocení embryonálních roztoků = „ostatní výsledek“</a:t>
            </a:r>
          </a:p>
          <a:p>
            <a:r>
              <a:rPr lang="cs-CZ" sz="2000" dirty="0" smtClean="0"/>
              <a:t>Smlouva o poskytnutí know-how (Licenční smlouva) k 04. 03. 2020</a:t>
            </a:r>
          </a:p>
          <a:p>
            <a:r>
              <a:rPr lang="cs-CZ" sz="2000" dirty="0" smtClean="0"/>
              <a:t>Metodika hodnotí kultivační prostředí ve vztahu k vývoji embrya a definuje systém stanovení referenčních hodnot komponent pro doporučený embryonální živný roztok. Principem je hodnocení úrovně obsahu komponent Alaninu, </a:t>
            </a:r>
            <a:r>
              <a:rPr lang="cs-CZ" sz="2000" dirty="0" err="1" smtClean="0"/>
              <a:t>Glutaminu</a:t>
            </a:r>
            <a:r>
              <a:rPr lang="cs-CZ" sz="2000" dirty="0" smtClean="0"/>
              <a:t> a </a:t>
            </a:r>
            <a:r>
              <a:rPr lang="cs-CZ" sz="2000" dirty="0" err="1" smtClean="0"/>
              <a:t>Alanylu-Glutaminu</a:t>
            </a:r>
            <a:r>
              <a:rPr lang="cs-CZ" sz="2000" dirty="0" smtClean="0"/>
              <a:t> z embryonálního živného roztoku po ukončení kultivace.</a:t>
            </a:r>
          </a:p>
          <a:p>
            <a:endParaRPr lang="cs-CZ" sz="2000" dirty="0"/>
          </a:p>
          <a:p>
            <a:endParaRPr lang="cs-CZ" sz="2000" dirty="0" smtClean="0"/>
          </a:p>
          <a:p>
            <a:endParaRPr lang="cs-CZ" sz="2000" dirty="0"/>
          </a:p>
          <a:p>
            <a:endParaRPr lang="cs-CZ" sz="2000" dirty="0" smtClean="0"/>
          </a:p>
          <a:p>
            <a:endParaRPr lang="cs-CZ" sz="2000" dirty="0"/>
          </a:p>
          <a:p>
            <a:endParaRPr lang="cs-CZ" sz="2000" dirty="0" smtClean="0"/>
          </a:p>
          <a:p>
            <a:endParaRPr lang="cs-CZ" sz="2000" dirty="0"/>
          </a:p>
          <a:p>
            <a:endParaRPr lang="cs-CZ" sz="2000" dirty="0" smtClean="0"/>
          </a:p>
          <a:p>
            <a:endParaRPr lang="cs-CZ" sz="2000" dirty="0"/>
          </a:p>
          <a:p>
            <a:endParaRPr lang="cs-CZ" sz="2000" dirty="0" smtClean="0"/>
          </a:p>
          <a:p>
            <a:pPr marL="0" indent="0">
              <a:buNone/>
            </a:pPr>
            <a:endParaRPr lang="cs-CZ" sz="2000" dirty="0"/>
          </a:p>
          <a:p>
            <a:endParaRPr lang="cs-CZ" sz="2000" b="1" dirty="0" smtClean="0"/>
          </a:p>
          <a:p>
            <a:endParaRPr lang="cs-CZ" sz="2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1" y="0"/>
            <a:ext cx="3933239" cy="931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320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229600" cy="778098"/>
          </a:xfrm>
        </p:spPr>
        <p:txBody>
          <a:bodyPr>
            <a:normAutofit/>
          </a:bodyPr>
          <a:lstStyle/>
          <a:p>
            <a:r>
              <a:rPr lang="cs-CZ" sz="2900" b="1" dirty="0"/>
              <a:t>Výstupy projektů s uzavřenou licenční smlouvou</a:t>
            </a:r>
            <a:endParaRPr lang="cs-CZ" sz="29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1868" y="2087993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b="1" dirty="0"/>
              <a:t> </a:t>
            </a:r>
            <a:r>
              <a:rPr lang="cs-CZ" sz="2000" b="1" dirty="0" smtClean="0"/>
              <a:t>     Multifunkční </a:t>
            </a:r>
            <a:r>
              <a:rPr lang="cs-CZ" sz="2000" b="1" dirty="0"/>
              <a:t>sportovní zařízení pro zdravotně postižené sportovce </a:t>
            </a:r>
            <a:endParaRPr lang="cs-CZ" sz="2000" b="1" dirty="0" smtClean="0"/>
          </a:p>
          <a:p>
            <a:pPr marL="0" indent="0">
              <a:buNone/>
            </a:pPr>
            <a:r>
              <a:rPr lang="cs-CZ" sz="2000" b="1" dirty="0"/>
              <a:t> </a:t>
            </a:r>
            <a:r>
              <a:rPr lang="cs-CZ" sz="2000" b="1" dirty="0" smtClean="0"/>
              <a:t>     (</a:t>
            </a:r>
            <a:r>
              <a:rPr lang="cs-CZ" sz="2000" b="1" dirty="0"/>
              <a:t>Mgr. Zdeněk </a:t>
            </a:r>
            <a:r>
              <a:rPr lang="cs-CZ" sz="2000" b="1" dirty="0" smtClean="0"/>
              <a:t>Melichárek</a:t>
            </a:r>
            <a:r>
              <a:rPr lang="cs-CZ" sz="2000" b="1" dirty="0"/>
              <a:t>, Ph.D.) </a:t>
            </a:r>
            <a:endParaRPr lang="cs-CZ" sz="2000" b="1" dirty="0" smtClean="0"/>
          </a:p>
          <a:p>
            <a:pPr marL="0" indent="0">
              <a:buNone/>
            </a:pPr>
            <a:endParaRPr lang="cs-CZ" sz="2000" b="1" dirty="0" smtClean="0"/>
          </a:p>
          <a:p>
            <a:r>
              <a:rPr lang="cs-CZ" sz="2000" dirty="0"/>
              <a:t>ukončení projektu 31</a:t>
            </a:r>
            <a:r>
              <a:rPr lang="cs-CZ" sz="2000" dirty="0" smtClean="0"/>
              <a:t>. 12. 2017</a:t>
            </a:r>
            <a:endParaRPr lang="cs-CZ" sz="2000" dirty="0"/>
          </a:p>
          <a:p>
            <a:r>
              <a:rPr lang="cs-CZ" sz="2000" dirty="0"/>
              <a:t>výstupem projektu je </a:t>
            </a:r>
            <a:r>
              <a:rPr lang="cs-CZ" sz="2000" dirty="0" smtClean="0"/>
              <a:t>ochrana průmyslovým vzorem na území EU</a:t>
            </a:r>
          </a:p>
          <a:p>
            <a:r>
              <a:rPr lang="cs-CZ" sz="2000" dirty="0" smtClean="0"/>
              <a:t>Smlouva o využití výsledků výzkumu a vývoje k 07. 01. 2019</a:t>
            </a:r>
          </a:p>
          <a:p>
            <a:r>
              <a:rPr lang="cs-CZ" sz="2000" dirty="0" smtClean="0"/>
              <a:t>LS k datu 07. 05. 2019</a:t>
            </a:r>
          </a:p>
          <a:p>
            <a:r>
              <a:rPr lang="cs-CZ" sz="2000" dirty="0" smtClean="0"/>
              <a:t>Výstupem projektu je multifunkční sportovní zařízení v podobě vrhací židle. Jedinečnost spočívá v univerzálnosti, snadné rozložitelnosti, nízké hmotnosti a snadné skladovatelnosti. Zařízení splňuje potřebná kritéria, která jsou stanovena atletickou asociací v ČR i v zahraničí.</a:t>
            </a:r>
            <a:endParaRPr lang="cs-CZ" sz="2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1" y="0"/>
            <a:ext cx="3933239" cy="931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131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720080"/>
          </a:xfrm>
        </p:spPr>
        <p:txBody>
          <a:bodyPr>
            <a:normAutofit/>
          </a:bodyPr>
          <a:lstStyle/>
          <a:p>
            <a:r>
              <a:rPr lang="cs-CZ" sz="2900" b="1" dirty="0"/>
              <a:t>Výstupy projektů s uzavřenou licenční smlouvou</a:t>
            </a:r>
            <a:endParaRPr lang="cs-CZ" sz="29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33292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b="1" dirty="0" smtClean="0"/>
              <a:t>      Národní </a:t>
            </a:r>
            <a:r>
              <a:rPr lang="cs-CZ" sz="2000" b="1" dirty="0"/>
              <a:t>databáze záznamů </a:t>
            </a:r>
            <a:r>
              <a:rPr lang="cs-CZ" sz="2000" b="1" dirty="0" err="1"/>
              <a:t>fotopastí</a:t>
            </a:r>
            <a:r>
              <a:rPr lang="cs-CZ" sz="2000" b="1" dirty="0"/>
              <a:t> (Mgr. Ing. Jiří </a:t>
            </a:r>
            <a:r>
              <a:rPr lang="cs-CZ" sz="2000" b="1" dirty="0" err="1"/>
              <a:t>Lehejček</a:t>
            </a:r>
            <a:r>
              <a:rPr lang="cs-CZ" sz="2000" b="1" dirty="0"/>
              <a:t>, Ph.D</a:t>
            </a:r>
            <a:r>
              <a:rPr lang="cs-CZ" sz="2000" b="1" dirty="0" smtClean="0"/>
              <a:t>.)</a:t>
            </a:r>
          </a:p>
          <a:p>
            <a:pPr marL="0" indent="0">
              <a:buNone/>
            </a:pPr>
            <a:r>
              <a:rPr lang="cs-CZ" sz="2000" b="1" dirty="0" smtClean="0"/>
              <a:t> </a:t>
            </a:r>
          </a:p>
          <a:p>
            <a:r>
              <a:rPr lang="cs-CZ" sz="2000" dirty="0"/>
              <a:t>ukončení projektu 31. 12. </a:t>
            </a:r>
            <a:r>
              <a:rPr lang="cs-CZ" sz="2000" dirty="0" smtClean="0"/>
              <a:t>2019</a:t>
            </a:r>
            <a:endParaRPr lang="cs-CZ" sz="2000" dirty="0"/>
          </a:p>
          <a:p>
            <a:r>
              <a:rPr lang="cs-CZ" sz="2000" dirty="0"/>
              <a:t>výstupem projektu je </a:t>
            </a:r>
            <a:r>
              <a:rPr lang="cs-CZ" sz="2000" dirty="0" smtClean="0"/>
              <a:t>Konceptuální schéma a logický model databáze záznamů </a:t>
            </a:r>
            <a:r>
              <a:rPr lang="cs-CZ" sz="2000" dirty="0" err="1" smtClean="0"/>
              <a:t>fotopastí</a:t>
            </a:r>
            <a:r>
              <a:rPr lang="cs-CZ" sz="2000" dirty="0" smtClean="0"/>
              <a:t> – prototyp = ostatní výsledek</a:t>
            </a:r>
          </a:p>
          <a:p>
            <a:r>
              <a:rPr lang="cs-CZ" sz="2000" dirty="0" smtClean="0"/>
              <a:t>Smlouva o poskytnutí know-how (Licenční smlouva) k 24. 02. 2020</a:t>
            </a:r>
          </a:p>
          <a:p>
            <a:r>
              <a:rPr lang="cs-CZ" sz="2000" dirty="0"/>
              <a:t>v</a:t>
            </a:r>
            <a:r>
              <a:rPr lang="cs-CZ" sz="2000" dirty="0" smtClean="0"/>
              <a:t>ýstupem je Informační systém pro správu záznamů z </a:t>
            </a:r>
            <a:r>
              <a:rPr lang="cs-CZ" sz="2000" dirty="0" err="1" smtClean="0"/>
              <a:t>fotopastí</a:t>
            </a:r>
            <a:r>
              <a:rPr lang="cs-CZ" sz="2000" dirty="0" smtClean="0"/>
              <a:t>, který obsahuje konceptuální schéma a logický návrh národní databáze </a:t>
            </a:r>
            <a:r>
              <a:rPr lang="cs-CZ" sz="2000" dirty="0" err="1" smtClean="0"/>
              <a:t>fotopastí</a:t>
            </a:r>
            <a:r>
              <a:rPr lang="cs-CZ" sz="2000" dirty="0" smtClean="0"/>
              <a:t>, který rovněž bude sloužit jako podklad pro implementaci systému.</a:t>
            </a:r>
            <a:endParaRPr lang="cs-CZ" sz="2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1" y="0"/>
            <a:ext cx="3933239" cy="931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04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957470"/>
            <a:ext cx="8229600" cy="706090"/>
          </a:xfrm>
        </p:spPr>
        <p:txBody>
          <a:bodyPr>
            <a:normAutofit/>
          </a:bodyPr>
          <a:lstStyle/>
          <a:p>
            <a:r>
              <a:rPr lang="cs-CZ" sz="2900" b="1" dirty="0"/>
              <a:t>Výstupy projektů s uzavřenou </a:t>
            </a:r>
            <a:r>
              <a:rPr lang="cs-CZ" sz="2900" b="1" dirty="0" err="1" smtClean="0"/>
              <a:t>předlicenční</a:t>
            </a:r>
            <a:r>
              <a:rPr lang="cs-CZ" sz="2900" b="1" dirty="0" smtClean="0"/>
              <a:t> </a:t>
            </a:r>
            <a:r>
              <a:rPr lang="cs-CZ" sz="2900" b="1" dirty="0"/>
              <a:t>smlouvou</a:t>
            </a:r>
            <a:endParaRPr lang="cs-CZ" sz="29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b="1" dirty="0"/>
              <a:t> </a:t>
            </a:r>
            <a:r>
              <a:rPr lang="cs-CZ" sz="2000" b="1" dirty="0" smtClean="0"/>
              <a:t>     Senzor </a:t>
            </a:r>
            <a:r>
              <a:rPr lang="cs-CZ" sz="2000" b="1" dirty="0"/>
              <a:t>pro detekci amoniaku na bázi PANI </a:t>
            </a:r>
            <a:endParaRPr lang="cs-CZ" sz="2000" b="1" dirty="0" smtClean="0"/>
          </a:p>
          <a:p>
            <a:pPr marL="0" indent="0">
              <a:buNone/>
            </a:pPr>
            <a:r>
              <a:rPr lang="cs-CZ" sz="2000" b="1" dirty="0"/>
              <a:t> </a:t>
            </a:r>
            <a:r>
              <a:rPr lang="cs-CZ" sz="2000" b="1" dirty="0" smtClean="0"/>
              <a:t>     (</a:t>
            </a:r>
            <a:r>
              <a:rPr lang="cs-CZ" sz="2000" b="1" dirty="0"/>
              <a:t>prof. Ing. Petr </a:t>
            </a:r>
            <a:r>
              <a:rPr lang="cs-CZ" sz="2000" b="1" dirty="0" err="1"/>
              <a:t>Slobodian</a:t>
            </a:r>
            <a:r>
              <a:rPr lang="cs-CZ" sz="2000" b="1" dirty="0"/>
              <a:t>, Ph.D.) </a:t>
            </a:r>
            <a:endParaRPr lang="cs-CZ" sz="2000" b="1" dirty="0" smtClean="0"/>
          </a:p>
          <a:p>
            <a:pPr marL="0" indent="0">
              <a:buNone/>
            </a:pPr>
            <a:endParaRPr lang="cs-CZ" sz="2000" b="1" dirty="0" smtClean="0"/>
          </a:p>
          <a:p>
            <a:r>
              <a:rPr lang="cs-CZ" sz="2000" dirty="0"/>
              <a:t>ukončení projektu 31. </a:t>
            </a:r>
            <a:r>
              <a:rPr lang="cs-CZ" sz="2000" dirty="0" smtClean="0"/>
              <a:t>11. </a:t>
            </a:r>
            <a:r>
              <a:rPr lang="cs-CZ" sz="2000" dirty="0"/>
              <a:t>2019</a:t>
            </a:r>
          </a:p>
          <a:p>
            <a:r>
              <a:rPr lang="cs-CZ" sz="2000" dirty="0"/>
              <a:t>výstupem projektu </a:t>
            </a:r>
            <a:r>
              <a:rPr lang="cs-CZ" sz="2000" dirty="0" smtClean="0"/>
              <a:t>UV „Vysoce citlivý plošný senzor pro detekci plynných látek“</a:t>
            </a:r>
          </a:p>
          <a:p>
            <a:r>
              <a:rPr lang="cs-CZ" sz="2000" dirty="0" smtClean="0"/>
              <a:t>Smlouva o využití výsledků výzkumu a vývoje k 05. 12. 2019</a:t>
            </a:r>
            <a:endParaRPr lang="cs-CZ" sz="2000" dirty="0"/>
          </a:p>
          <a:p>
            <a:r>
              <a:rPr lang="cs-CZ" sz="2000" dirty="0" smtClean="0"/>
              <a:t>LS v jednání, uzavření k 31. 10. 2020</a:t>
            </a:r>
          </a:p>
          <a:p>
            <a:r>
              <a:rPr lang="cs-CZ" sz="2000" dirty="0" smtClean="0"/>
              <a:t>Byla vytvořena komplexní architektura elektronického vyhodnocování pomocí mikroprocesoru, který umožňuje využití u systémů vyžadujících rychlou odezvu na zjištění přítomnosti zvýšených koncentrací amoniaku v prostředí, kde je nutné měření těchto veličin.</a:t>
            </a:r>
            <a:endParaRPr lang="cs-CZ" sz="2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1" y="0"/>
            <a:ext cx="3933239" cy="931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6434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1931</TotalTime>
  <Words>1224</Words>
  <Application>Microsoft Office PowerPoint</Application>
  <PresentationFormat>Předvádění na obrazovce (4:3)</PresentationFormat>
  <Paragraphs>143</Paragraphs>
  <Slides>15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Calibri</vt:lpstr>
      <vt:lpstr>Cambria</vt:lpstr>
      <vt:lpstr>Motiv systému Office</vt:lpstr>
      <vt:lpstr>Prezentace aplikace PowerPoint</vt:lpstr>
      <vt:lpstr>Prezentace aplikace PowerPoint</vt:lpstr>
      <vt:lpstr>Prezentace aplikace PowerPoint</vt:lpstr>
      <vt:lpstr>Výstupy projektů s uzavřenou licenční smlouvou</vt:lpstr>
      <vt:lpstr>Výstupy projektů s uzavřenou licenční smlouvou</vt:lpstr>
      <vt:lpstr>Výstupy projektů s uzavřenou licenční smlouvou</vt:lpstr>
      <vt:lpstr>Výstupy projektů s uzavřenou licenční smlouvou</vt:lpstr>
      <vt:lpstr>Výstupy projektů s uzavřenou licenční smlouvou</vt:lpstr>
      <vt:lpstr>Výstupy projektů s uzavřenou předlicenční smlouvou</vt:lpstr>
      <vt:lpstr>Výstupy projektů s uzavřenou předlicenční smlouvou</vt:lpstr>
      <vt:lpstr>Výstupy projektů s uzavřenou předlicenční smlouvou</vt:lpstr>
      <vt:lpstr>Ostatní výstupy</vt:lpstr>
      <vt:lpstr>Prezentace aplikace PowerPoint</vt:lpstr>
      <vt:lpstr>Prezentace aplikace PowerPoint</vt:lpstr>
      <vt:lpstr>DĚKUJI  ZA  POZORNOST   Ing. Ivana Bartoníková Tel.: +420 576 038 138  Mobil.: +420 734 792 686  E-mail: bartonikova@utb.cz http://isctt.utb.cz/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Nabídka služeb Univerzitního institutu</dc:title>
  <dc:creator>Honza</dc:creator>
  <cp:lastModifiedBy>Jan Görig</cp:lastModifiedBy>
  <cp:revision>214</cp:revision>
  <cp:lastPrinted>2016-04-07T11:34:16Z</cp:lastPrinted>
  <dcterms:created xsi:type="dcterms:W3CDTF">2015-10-15T11:22:14Z</dcterms:created>
  <dcterms:modified xsi:type="dcterms:W3CDTF">2020-09-23T07:34:12Z</dcterms:modified>
</cp:coreProperties>
</file>