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8" r:id="rId3"/>
    <p:sldId id="257" r:id="rId4"/>
    <p:sldId id="258" r:id="rId5"/>
    <p:sldId id="261" r:id="rId6"/>
    <p:sldId id="260" r:id="rId7"/>
    <p:sldId id="262" r:id="rId8"/>
    <p:sldId id="263" r:id="rId9"/>
    <p:sldId id="264" r:id="rId10"/>
    <p:sldId id="269" r:id="rId11"/>
    <p:sldId id="266" r:id="rId12"/>
    <p:sldId id="259" r:id="rId13"/>
    <p:sldId id="26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dbCXXZxHCGKms/lmESzTqQ==" hashData="jicnYF3VxM2esqkdx7oVJ4/HwYLl3wahBwMcZyKBLnhRtqGYPAQ26uwfug5/HsBrA+cTEe+J18JStYFmon29nQ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14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8A8C-8859-4A96-A43A-919FF26DD60C}" type="datetimeFigureOut">
              <a:rPr lang="en-GB" smtClean="0"/>
              <a:t>26/01/2022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3DBC7-3455-43E1-BBDF-8F2235B019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587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8A8C-8859-4A96-A43A-919FF26DD60C}" type="datetimeFigureOut">
              <a:rPr lang="en-GB" smtClean="0"/>
              <a:t>26/01/2022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3DBC7-3455-43E1-BBDF-8F2235B019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1310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8A8C-8859-4A96-A43A-919FF26DD60C}" type="datetimeFigureOut">
              <a:rPr lang="en-GB" smtClean="0"/>
              <a:t>26/01/2022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3DBC7-3455-43E1-BBDF-8F2235B019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951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8A8C-8859-4A96-A43A-919FF26DD60C}" type="datetimeFigureOut">
              <a:rPr lang="en-GB" smtClean="0"/>
              <a:t>26/01/2022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3DBC7-3455-43E1-BBDF-8F2235B01923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896578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8A8C-8859-4A96-A43A-919FF26DD60C}" type="datetimeFigureOut">
              <a:rPr lang="en-GB" smtClean="0"/>
              <a:t>26/01/2022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3DBC7-3455-43E1-BBDF-8F2235B019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2152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8A8C-8859-4A96-A43A-919FF26DD60C}" type="datetimeFigureOut">
              <a:rPr lang="en-GB" smtClean="0"/>
              <a:t>26/01/2022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3DBC7-3455-43E1-BBDF-8F2235B019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76408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8A8C-8859-4A96-A43A-919FF26DD60C}" type="datetimeFigureOut">
              <a:rPr lang="en-GB" smtClean="0"/>
              <a:t>26/01/2022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3DBC7-3455-43E1-BBDF-8F2235B019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2463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8A8C-8859-4A96-A43A-919FF26DD60C}" type="datetimeFigureOut">
              <a:rPr lang="en-GB" smtClean="0"/>
              <a:t>26/01/2022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3DBC7-3455-43E1-BBDF-8F2235B019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99694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8A8C-8859-4A96-A43A-919FF26DD60C}" type="datetimeFigureOut">
              <a:rPr lang="en-GB" smtClean="0"/>
              <a:t>26/01/2022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3DBC7-3455-43E1-BBDF-8F2235B019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1285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C1E0F1-AFB0-4966-883F-39DE2A8D8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66FD8B-03C8-4300-9FE0-4757FB1962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34D3259-6B60-44A3-A31E-22914FD59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8A8C-8859-4A96-A43A-919FF26DD60C}" type="datetimeFigureOut">
              <a:rPr lang="en-GB" smtClean="0"/>
              <a:t>26/01/2022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224DE5D-F138-4632-8122-C476A3177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6327374-3F4F-4F4A-99A0-305DBFC38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3DBC7-3455-43E1-BBDF-8F2235B019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5753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8A8C-8859-4A96-A43A-919FF26DD60C}" type="datetimeFigureOut">
              <a:rPr lang="en-GB" smtClean="0"/>
              <a:t>26/01/2022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3DBC7-3455-43E1-BBDF-8F2235B019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7358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8A8C-8859-4A96-A43A-919FF26DD60C}" type="datetimeFigureOut">
              <a:rPr lang="en-GB" smtClean="0"/>
              <a:t>26/01/2022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3DBC7-3455-43E1-BBDF-8F2235B019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3447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8A8C-8859-4A96-A43A-919FF26DD60C}" type="datetimeFigureOut">
              <a:rPr lang="en-GB" smtClean="0"/>
              <a:t>26/01/2022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3DBC7-3455-43E1-BBDF-8F2235B019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9397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8A8C-8859-4A96-A43A-919FF26DD60C}" type="datetimeFigureOut">
              <a:rPr lang="en-GB" smtClean="0"/>
              <a:t>26/01/2022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3DBC7-3455-43E1-BBDF-8F2235B019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1752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8A8C-8859-4A96-A43A-919FF26DD60C}" type="datetimeFigureOut">
              <a:rPr lang="en-GB" smtClean="0"/>
              <a:t>26/01/2022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3DBC7-3455-43E1-BBDF-8F2235B019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320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8A8C-8859-4A96-A43A-919FF26DD60C}" type="datetimeFigureOut">
              <a:rPr lang="en-GB" smtClean="0"/>
              <a:t>26/01/2022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3DBC7-3455-43E1-BBDF-8F2235B019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1109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8A8C-8859-4A96-A43A-919FF26DD60C}" type="datetimeFigureOut">
              <a:rPr lang="en-GB" smtClean="0"/>
              <a:t>26/01/2022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3DBC7-3455-43E1-BBDF-8F2235B019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1401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8A8C-8859-4A96-A43A-919FF26DD60C}" type="datetimeFigureOut">
              <a:rPr lang="en-GB" smtClean="0"/>
              <a:t>26/01/2022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3DBC7-3455-43E1-BBDF-8F2235B019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9729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8818A8C-8859-4A96-A43A-919FF26DD60C}" type="datetimeFigureOut">
              <a:rPr lang="en-GB" smtClean="0"/>
              <a:t>26/01/2022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263DBC7-3455-43E1-BBDF-8F2235B019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7451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3.png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microsoft.com/office/2007/relationships/media" Target="../media/media2.m4a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.jpg"/><Relationship Id="rId12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jpg"/><Relationship Id="rId10" Type="http://schemas.openxmlformats.org/officeDocument/2006/relationships/image" Target="../media/image14.png"/><Relationship Id="rId4" Type="http://schemas.openxmlformats.org/officeDocument/2006/relationships/image" Target="../media/image8.jpg"/><Relationship Id="rId9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4CDF74-BAC3-4514-B01F-2CEED7EF28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Odlišnosti lidí</a:t>
            </a:r>
            <a:br>
              <a:rPr lang="cs-CZ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7546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EEC1E6-F2BA-4D35-A983-F440F74AA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896" y="168812"/>
            <a:ext cx="10720208" cy="2025747"/>
          </a:xfrm>
        </p:spPr>
        <p:txBody>
          <a:bodyPr>
            <a:normAutofit/>
          </a:bodyPr>
          <a:lstStyle/>
          <a:p>
            <a:r>
              <a:rPr lang="cs-CZ" b="1" dirty="0"/>
              <a:t>Národy</a:t>
            </a:r>
            <a:br>
              <a:rPr lang="cs-CZ" b="1" dirty="0"/>
            </a:br>
            <a:br>
              <a:rPr lang="cs-CZ" b="1" dirty="0"/>
            </a:br>
            <a:r>
              <a:rPr lang="cs-CZ" sz="3200" dirty="0"/>
              <a:t>Společné území, společný jazyk, společná minulost, společné zvyky</a:t>
            </a:r>
            <a:endParaRPr lang="en-GB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E4E6C18-BB9D-4687-BED5-65EFC7211B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378" y="2025747"/>
            <a:ext cx="6757244" cy="5001065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CEEA47C-DAB5-48EE-846C-21A7412E83F3}"/>
              </a:ext>
            </a:extLst>
          </p:cNvPr>
          <p:cNvSpPr txBox="1"/>
          <p:nvPr/>
        </p:nvSpPr>
        <p:spPr>
          <a:xfrm flipH="1">
            <a:off x="168812" y="2644170"/>
            <a:ext cx="30097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Lidé cestují, stěhují se.</a:t>
            </a:r>
          </a:p>
          <a:p>
            <a:endParaRPr lang="cs-CZ" sz="2400" dirty="0"/>
          </a:p>
          <a:p>
            <a:r>
              <a:rPr lang="cs-CZ" sz="2400" dirty="0"/>
              <a:t>Všichni jsme lidé, všichni jsme si rovni.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875078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F7D3D9C-B868-41E0-AC6B-0CEDDA3D9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3EFBBCCA-E851-463D-A9E1-5F35DF6B3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 descr="Obsah obrázku tráva, fotbal, míč, pole&#10;&#10;Popis byl vytvořen automaticky">
            <a:extLst>
              <a:ext uri="{FF2B5EF4-FFF2-40B4-BE49-F238E27FC236}">
                <a16:creationId xmlns:a16="http://schemas.microsoft.com/office/drawing/2014/main" id="{151B2E40-8D0A-497D-903E-6C51CB327F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8" r="12942" b="-3"/>
          <a:stretch/>
        </p:blipFill>
        <p:spPr>
          <a:xfrm>
            <a:off x="8157374" y="1"/>
            <a:ext cx="4034626" cy="3428999"/>
          </a:xfrm>
          <a:prstGeom prst="rect">
            <a:avLst/>
          </a:prstGeom>
        </p:spPr>
      </p:pic>
      <p:pic>
        <p:nvPicPr>
          <p:cNvPr id="8" name="Obrázek 7" descr="Obsah obrázku osoba, interiér, vsedě, malé&#10;&#10;Popis byl vytvořen automaticky">
            <a:extLst>
              <a:ext uri="{FF2B5EF4-FFF2-40B4-BE49-F238E27FC236}">
                <a16:creationId xmlns:a16="http://schemas.microsoft.com/office/drawing/2014/main" id="{BFD69B06-630A-4BFC-BE05-3E6F16979C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7" r="16076" b="2"/>
          <a:stretch/>
        </p:blipFill>
        <p:spPr>
          <a:xfrm>
            <a:off x="8157371" y="3428999"/>
            <a:ext cx="4034629" cy="342900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376D860-CEDA-4A40-8599-DCA4E19C5F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7371" y="3433232"/>
            <a:ext cx="3995298" cy="0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1C2FA0C4-B80E-4B2A-A964-E3C69A88F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60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5DEC4C6-A336-46AE-991C-4D3A6073A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E767B59-FFAB-4BCB-8E3D-0914AA76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4" y="-80439"/>
            <a:ext cx="6672886" cy="1596177"/>
          </a:xfrm>
        </p:spPr>
        <p:txBody>
          <a:bodyPr>
            <a:normAutofit/>
          </a:bodyPr>
          <a:lstStyle/>
          <a:p>
            <a:r>
              <a:rPr lang="cs-CZ" b="1" dirty="0"/>
              <a:t>Schopnosti a dovednosti</a:t>
            </a:r>
            <a:endParaRPr lang="en-GB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5F64D1-89B4-4EF9-8B87-FD01D7B87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31" y="2610769"/>
            <a:ext cx="7684234" cy="424723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cs-CZ" sz="2800" dirty="0"/>
              <a:t>Škola -</a:t>
            </a:r>
          </a:p>
          <a:p>
            <a:pPr>
              <a:lnSpc>
                <a:spcPct val="110000"/>
              </a:lnSpc>
            </a:pPr>
            <a:r>
              <a:rPr lang="cs-CZ" sz="2800" dirty="0"/>
              <a:t>Sport - </a:t>
            </a:r>
          </a:p>
          <a:p>
            <a:pPr>
              <a:lnSpc>
                <a:spcPct val="110000"/>
              </a:lnSpc>
            </a:pPr>
            <a:r>
              <a:rPr lang="cs-CZ" sz="2800" dirty="0"/>
              <a:t>Výtvarné činnosti - </a:t>
            </a:r>
          </a:p>
          <a:p>
            <a:pPr>
              <a:lnSpc>
                <a:spcPct val="110000"/>
              </a:lnSpc>
            </a:pPr>
            <a:r>
              <a:rPr lang="cs-CZ" sz="2800" dirty="0"/>
              <a:t>Hudební činnosti -</a:t>
            </a:r>
            <a:endParaRPr lang="cs-CZ" sz="1900" dirty="0"/>
          </a:p>
          <a:p>
            <a:pPr>
              <a:lnSpc>
                <a:spcPct val="110000"/>
              </a:lnSpc>
            </a:pPr>
            <a:endParaRPr lang="cs-CZ" sz="1900" dirty="0"/>
          </a:p>
          <a:p>
            <a:pPr marL="0" indent="0" algn="ctr">
              <a:lnSpc>
                <a:spcPct val="110000"/>
              </a:lnSpc>
              <a:buNone/>
            </a:pPr>
            <a:r>
              <a:rPr lang="cs-CZ" sz="2400" dirty="0"/>
              <a:t>Každému jde něco jiného, každý se učí novým věcem jinak rychle </a:t>
            </a:r>
            <a:r>
              <a:rPr lang="cs-CZ" sz="2400" dirty="0">
                <a:sym typeface="Wingdings" panose="05000000000000000000" pitchFamily="2" charset="2"/>
              </a:rPr>
              <a:t> </a:t>
            </a:r>
            <a:endParaRPr lang="cs-CZ" sz="24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B06CEAA-BB4E-4D9B-A91A-EF9AFE59DEFF}"/>
              </a:ext>
            </a:extLst>
          </p:cNvPr>
          <p:cNvSpPr txBox="1"/>
          <p:nvPr/>
        </p:nvSpPr>
        <p:spPr>
          <a:xfrm>
            <a:off x="613628" y="1095031"/>
            <a:ext cx="71099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2800" dirty="0"/>
              <a:t>=co umíme, čemu se učíme, co nás baví, čeho jsme schopni, co dokážeme.</a:t>
            </a:r>
            <a:endParaRPr lang="en-GB" sz="2800" dirty="0"/>
          </a:p>
        </p:txBody>
      </p:sp>
      <p:sp>
        <p:nvSpPr>
          <p:cNvPr id="9" name="Řečová bublina: oválný bublinový popisek 8">
            <a:extLst>
              <a:ext uri="{FF2B5EF4-FFF2-40B4-BE49-F238E27FC236}">
                <a16:creationId xmlns:a16="http://schemas.microsoft.com/office/drawing/2014/main" id="{80198804-B097-4955-81AE-AE2D3A40AEE4}"/>
              </a:ext>
            </a:extLst>
          </p:cNvPr>
          <p:cNvSpPr/>
          <p:nvPr/>
        </p:nvSpPr>
        <p:spPr>
          <a:xfrm>
            <a:off x="4931131" y="2291940"/>
            <a:ext cx="2968682" cy="1131237"/>
          </a:xfrm>
          <a:prstGeom prst="wedgeEllipseCallout">
            <a:avLst>
              <a:gd name="adj1" fmla="val -66324"/>
              <a:gd name="adj2" fmla="val 587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/>
              <a:t>Co mi jde?</a:t>
            </a:r>
            <a:endParaRPr lang="en-GB" sz="3200" dirty="0"/>
          </a:p>
        </p:txBody>
      </p:sp>
      <p:pic>
        <p:nvPicPr>
          <p:cNvPr id="11" name="Grafický objekt 10" descr="Odznak 7">
            <a:extLst>
              <a:ext uri="{FF2B5EF4-FFF2-40B4-BE49-F238E27FC236}">
                <a16:creationId xmlns:a16="http://schemas.microsoft.com/office/drawing/2014/main" id="{0CE1549A-F847-4475-B232-05D4E3632F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76503" y="1989587"/>
            <a:ext cx="756760" cy="75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4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3FA6E7-5104-45FB-A592-CDF1A0F21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477840"/>
            <a:ext cx="10364451" cy="1596177"/>
          </a:xfrm>
        </p:spPr>
        <p:txBody>
          <a:bodyPr>
            <a:normAutofit/>
          </a:bodyPr>
          <a:lstStyle/>
          <a:p>
            <a:pPr algn="ctr"/>
            <a:r>
              <a:rPr lang="cs-CZ" sz="4000" dirty="0"/>
              <a:t>Jak bys popsal sebe?</a:t>
            </a:r>
            <a:endParaRPr lang="en-GB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9ACD20-CA4C-46A4-8C3E-1CD8804590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Já jsem…..</a:t>
            </a:r>
          </a:p>
          <a:p>
            <a:r>
              <a:rPr lang="cs-CZ" sz="2800" dirty="0"/>
              <a:t>Já mám…</a:t>
            </a:r>
          </a:p>
          <a:p>
            <a:r>
              <a:rPr lang="cs-CZ" sz="2800" dirty="0"/>
              <a:t>Já mám rád…</a:t>
            </a:r>
          </a:p>
          <a:p>
            <a:r>
              <a:rPr lang="cs-CZ" sz="2800" dirty="0"/>
              <a:t>Já rád dělám…</a:t>
            </a:r>
            <a:endParaRPr lang="en-GB" sz="2800" dirty="0"/>
          </a:p>
        </p:txBody>
      </p:sp>
      <p:pic>
        <p:nvPicPr>
          <p:cNvPr id="5" name="Grafický objekt 4" descr="Odznak 8">
            <a:extLst>
              <a:ext uri="{FF2B5EF4-FFF2-40B4-BE49-F238E27FC236}">
                <a16:creationId xmlns:a16="http://schemas.microsoft.com/office/drawing/2014/main" id="{3F4B191B-5B2C-4A7D-A542-D984857BD1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54923" y="925994"/>
            <a:ext cx="699868" cy="69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007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66A96D-9B97-460A-9060-4B14B73D9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za pozornost </a:t>
            </a:r>
            <a:r>
              <a:rPr lang="cs-CZ" dirty="0">
                <a:sym typeface="Wingdings" panose="05000000000000000000" pitchFamily="2" charset="2"/>
              </a:rPr>
              <a:t></a:t>
            </a:r>
            <a:endParaRPr lang="en-GB" dirty="0"/>
          </a:p>
        </p:txBody>
      </p:sp>
      <p:pic>
        <p:nvPicPr>
          <p:cNvPr id="7" name="Obrázek 6" descr="Obsah obrázku osoba, vsedě, dítě, interiér&#10;&#10;Popis byl vytvořen automaticky">
            <a:extLst>
              <a:ext uri="{FF2B5EF4-FFF2-40B4-BE49-F238E27FC236}">
                <a16:creationId xmlns:a16="http://schemas.microsoft.com/office/drawing/2014/main" id="{6A1FD657-29B6-45DE-ADEA-7A798F37B2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950" y="3414582"/>
            <a:ext cx="491490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12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D71BE7-6D94-4A6A-929D-577067AB0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Digitální prezentace: Odlišnosti lidí </a:t>
            </a:r>
            <a:br>
              <a:rPr lang="cs-CZ" dirty="0"/>
            </a:br>
            <a:r>
              <a:rPr lang="cs-CZ" dirty="0"/>
              <a:t>- Co budeš potřebovat?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F44F1B-52F9-46B6-8F90-AE1D2D6468F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/>
              <a:t>Psací potřeby a vytisknutý záznamový arch.</a:t>
            </a:r>
            <a:endParaRPr lang="en-GB" dirty="0"/>
          </a:p>
        </p:txBody>
      </p:sp>
      <p:pic>
        <p:nvPicPr>
          <p:cNvPr id="5" name="Obrázek 4" descr="Obsah obrázku osoba, plněné, medvídek, medvěd&#10;&#10;Popis byl vytvořen automaticky">
            <a:extLst>
              <a:ext uri="{FF2B5EF4-FFF2-40B4-BE49-F238E27FC236}">
                <a16:creationId xmlns:a16="http://schemas.microsoft.com/office/drawing/2014/main" id="{71BBD700-1FD5-4BA0-9914-951104E321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657" y="3284220"/>
            <a:ext cx="3194685" cy="3185478"/>
          </a:xfrm>
          <a:prstGeom prst="rect">
            <a:avLst/>
          </a:prstGeom>
        </p:spPr>
      </p:pic>
      <p:pic>
        <p:nvPicPr>
          <p:cNvPr id="11" name="Grafický objekt 10" descr="Odznak 10">
            <a:extLst>
              <a:ext uri="{FF2B5EF4-FFF2-40B4-BE49-F238E27FC236}">
                <a16:creationId xmlns:a16="http://schemas.microsoft.com/office/drawing/2014/main" id="{25D8BE9D-ADC1-4AA0-8197-54514E7E8A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015642" y="4643307"/>
            <a:ext cx="914400" cy="914400"/>
          </a:xfrm>
          <a:prstGeom prst="rect">
            <a:avLst/>
          </a:prstGeom>
        </p:spPr>
      </p:pic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57CE018D-AD35-491F-ADC6-8D92EB5E3425}"/>
              </a:ext>
            </a:extLst>
          </p:cNvPr>
          <p:cNvCxnSpPr/>
          <p:nvPr/>
        </p:nvCxnSpPr>
        <p:spPr>
          <a:xfrm>
            <a:off x="10098157" y="3697357"/>
            <a:ext cx="917485" cy="94595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AEA4BD9-A8F7-45FA-83D5-1A23416A33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06042" y="6127549"/>
            <a:ext cx="609600" cy="609600"/>
          </a:xfrm>
          <a:prstGeom prst="rect">
            <a:avLst/>
          </a:prstGeom>
        </p:spPr>
      </p:pic>
      <p:pic>
        <p:nvPicPr>
          <p:cNvPr id="1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E1A5843-808D-4A7B-990A-6BB4F11C46C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82539" y="61109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25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1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17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979EB6-D830-41FD-B517-C005E6FD0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4201" y="4746069"/>
            <a:ext cx="6352063" cy="211192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 </a:t>
            </a:r>
            <a:r>
              <a:rPr lang="en-US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mají</a:t>
            </a: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lidé</a:t>
            </a: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společného</a:t>
            </a:r>
            <a:r>
              <a:rPr lang="cs-CZ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</a:t>
            </a: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 co </a:t>
            </a:r>
            <a:r>
              <a:rPr lang="cs-CZ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mají </a:t>
            </a:r>
            <a:r>
              <a:rPr lang="en-US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odlišného</a:t>
            </a: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17" name="Obrázek 16" descr="Obsah obrázku osoba, interiér, dítě, dívka&#10;&#10;Popis byl vytvořen automaticky">
            <a:extLst>
              <a:ext uri="{FF2B5EF4-FFF2-40B4-BE49-F238E27FC236}">
                <a16:creationId xmlns:a16="http://schemas.microsoft.com/office/drawing/2014/main" id="{FB9CB1BE-9A7E-4FA9-8E15-B183F03E46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05" r="-1" b="1710"/>
          <a:stretch/>
        </p:blipFill>
        <p:spPr>
          <a:xfrm>
            <a:off x="1246572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19" name="Obrázek 18" descr="Obsah obrázku osoba, stůl, interiér, dítě&#10;&#10;Popis byl vytvořen automaticky">
            <a:extLst>
              <a:ext uri="{FF2B5EF4-FFF2-40B4-BE49-F238E27FC236}">
                <a16:creationId xmlns:a16="http://schemas.microsoft.com/office/drawing/2014/main" id="{21069C0F-DEE9-4618-A6DE-1D3A11B327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4" r="40031" b="-1"/>
          <a:stretch/>
        </p:blipFill>
        <p:spPr>
          <a:xfrm>
            <a:off x="-1" y="2288330"/>
            <a:ext cx="356463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pic>
        <p:nvPicPr>
          <p:cNvPr id="10" name="Obrázek 9" descr="Obsah obrázku osoba, interiér, muž, nošení&#10;&#10;Popis byl vytvořen automaticky">
            <a:extLst>
              <a:ext uri="{FF2B5EF4-FFF2-40B4-BE49-F238E27FC236}">
                <a16:creationId xmlns:a16="http://schemas.microsoft.com/office/drawing/2014/main" id="{5B3F0D63-98F3-43D6-82C3-CF2C4C2FC49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6" r="17261" b="9"/>
          <a:stretch/>
        </p:blipFill>
        <p:spPr>
          <a:xfrm>
            <a:off x="3766726" y="2442678"/>
            <a:ext cx="1591056" cy="1591056"/>
          </a:xfrm>
          <a:custGeom>
            <a:avLst/>
            <a:gdLst/>
            <a:ahLst/>
            <a:cxnLst/>
            <a:rect l="l" t="t" r="r" b="b"/>
            <a:pathLst>
              <a:path w="1591056" h="1591056">
                <a:moveTo>
                  <a:pt x="795528" y="0"/>
                </a:moveTo>
                <a:cubicBezTo>
                  <a:pt x="1234886" y="0"/>
                  <a:pt x="1591056" y="356170"/>
                  <a:pt x="1591056" y="795528"/>
                </a:cubicBezTo>
                <a:cubicBezTo>
                  <a:pt x="1591056" y="1234886"/>
                  <a:pt x="1234886" y="1591056"/>
                  <a:pt x="795528" y="1591056"/>
                </a:cubicBezTo>
                <a:cubicBezTo>
                  <a:pt x="356170" y="1591056"/>
                  <a:pt x="0" y="1234886"/>
                  <a:pt x="0" y="795528"/>
                </a:cubicBezTo>
                <a:cubicBezTo>
                  <a:pt x="0" y="356170"/>
                  <a:pt x="356170" y="0"/>
                  <a:pt x="795528" y="0"/>
                </a:cubicBezTo>
                <a:close/>
              </a:path>
            </a:pathLst>
          </a:custGeom>
        </p:spPr>
      </p:pic>
      <p:pic>
        <p:nvPicPr>
          <p:cNvPr id="23" name="Obrázek 22" descr="Obsah obrázku osoba, mladý, interiér, hledání&#10;&#10;Popis byl vytvořen automaticky">
            <a:extLst>
              <a:ext uri="{FF2B5EF4-FFF2-40B4-BE49-F238E27FC236}">
                <a16:creationId xmlns:a16="http://schemas.microsoft.com/office/drawing/2014/main" id="{6D55739B-14FC-4437-850C-2CE4D2D8748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3" r="11436" b="-1"/>
          <a:stretch/>
        </p:blipFill>
        <p:spPr>
          <a:xfrm>
            <a:off x="5593799" y="468471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pic>
        <p:nvPicPr>
          <p:cNvPr id="21" name="Obrázek 20" descr="Obsah obrázku osoba, tráva, malé, exteriér&#10;&#10;Popis byl vytvořen automaticky">
            <a:extLst>
              <a:ext uri="{FF2B5EF4-FFF2-40B4-BE49-F238E27FC236}">
                <a16:creationId xmlns:a16="http://schemas.microsoft.com/office/drawing/2014/main" id="{C7276B72-6D2D-4059-9969-A6F5FD8567D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8" r="18085" b="-3"/>
          <a:stretch/>
        </p:blipFill>
        <p:spPr>
          <a:xfrm>
            <a:off x="8918761" y="-4330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pic>
        <p:nvPicPr>
          <p:cNvPr id="27" name="Obrázek 26" descr="Obsah obrázku osoba, interiér, chlapec, mladý&#10;&#10;Popis byl vytvořen automaticky">
            <a:extLst>
              <a:ext uri="{FF2B5EF4-FFF2-40B4-BE49-F238E27FC236}">
                <a16:creationId xmlns:a16="http://schemas.microsoft.com/office/drawing/2014/main" id="{EA6FEA3B-1215-4180-8BC5-AA199D3CC9F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6" r="8746"/>
          <a:stretch/>
        </p:blipFill>
        <p:spPr>
          <a:xfrm>
            <a:off x="9655827" y="4071320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  <p:pic>
        <p:nvPicPr>
          <p:cNvPr id="29" name="Grafický objekt 28" descr="Odznak 1">
            <a:extLst>
              <a:ext uri="{FF2B5EF4-FFF2-40B4-BE49-F238E27FC236}">
                <a16:creationId xmlns:a16="http://schemas.microsoft.com/office/drawing/2014/main" id="{703145C7-FB9D-46F0-821C-8F6844AC40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635084" y="3917549"/>
            <a:ext cx="770358" cy="770358"/>
          </a:xfrm>
          <a:prstGeom prst="rect">
            <a:avLst/>
          </a:prstGeom>
        </p:spPr>
      </p:pic>
      <p:pic>
        <p:nvPicPr>
          <p:cNvPr id="3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D4A8AFF-085C-4F20-AE05-5845DDF8C0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21035" y="59435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5323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7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2F6DFE-0C54-431E-A8A3-B6FCDACF3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317" y="295522"/>
            <a:ext cx="10364451" cy="1596177"/>
          </a:xfrm>
        </p:spPr>
        <p:txBody>
          <a:bodyPr/>
          <a:lstStyle/>
          <a:p>
            <a:pPr algn="ctr"/>
            <a:r>
              <a:rPr lang="cs-CZ" dirty="0"/>
              <a:t>Co můžeme o Kubovi zjistit, když ho vidíme poprvé?</a:t>
            </a:r>
            <a:endParaRPr lang="en-GB" dirty="0"/>
          </a:p>
        </p:txBody>
      </p:sp>
      <p:pic>
        <p:nvPicPr>
          <p:cNvPr id="5" name="Obrázek 4" descr="Čínský chlapec">
            <a:extLst>
              <a:ext uri="{FF2B5EF4-FFF2-40B4-BE49-F238E27FC236}">
                <a16:creationId xmlns:a16="http://schemas.microsoft.com/office/drawing/2014/main" id="{3160342D-C434-4D03-9EA6-79B1D482F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69" y="1158826"/>
            <a:ext cx="1743592" cy="557185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680AD60-3163-4CDD-ADC0-5210A709BD93}"/>
              </a:ext>
            </a:extLst>
          </p:cNvPr>
          <p:cNvSpPr txBox="1"/>
          <p:nvPr/>
        </p:nvSpPr>
        <p:spPr>
          <a:xfrm>
            <a:off x="5872095" y="3311441"/>
            <a:ext cx="2324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Má krátké hnědé vlasy.</a:t>
            </a:r>
            <a:endParaRPr lang="en-GB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897920C-F2A9-4777-BF05-0B0264344CCC}"/>
              </a:ext>
            </a:extLst>
          </p:cNvPr>
          <p:cNvSpPr txBox="1"/>
          <p:nvPr/>
        </p:nvSpPr>
        <p:spPr>
          <a:xfrm>
            <a:off x="5093936" y="5797357"/>
            <a:ext cx="152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Má hnědé oči.</a:t>
            </a:r>
            <a:endParaRPr lang="en-GB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3DC6E17-B8E0-486F-9447-04A32EE7EE0F}"/>
              </a:ext>
            </a:extLst>
          </p:cNvPr>
          <p:cNvSpPr txBox="1"/>
          <p:nvPr/>
        </p:nvSpPr>
        <p:spPr>
          <a:xfrm>
            <a:off x="7286172" y="2158873"/>
            <a:ext cx="2350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Má světle hnědou pleť.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29BEE56C-8B71-4276-A238-BAE28D7C6E2E}"/>
              </a:ext>
            </a:extLst>
          </p:cNvPr>
          <p:cNvSpPr txBox="1"/>
          <p:nvPr/>
        </p:nvSpPr>
        <p:spPr>
          <a:xfrm>
            <a:off x="4700885" y="4395779"/>
            <a:ext cx="1507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Je hodný kluk.</a:t>
            </a:r>
            <a:endParaRPr lang="en-GB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76F5833-74F7-48E9-89D7-66E3136B481F}"/>
              </a:ext>
            </a:extLst>
          </p:cNvPr>
          <p:cNvSpPr txBox="1"/>
          <p:nvPr/>
        </p:nvSpPr>
        <p:spPr>
          <a:xfrm>
            <a:off x="9602261" y="2904292"/>
            <a:ext cx="2100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Je hodně upovídaný.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893588E7-0AF9-4EAF-98CC-27EBC3D8E127}"/>
              </a:ext>
            </a:extLst>
          </p:cNvPr>
          <p:cNvSpPr txBox="1"/>
          <p:nvPr/>
        </p:nvSpPr>
        <p:spPr>
          <a:xfrm>
            <a:off x="8732343" y="4286217"/>
            <a:ext cx="1739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Má rád motorky.</a:t>
            </a:r>
            <a:endParaRPr lang="en-GB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DAC68A25-7CC7-4C22-9A45-6906A2DC83E6}"/>
              </a:ext>
            </a:extLst>
          </p:cNvPr>
          <p:cNvSpPr txBox="1"/>
          <p:nvPr/>
        </p:nvSpPr>
        <p:spPr>
          <a:xfrm>
            <a:off x="6880897" y="5100515"/>
            <a:ext cx="1315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Je přátelský.</a:t>
            </a:r>
            <a:endParaRPr lang="en-GB" dirty="0"/>
          </a:p>
        </p:txBody>
      </p: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62085B41-F33C-41B9-AFEC-B5AF7E75C108}"/>
              </a:ext>
            </a:extLst>
          </p:cNvPr>
          <p:cNvCxnSpPr/>
          <p:nvPr/>
        </p:nvCxnSpPr>
        <p:spPr>
          <a:xfrm flipH="1" flipV="1">
            <a:off x="2862549" y="5895489"/>
            <a:ext cx="291548" cy="18725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délník 16">
            <a:extLst>
              <a:ext uri="{FF2B5EF4-FFF2-40B4-BE49-F238E27FC236}">
                <a16:creationId xmlns:a16="http://schemas.microsoft.com/office/drawing/2014/main" id="{6F3405CF-6B9B-42F5-A6A8-1C07E1AFD946}"/>
              </a:ext>
            </a:extLst>
          </p:cNvPr>
          <p:cNvSpPr/>
          <p:nvPr/>
        </p:nvSpPr>
        <p:spPr>
          <a:xfrm>
            <a:off x="2441183" y="5759582"/>
            <a:ext cx="265275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Kuba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75DCA0B0-2685-440B-81D9-7A9F285B35C9}"/>
              </a:ext>
            </a:extLst>
          </p:cNvPr>
          <p:cNvSpPr txBox="1"/>
          <p:nvPr/>
        </p:nvSpPr>
        <p:spPr>
          <a:xfrm>
            <a:off x="8766450" y="6110290"/>
            <a:ext cx="2984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Má na sobě pruhované tričko.</a:t>
            </a:r>
            <a:endParaRPr lang="en-GB" dirty="0"/>
          </a:p>
        </p:txBody>
      </p:sp>
      <p:sp>
        <p:nvSpPr>
          <p:cNvPr id="19" name="Řečová bublina: oválný bublinový popisek 18">
            <a:extLst>
              <a:ext uri="{FF2B5EF4-FFF2-40B4-BE49-F238E27FC236}">
                <a16:creationId xmlns:a16="http://schemas.microsoft.com/office/drawing/2014/main" id="{2F96F925-F97D-44C9-997F-4AE548A1F733}"/>
              </a:ext>
            </a:extLst>
          </p:cNvPr>
          <p:cNvSpPr/>
          <p:nvPr/>
        </p:nvSpPr>
        <p:spPr>
          <a:xfrm>
            <a:off x="2441183" y="1605656"/>
            <a:ext cx="4268940" cy="1409310"/>
          </a:xfrm>
          <a:prstGeom prst="wedgeEllipseCallout">
            <a:avLst>
              <a:gd name="adj1" fmla="val -57936"/>
              <a:gd name="adj2" fmla="val -236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Můžeme vědět, jaké má náš kamarád vlastnosti, i když ho dobře neznáme?</a:t>
            </a:r>
            <a:endParaRPr lang="en-GB" dirty="0"/>
          </a:p>
        </p:txBody>
      </p:sp>
      <p:pic>
        <p:nvPicPr>
          <p:cNvPr id="21" name="Grafický objekt 20" descr="Odznak">
            <a:extLst>
              <a:ext uri="{FF2B5EF4-FFF2-40B4-BE49-F238E27FC236}">
                <a16:creationId xmlns:a16="http://schemas.microsoft.com/office/drawing/2014/main" id="{1419677B-FBCC-4982-9E8C-A6F07F13FB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6317" y="127319"/>
            <a:ext cx="635010" cy="622594"/>
          </a:xfrm>
          <a:prstGeom prst="rect">
            <a:avLst/>
          </a:prstGeom>
        </p:spPr>
      </p:pic>
      <p:pic>
        <p:nvPicPr>
          <p:cNvPr id="23" name="Grafický objekt 22" descr="Odznak 3">
            <a:extLst>
              <a:ext uri="{FF2B5EF4-FFF2-40B4-BE49-F238E27FC236}">
                <a16:creationId xmlns:a16="http://schemas.microsoft.com/office/drawing/2014/main" id="{8348397A-3BE7-401E-9348-3D37444EAB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17299" y="1251169"/>
            <a:ext cx="708973" cy="70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33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5A2EBD-EE51-4CA8-8A5E-77B657824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596177"/>
          </a:xfrm>
        </p:spPr>
        <p:txBody>
          <a:bodyPr/>
          <a:lstStyle/>
          <a:p>
            <a:r>
              <a:rPr lang="cs-CZ" dirty="0"/>
              <a:t>LIDSKÉ VLASTNOSTI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77004B-A057-4A10-A855-2BC7D6F66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48847"/>
            <a:ext cx="10515600" cy="709757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= jaký člověk je, jak se chová, jak působí, jak vystupuje před ostatními.</a:t>
            </a:r>
            <a:endParaRPr lang="en-GB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F4A8977-3434-4FD0-BB3B-ED973AFFAF6C}"/>
              </a:ext>
            </a:extLst>
          </p:cNvPr>
          <p:cNvSpPr txBox="1"/>
          <p:nvPr/>
        </p:nvSpPr>
        <p:spPr>
          <a:xfrm>
            <a:off x="3127378" y="2552628"/>
            <a:ext cx="23691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800" dirty="0"/>
              <a:t>Smutný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800" dirty="0"/>
              <a:t>Zlý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800" dirty="0"/>
              <a:t>Ulhaný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800" dirty="0"/>
              <a:t>Nepřátelský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800" dirty="0"/>
              <a:t>Líný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521236F-8BA3-4870-BB44-623F710546CC}"/>
              </a:ext>
            </a:extLst>
          </p:cNvPr>
          <p:cNvSpPr txBox="1"/>
          <p:nvPr/>
        </p:nvSpPr>
        <p:spPr>
          <a:xfrm>
            <a:off x="7186106" y="2569831"/>
            <a:ext cx="254319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800" dirty="0"/>
              <a:t>Hodný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800" dirty="0"/>
              <a:t>Přátelský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800" dirty="0"/>
              <a:t>Pracovitý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800" dirty="0"/>
              <a:t>Pravdomluvný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800" dirty="0"/>
              <a:t>Veselý</a:t>
            </a:r>
            <a:endParaRPr lang="en-GB" sz="28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326A350-681E-4B22-BFBC-F941CC308D24}"/>
              </a:ext>
            </a:extLst>
          </p:cNvPr>
          <p:cNvSpPr txBox="1"/>
          <p:nvPr/>
        </p:nvSpPr>
        <p:spPr>
          <a:xfrm>
            <a:off x="4674489" y="5908100"/>
            <a:ext cx="28430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/>
              <a:t>Chytrý x hloupý</a:t>
            </a:r>
            <a:endParaRPr lang="en-GB" sz="3200" b="1" dirty="0"/>
          </a:p>
        </p:txBody>
      </p:sp>
      <p:pic>
        <p:nvPicPr>
          <p:cNvPr id="9" name="Grafický objekt 8" descr="Odznak 4">
            <a:extLst>
              <a:ext uri="{FF2B5EF4-FFF2-40B4-BE49-F238E27FC236}">
                <a16:creationId xmlns:a16="http://schemas.microsoft.com/office/drawing/2014/main" id="{626B77EE-971F-453F-A526-E5C0FF2F8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20123" y="494460"/>
            <a:ext cx="607255" cy="607255"/>
          </a:xfrm>
          <a:prstGeom prst="rect">
            <a:avLst/>
          </a:prstGeom>
        </p:spPr>
      </p:pic>
      <p:pic>
        <p:nvPicPr>
          <p:cNvPr id="11" name="Grafický objekt 10" descr="Odznak 5">
            <a:extLst>
              <a:ext uri="{FF2B5EF4-FFF2-40B4-BE49-F238E27FC236}">
                <a16:creationId xmlns:a16="http://schemas.microsoft.com/office/drawing/2014/main" id="{D237E325-6772-40F1-BA4F-8CA153C544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18167" y="494460"/>
            <a:ext cx="607255" cy="60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35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osoba, interiér, muž, nošení&#10;&#10;Popis byl vytvořen automaticky">
            <a:extLst>
              <a:ext uri="{FF2B5EF4-FFF2-40B4-BE49-F238E27FC236}">
                <a16:creationId xmlns:a16="http://schemas.microsoft.com/office/drawing/2014/main" id="{17718AB7-41A0-4EE2-BAAB-9DFC9CBFA1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3" r="19790"/>
          <a:stretch/>
        </p:blipFill>
        <p:spPr>
          <a:xfrm>
            <a:off x="5797848" y="10"/>
            <a:ext cx="6394152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0262AC7-0D71-4EC7-A8D8-72F0B1351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549" y="601497"/>
            <a:ext cx="5989697" cy="1311664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000000"/>
                </a:solidFill>
              </a:rPr>
              <a:t>NÁŠ VZHLED (LIDSKÉ RASY)</a:t>
            </a:r>
            <a:endParaRPr lang="en-GB" b="1" dirty="0">
              <a:solidFill>
                <a:srgbClr val="00000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8B7F5E-5EDA-453E-9684-41E740EE0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394" y="1913161"/>
            <a:ext cx="5638006" cy="3788830"/>
          </a:xfrm>
        </p:spPr>
        <p:txBody>
          <a:bodyPr anchor="ctr">
            <a:normAutofit/>
          </a:bodyPr>
          <a:lstStyle/>
          <a:p>
            <a:pPr algn="ctr"/>
            <a:r>
              <a:rPr lang="cs-CZ" sz="2400" dirty="0">
                <a:solidFill>
                  <a:srgbClr val="000000"/>
                </a:solidFill>
              </a:rPr>
              <a:t>Lidé se vzhledově postupně měnili, aby se přizpůsobili životním podmínkám.</a:t>
            </a:r>
          </a:p>
          <a:p>
            <a:pPr algn="ctr"/>
            <a:r>
              <a:rPr lang="cs-CZ" sz="2400" dirty="0">
                <a:solidFill>
                  <a:srgbClr val="000000"/>
                </a:solidFill>
              </a:rPr>
              <a:t>Lidé se řádí do třech ras:</a:t>
            </a:r>
          </a:p>
          <a:p>
            <a:pPr marL="0" indent="0" algn="ctr">
              <a:buNone/>
            </a:pPr>
            <a:r>
              <a:rPr lang="cs-CZ" sz="2400" dirty="0">
                <a:solidFill>
                  <a:srgbClr val="000000"/>
                </a:solidFill>
              </a:rPr>
              <a:t>Mongoloidní, negroidní, europoidní</a:t>
            </a:r>
          </a:p>
          <a:p>
            <a:endParaRPr lang="en-GB" sz="2000" dirty="0">
              <a:solidFill>
                <a:srgbClr val="000000"/>
              </a:solidFill>
            </a:endParaRPr>
          </a:p>
        </p:txBody>
      </p:sp>
      <p:pic>
        <p:nvPicPr>
          <p:cNvPr id="6" name="Grafický objekt 5" descr="Odznak 6">
            <a:extLst>
              <a:ext uri="{FF2B5EF4-FFF2-40B4-BE49-F238E27FC236}">
                <a16:creationId xmlns:a16="http://schemas.microsoft.com/office/drawing/2014/main" id="{00B80D39-A585-451A-A37A-304A48C44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3548" y="3636589"/>
            <a:ext cx="748991" cy="74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95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A93764-72BA-4B56-AFEB-44D0C80F1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8085"/>
            <a:ext cx="10364451" cy="1596177"/>
          </a:xfrm>
        </p:spPr>
        <p:txBody>
          <a:bodyPr/>
          <a:lstStyle/>
          <a:p>
            <a:pPr algn="ctr"/>
            <a:r>
              <a:rPr lang="cs-CZ" b="1" dirty="0"/>
              <a:t>Mongoloidní rasa</a:t>
            </a:r>
            <a:endParaRPr lang="en-GB" b="1" dirty="0"/>
          </a:p>
        </p:txBody>
      </p:sp>
      <p:pic>
        <p:nvPicPr>
          <p:cNvPr id="7" name="Zástupný obsah 6" descr="Obsah obrázku osoba, exteriér, vázanka, nošení&#10;&#10;Popis byl vytvořen automaticky">
            <a:extLst>
              <a:ext uri="{FF2B5EF4-FFF2-40B4-BE49-F238E27FC236}">
                <a16:creationId xmlns:a16="http://schemas.microsoft.com/office/drawing/2014/main" id="{E0BC955B-76CC-4B2D-BB3A-7D0B0794EC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274" y="1754463"/>
            <a:ext cx="5023612" cy="3349074"/>
          </a:xfr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3FE3A42-5909-4FEF-B97D-166F90721DFC}"/>
              </a:ext>
            </a:extLst>
          </p:cNvPr>
          <p:cNvSpPr txBox="1"/>
          <p:nvPr/>
        </p:nvSpPr>
        <p:spPr>
          <a:xfrm>
            <a:off x="83409" y="2237399"/>
            <a:ext cx="327352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Barva pleti dožluta.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Černé rovné vlasy.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Šikmé tmavé oči.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Malý vzrůst.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25F1364-4D90-4804-977A-90FE8EFAE4CF}"/>
              </a:ext>
            </a:extLst>
          </p:cNvPr>
          <p:cNvSpPr txBox="1"/>
          <p:nvPr/>
        </p:nvSpPr>
        <p:spPr>
          <a:xfrm>
            <a:off x="1303630" y="6196570"/>
            <a:ext cx="9584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Asiaté, Číňané, Japonci, Vietnamci, Mongolové, američtí indiáni a Eskymáci.</a:t>
            </a:r>
            <a:endParaRPr lang="en-GB" dirty="0"/>
          </a:p>
        </p:txBody>
      </p:sp>
      <p:pic>
        <p:nvPicPr>
          <p:cNvPr id="11" name="Obrázek 10" descr="Obsah obrázku exteriér, stojící, voda, kabát&#10;&#10;Popis byl vytvořen automaticky">
            <a:extLst>
              <a:ext uri="{FF2B5EF4-FFF2-40B4-BE49-F238E27FC236}">
                <a16:creationId xmlns:a16="http://schemas.microsoft.com/office/drawing/2014/main" id="{3107A40D-4103-4C5A-A28D-955D4066EE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800" y="2909422"/>
            <a:ext cx="4498951" cy="301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602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4F404C-1B0A-421C-833A-BA1D0A814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36377"/>
            <a:ext cx="10364451" cy="1596177"/>
          </a:xfrm>
        </p:spPr>
        <p:txBody>
          <a:bodyPr/>
          <a:lstStyle/>
          <a:p>
            <a:pPr algn="ctr"/>
            <a:r>
              <a:rPr lang="cs-CZ" b="1" dirty="0"/>
              <a:t>Negroidní rasa</a:t>
            </a:r>
            <a:endParaRPr lang="en-GB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A067E1-422B-4E2E-A327-D6AE2B046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88001"/>
            <a:ext cx="10515600" cy="4351338"/>
          </a:xfrm>
        </p:spPr>
        <p:txBody>
          <a:bodyPr/>
          <a:lstStyle/>
          <a:p>
            <a:r>
              <a:rPr lang="cs-CZ" dirty="0"/>
              <a:t>Tmavě hnědá až černá barva pleti.</a:t>
            </a:r>
          </a:p>
          <a:p>
            <a:r>
              <a:rPr lang="cs-CZ" dirty="0"/>
              <a:t>Hnědé nebo </a:t>
            </a:r>
            <a:r>
              <a:rPr lang="cs-CZ" dirty="0">
                <a:latin typeface="+mj-lt"/>
              </a:rPr>
              <a:t>černé</a:t>
            </a:r>
            <a:r>
              <a:rPr lang="cs-CZ" dirty="0"/>
              <a:t>, často kudrnaté vlasy.</a:t>
            </a:r>
          </a:p>
          <a:p>
            <a:r>
              <a:rPr lang="cs-CZ" dirty="0"/>
              <a:t>Široké, plné rty.</a:t>
            </a:r>
          </a:p>
          <a:p>
            <a:r>
              <a:rPr lang="cs-CZ" dirty="0"/>
              <a:t>Plochý široký nos.</a:t>
            </a:r>
          </a:p>
          <a:p>
            <a:r>
              <a:rPr lang="cs-CZ" dirty="0"/>
              <a:t>Větší vzrůst.</a:t>
            </a:r>
          </a:p>
          <a:p>
            <a:endParaRPr lang="en-GB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E1F1203-2855-45D7-AD63-FEE7B2626648}"/>
              </a:ext>
            </a:extLst>
          </p:cNvPr>
          <p:cNvSpPr txBox="1"/>
          <p:nvPr/>
        </p:nvSpPr>
        <p:spPr>
          <a:xfrm>
            <a:off x="9890326" y="4846779"/>
            <a:ext cx="1760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Afričané.</a:t>
            </a:r>
            <a:endParaRPr lang="en-GB" sz="2800" dirty="0"/>
          </a:p>
        </p:txBody>
      </p:sp>
      <p:pic>
        <p:nvPicPr>
          <p:cNvPr id="6" name="Obrázek 5" descr="Obsah obrázku osoba, usmívající se, pózování, mladý&#10;&#10;Popis byl vytvořen automaticky">
            <a:extLst>
              <a:ext uri="{FF2B5EF4-FFF2-40B4-BE49-F238E27FC236}">
                <a16:creationId xmlns:a16="http://schemas.microsoft.com/office/drawing/2014/main" id="{56DC2501-8005-47DA-9FA8-D898D053C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0" y="2591434"/>
            <a:ext cx="5852160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667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21DF52-F42A-4B8A-A28E-E7D704C16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596177"/>
          </a:xfrm>
        </p:spPr>
        <p:txBody>
          <a:bodyPr/>
          <a:lstStyle/>
          <a:p>
            <a:pPr algn="ctr"/>
            <a:r>
              <a:rPr lang="cs-CZ" b="1" dirty="0"/>
              <a:t>Europoidní rasa</a:t>
            </a:r>
            <a:endParaRPr lang="en-GB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4BDF2F-1A20-4A15-9EB3-D8A6AD71C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60" y="1594779"/>
            <a:ext cx="10515600" cy="4351338"/>
          </a:xfrm>
        </p:spPr>
        <p:txBody>
          <a:bodyPr>
            <a:normAutofit/>
          </a:bodyPr>
          <a:lstStyle/>
          <a:p>
            <a:pPr algn="l"/>
            <a:r>
              <a:rPr lang="cs-CZ"/>
              <a:t>Světlá</a:t>
            </a:r>
            <a:r>
              <a:rPr lang="en-GB" b="0" i="0" u="none" strike="noStrike" baseline="0"/>
              <a:t> kůže</a:t>
            </a:r>
            <a:r>
              <a:rPr lang="cs-CZ" b="0" i="0" u="none" strike="noStrike" baseline="0"/>
              <a:t>.</a:t>
            </a:r>
            <a:endParaRPr lang="en-GB" b="0" i="0" u="none" strike="noStrike" baseline="0"/>
          </a:p>
          <a:p>
            <a:pPr algn="l"/>
            <a:r>
              <a:rPr lang="cs-CZ"/>
              <a:t>Ú</a:t>
            </a:r>
            <a:r>
              <a:rPr lang="en-GB" b="0" i="0" u="none" strike="noStrike" baseline="0"/>
              <a:t>zký a často vystupující nos</a:t>
            </a:r>
            <a:r>
              <a:rPr lang="cs-CZ" b="0" i="0" u="none" strike="noStrike" baseline="0"/>
              <a:t>.</a:t>
            </a:r>
            <a:endParaRPr lang="en-GB" b="0" i="0" u="none" strike="noStrike" baseline="0"/>
          </a:p>
          <a:p>
            <a:pPr algn="l"/>
            <a:r>
              <a:rPr lang="cs-CZ"/>
              <a:t>Často </a:t>
            </a:r>
            <a:r>
              <a:rPr lang="en-GB" b="0" i="0" u="none" strike="noStrike" baseline="0"/>
              <a:t>úzk</a:t>
            </a:r>
            <a:r>
              <a:rPr lang="cs-CZ" b="0" i="0" u="none" strike="noStrike" baseline="0"/>
              <a:t>é</a:t>
            </a:r>
            <a:r>
              <a:rPr lang="en-GB" b="0" i="0" u="none" strike="noStrike" baseline="0"/>
              <a:t> rty</a:t>
            </a:r>
            <a:r>
              <a:rPr lang="cs-CZ" b="0" i="0" u="none" strike="noStrike" baseline="0"/>
              <a:t>.</a:t>
            </a:r>
            <a:endParaRPr lang="en-GB" b="0" i="0" u="none" strike="noStrike" baseline="0"/>
          </a:p>
          <a:p>
            <a:pPr algn="l"/>
            <a:r>
              <a:rPr lang="cs-CZ"/>
              <a:t>M</a:t>
            </a:r>
            <a:r>
              <a:rPr lang="en-GB" b="0" i="0" u="none" strike="noStrike" baseline="0"/>
              <a:t>írně vlnité vlasy schopné dorůst do značné</a:t>
            </a:r>
            <a:r>
              <a:rPr lang="cs-CZ"/>
              <a:t> </a:t>
            </a:r>
            <a:r>
              <a:rPr lang="en-GB" b="0" i="0" u="none" strike="noStrike" baseline="0"/>
              <a:t>délky</a:t>
            </a:r>
            <a:r>
              <a:rPr lang="cs-CZ" b="0" i="0" u="none" strike="noStrike" baseline="0"/>
              <a:t>.</a:t>
            </a:r>
          </a:p>
          <a:p>
            <a:pPr algn="l"/>
            <a:r>
              <a:rPr lang="cs-CZ"/>
              <a:t>Muži mají často vousy.</a:t>
            </a:r>
            <a:endParaRPr lang="en-GB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6BC839E-8774-413B-BB39-FC6DE2472D87}"/>
              </a:ext>
            </a:extLst>
          </p:cNvPr>
          <p:cNvSpPr txBox="1"/>
          <p:nvPr/>
        </p:nvSpPr>
        <p:spPr>
          <a:xfrm>
            <a:off x="289560" y="4192172"/>
            <a:ext cx="1688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Evropané.</a:t>
            </a:r>
            <a:endParaRPr lang="en-GB" sz="2400" dirty="0"/>
          </a:p>
        </p:txBody>
      </p:sp>
      <p:pic>
        <p:nvPicPr>
          <p:cNvPr id="6" name="Obrázek 5" descr="Obsah obrázku oblečení, nošení, žena, stojící&#10;&#10;Popis byl vytvořen automaticky">
            <a:extLst>
              <a:ext uri="{FF2B5EF4-FFF2-40B4-BE49-F238E27FC236}">
                <a16:creationId xmlns:a16="http://schemas.microsoft.com/office/drawing/2014/main" id="{1EA123D2-7E73-4D0C-9EE9-AE44AD360C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49" r="16016"/>
          <a:stretch/>
        </p:blipFill>
        <p:spPr>
          <a:xfrm>
            <a:off x="8449407" y="1412163"/>
            <a:ext cx="3057965" cy="544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47291"/>
      </p:ext>
    </p:extLst>
  </p:cSld>
  <p:clrMapOvr>
    <a:masterClrMapping/>
  </p:clrMapOvr>
</p:sld>
</file>

<file path=ppt/theme/theme1.xml><?xml version="1.0" encoding="utf-8"?>
<a:theme xmlns:a="http://schemas.openxmlformats.org/drawingml/2006/main" name="Kapka">
  <a:themeElements>
    <a:clrScheme name="Kapk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Kapk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pk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353</Words>
  <Application>Microsoft Office PowerPoint</Application>
  <PresentationFormat>Widescreen</PresentationFormat>
  <Paragraphs>71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Tw Cen MT</vt:lpstr>
      <vt:lpstr>Wingdings</vt:lpstr>
      <vt:lpstr>Kapka</vt:lpstr>
      <vt:lpstr>Odlišnosti lidí </vt:lpstr>
      <vt:lpstr>Digitální prezentace: Odlišnosti lidí  - Co budeš potřebovat?</vt:lpstr>
      <vt:lpstr>Co mají lidé společného, a co mají odlišného?</vt:lpstr>
      <vt:lpstr>Co můžeme o Kubovi zjistit, když ho vidíme poprvé?</vt:lpstr>
      <vt:lpstr>LIDSKÉ VLASTNOSTI</vt:lpstr>
      <vt:lpstr>NÁŠ VZHLED (LIDSKÉ RASY)</vt:lpstr>
      <vt:lpstr>Mongoloidní rasa</vt:lpstr>
      <vt:lpstr>Negroidní rasa</vt:lpstr>
      <vt:lpstr>Europoidní rasa</vt:lpstr>
      <vt:lpstr>Národy  Společné území, společný jazyk, společná minulost, společné zvyky</vt:lpstr>
      <vt:lpstr>Schopnosti a dovednosti</vt:lpstr>
      <vt:lpstr>Jak bys popsal sebe?</vt:lpstr>
      <vt:lpstr>Děkuji za pozornost </vt:lpstr>
    </vt:vector>
  </TitlesOfParts>
  <Manager>Adriana Wiegerová</Manager>
  <Company>Univerzita Tomáše Bati ve Zlíně, Fakulta humanitních studií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Odlišnosti lidí</dc:title>
  <dc:creator>Lucie Kašparová</dc:creator>
  <cp:lastModifiedBy>Juraj Obonya</cp:lastModifiedBy>
  <cp:revision>16</cp:revision>
  <dcterms:created xsi:type="dcterms:W3CDTF">2020-11-30T11:48:44Z</dcterms:created>
  <dcterms:modified xsi:type="dcterms:W3CDTF">2022-01-26T20:15:17Z</dcterms:modified>
</cp:coreProperties>
</file>