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960" r:id="rId2"/>
    <p:sldMasterId id="2147484032" r:id="rId3"/>
  </p:sldMasterIdLst>
  <p:handoutMasterIdLst>
    <p:handoutMasterId r:id="rId8"/>
  </p:handoutMasterIdLst>
  <p:sldIdLst>
    <p:sldId id="346" r:id="rId4"/>
    <p:sldId id="386" r:id="rId5"/>
    <p:sldId id="387" r:id="rId6"/>
    <p:sldId id="353" r:id="rId7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E65014"/>
    <a:srgbClr val="FF7800"/>
    <a:srgbClr val="46505A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6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0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09.09.2022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483" indent="0" algn="ctr">
              <a:buNone/>
              <a:defRPr sz="2000"/>
            </a:lvl2pPr>
            <a:lvl3pPr marL="913040" indent="0" algn="ctr">
              <a:buNone/>
              <a:defRPr sz="1900"/>
            </a:lvl3pPr>
            <a:lvl4pPr marL="1369560" indent="0" algn="ctr">
              <a:buNone/>
              <a:defRPr sz="1600"/>
            </a:lvl4pPr>
            <a:lvl5pPr marL="1826080" indent="0" algn="ctr">
              <a:buNone/>
              <a:defRPr sz="1600"/>
            </a:lvl5pPr>
            <a:lvl6pPr marL="2282638" indent="0" algn="ctr">
              <a:buNone/>
              <a:defRPr sz="1600"/>
            </a:lvl6pPr>
            <a:lvl7pPr marL="2739118" indent="0" algn="ctr">
              <a:buNone/>
              <a:defRPr sz="1600"/>
            </a:lvl7pPr>
            <a:lvl8pPr marL="3195600" indent="0" algn="ctr">
              <a:buNone/>
              <a:defRPr sz="1600"/>
            </a:lvl8pPr>
            <a:lvl9pPr marL="365208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105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153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53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53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596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5992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739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17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093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91765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5213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8313323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49" y="170977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48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0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26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1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5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20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0321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28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847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80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59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16655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483" indent="0">
              <a:buNone/>
              <a:defRPr sz="2000" b="1"/>
            </a:lvl2pPr>
            <a:lvl3pPr marL="913040" indent="0">
              <a:buNone/>
              <a:defRPr sz="1900" b="1"/>
            </a:lvl3pPr>
            <a:lvl4pPr marL="1369560" indent="0">
              <a:buNone/>
              <a:defRPr sz="1600" b="1"/>
            </a:lvl4pPr>
            <a:lvl5pPr marL="1826080" indent="0">
              <a:buNone/>
              <a:defRPr sz="1600" b="1"/>
            </a:lvl5pPr>
            <a:lvl6pPr marL="2282638" indent="0">
              <a:buNone/>
              <a:defRPr sz="1600" b="1"/>
            </a:lvl6pPr>
            <a:lvl7pPr marL="2739118" indent="0">
              <a:buNone/>
              <a:defRPr sz="1600" b="1"/>
            </a:lvl7pPr>
            <a:lvl8pPr marL="3195600" indent="0">
              <a:buNone/>
              <a:defRPr sz="1600" b="1"/>
            </a:lvl8pPr>
            <a:lvl9pPr marL="365208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483" indent="0">
              <a:buNone/>
              <a:defRPr sz="2000" b="1"/>
            </a:lvl2pPr>
            <a:lvl3pPr marL="913040" indent="0">
              <a:buNone/>
              <a:defRPr sz="1900" b="1"/>
            </a:lvl3pPr>
            <a:lvl4pPr marL="1369560" indent="0">
              <a:buNone/>
              <a:defRPr sz="1600" b="1"/>
            </a:lvl4pPr>
            <a:lvl5pPr marL="1826080" indent="0">
              <a:buNone/>
              <a:defRPr sz="1600" b="1"/>
            </a:lvl5pPr>
            <a:lvl6pPr marL="2282638" indent="0">
              <a:buNone/>
              <a:defRPr sz="1600" b="1"/>
            </a:lvl6pPr>
            <a:lvl7pPr marL="2739118" indent="0">
              <a:buNone/>
              <a:defRPr sz="1600" b="1"/>
            </a:lvl7pPr>
            <a:lvl8pPr marL="3195600" indent="0">
              <a:buNone/>
              <a:defRPr sz="1600" b="1"/>
            </a:lvl8pPr>
            <a:lvl9pPr marL="365208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11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13295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14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483" indent="0">
              <a:buNone/>
              <a:defRPr sz="1500"/>
            </a:lvl2pPr>
            <a:lvl3pPr marL="913040" indent="0">
              <a:buNone/>
              <a:defRPr sz="1200"/>
            </a:lvl3pPr>
            <a:lvl4pPr marL="1369560" indent="0">
              <a:buNone/>
              <a:defRPr sz="1100"/>
            </a:lvl4pPr>
            <a:lvl5pPr marL="1826080" indent="0">
              <a:buNone/>
              <a:defRPr sz="1100"/>
            </a:lvl5pPr>
            <a:lvl6pPr marL="2282638" indent="0">
              <a:buNone/>
              <a:defRPr sz="1100"/>
            </a:lvl6pPr>
            <a:lvl7pPr marL="2739118" indent="0">
              <a:buNone/>
              <a:defRPr sz="1100"/>
            </a:lvl7pPr>
            <a:lvl8pPr marL="3195600" indent="0">
              <a:buNone/>
              <a:defRPr sz="1100"/>
            </a:lvl8pPr>
            <a:lvl9pPr marL="365208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837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483" indent="0">
              <a:buNone/>
              <a:defRPr sz="2800"/>
            </a:lvl2pPr>
            <a:lvl3pPr marL="913040" indent="0">
              <a:buNone/>
              <a:defRPr sz="2400"/>
            </a:lvl3pPr>
            <a:lvl4pPr marL="1369560" indent="0">
              <a:buNone/>
              <a:defRPr sz="2000"/>
            </a:lvl4pPr>
            <a:lvl5pPr marL="1826080" indent="0">
              <a:buNone/>
              <a:defRPr sz="2000"/>
            </a:lvl5pPr>
            <a:lvl6pPr marL="2282638" indent="0">
              <a:buNone/>
              <a:defRPr sz="2000"/>
            </a:lvl6pPr>
            <a:lvl7pPr marL="2739118" indent="0">
              <a:buNone/>
              <a:defRPr sz="2000"/>
            </a:lvl7pPr>
            <a:lvl8pPr marL="3195600" indent="0">
              <a:buNone/>
              <a:defRPr sz="2000"/>
            </a:lvl8pPr>
            <a:lvl9pPr marL="365208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483" indent="0">
              <a:buNone/>
              <a:defRPr sz="1500"/>
            </a:lvl2pPr>
            <a:lvl3pPr marL="913040" indent="0">
              <a:buNone/>
              <a:defRPr sz="1200"/>
            </a:lvl3pPr>
            <a:lvl4pPr marL="1369560" indent="0">
              <a:buNone/>
              <a:defRPr sz="1100"/>
            </a:lvl4pPr>
            <a:lvl5pPr marL="1826080" indent="0">
              <a:buNone/>
              <a:defRPr sz="1100"/>
            </a:lvl5pPr>
            <a:lvl6pPr marL="2282638" indent="0">
              <a:buNone/>
              <a:defRPr sz="1100"/>
            </a:lvl6pPr>
            <a:lvl7pPr marL="2739118" indent="0">
              <a:buNone/>
              <a:defRPr sz="1100"/>
            </a:lvl7pPr>
            <a:lvl8pPr marL="3195600" indent="0">
              <a:buNone/>
              <a:defRPr sz="1100"/>
            </a:lvl8pPr>
            <a:lvl9pPr marL="365208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96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20" tIns="45718" rIns="9132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20" tIns="45718" rIns="9132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20" tIns="45718" rIns="9132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040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040"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20" tIns="45718" rIns="9132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040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20" tIns="45718" rIns="9132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040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040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49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304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280" indent="-228280" algn="l" defTabSz="91304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838" indent="-228280" algn="l" defTabSz="9130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18" indent="-228280" algn="l" defTabSz="9130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800" indent="-228280" algn="l" defTabSz="9130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83" indent="-228280" algn="l" defTabSz="9130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0840" indent="-228280" algn="l" defTabSz="9130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360" indent="-228280" algn="l" defTabSz="9130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3880" indent="-228280" algn="l" defTabSz="9130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0438" indent="-228280" algn="l" defTabSz="9130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04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483" algn="l" defTabSz="91304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040" algn="l" defTabSz="91304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560" algn="l" defTabSz="91304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080" algn="l" defTabSz="91304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638" algn="l" defTabSz="91304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118" algn="l" defTabSz="91304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600" algn="l" defTabSz="91304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083" algn="l" defTabSz="91304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09.09.2022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3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edlarik@utb.cz" TargetMode="Externa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2895815"/>
          </a:xfrm>
        </p:spPr>
        <p:txBody>
          <a:bodyPr anchor="ctr">
            <a:normAutofit/>
          </a:bodyPr>
          <a:lstStyle/>
          <a:p>
            <a:r>
              <a:rPr lang="cs-CZ" sz="7200" b="1" dirty="0">
                <a:solidFill>
                  <a:schemeClr val="bg1"/>
                </a:solidFill>
              </a:rPr>
              <a:t>Porada proděkanů</a:t>
            </a:r>
            <a:br>
              <a:rPr lang="cs-CZ" sz="7200" b="1" dirty="0">
                <a:solidFill>
                  <a:schemeClr val="bg1"/>
                </a:solidFill>
              </a:rPr>
            </a:br>
            <a:r>
              <a:rPr lang="cs-CZ" sz="7200" b="1" dirty="0">
                <a:solidFill>
                  <a:schemeClr val="bg1"/>
                </a:solidFill>
              </a:rPr>
              <a:t>podkladové materiály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34356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>
                <a:solidFill>
                  <a:schemeClr val="bg1"/>
                </a:solidFill>
              </a:rPr>
              <a:t>Jan Kalenda </a:t>
            </a: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>
                <a:solidFill>
                  <a:prstClr val="white"/>
                </a:solidFill>
              </a:rPr>
              <a:t>12. 09. 2022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Zlíně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4849D2-4EF1-4DB0-87D4-07C5319DD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Pilotní šetření studijní neúspěšnosti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FC509F63-0037-4FF7-9A3E-48DD8BD611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738240"/>
              </p:ext>
            </p:extLst>
          </p:nvPr>
        </p:nvGraphicFramePr>
        <p:xfrm>
          <a:off x="483973" y="1867829"/>
          <a:ext cx="10515600" cy="2833545"/>
        </p:xfrm>
        <a:graphic>
          <a:graphicData uri="http://schemas.openxmlformats.org/drawingml/2006/table">
            <a:tbl>
              <a:tblPr/>
              <a:tblGrid>
                <a:gridCol w="7393339">
                  <a:extLst>
                    <a:ext uri="{9D8B030D-6E8A-4147-A177-3AD203B41FA5}">
                      <a16:colId xmlns:a16="http://schemas.microsoft.com/office/drawing/2014/main" val="3429211501"/>
                    </a:ext>
                  </a:extLst>
                </a:gridCol>
                <a:gridCol w="1422643">
                  <a:extLst>
                    <a:ext uri="{9D8B030D-6E8A-4147-A177-3AD203B41FA5}">
                      <a16:colId xmlns:a16="http://schemas.microsoft.com/office/drawing/2014/main" val="1364750473"/>
                    </a:ext>
                  </a:extLst>
                </a:gridCol>
                <a:gridCol w="1699618">
                  <a:extLst>
                    <a:ext uri="{9D8B030D-6E8A-4147-A177-3AD203B41FA5}">
                      <a16:colId xmlns:a16="http://schemas.microsoft.com/office/drawing/2014/main" val="2965829259"/>
                    </a:ext>
                  </a:extLst>
                </a:gridCol>
              </a:tblGrid>
              <a:tr h="37780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Mírný až silný souhlas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Mírný až slabý nesouhlas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932633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 kvůli negativnímu přístupů pedagogů ke studentům.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1178847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 kvůli nízké úrovni výuky.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4800635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 kvůli rodinným problémům.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8688846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 kvůli tomu, že jsme si nemohl/a sehnat ubytování v místě vysoké školy.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548492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 z důvodu náročného dojíždění.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6687168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 z důvodu přílišné časové náročnosti výuky.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3206662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 ze zdravotních důvodů.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236020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ukončil/a, jelikož jsem se dostatečně nevyznal/a v pravidlech studia (zapisování předmětů, plnění kreditů aj.).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5394868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ukončil/a, jelikož současně studuji ještě další studijní program.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773652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ukončil/a, neboť mám finanční problémy.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21542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ukončil/a, protože jsem měl/a úplně jiná očekávání o obsahu svého studia.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89329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ukončil/a, protože pro mne byl obsah studijní látky příliš obtížný.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8306297"/>
                  </a:ext>
                </a:extLst>
              </a:tr>
              <a:tr h="188903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Studium jsem ukončil/a, protože se nejednalo o studijní program, který jsem chtěl/a primárně studovat.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445" marR="9445" marT="9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3052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3774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742B8F-07B7-4C66-A414-F4F6A2358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Audit IS HAP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5364A7FF-5D91-4C2B-970D-6BC34399EA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228170"/>
              </p:ext>
            </p:extLst>
          </p:nvPr>
        </p:nvGraphicFramePr>
        <p:xfrm>
          <a:off x="915632" y="2100732"/>
          <a:ext cx="10073643" cy="4392143"/>
        </p:xfrm>
        <a:graphic>
          <a:graphicData uri="http://schemas.openxmlformats.org/drawingml/2006/table">
            <a:tbl>
              <a:tblPr firstRow="1" firstCol="1" bandRow="1"/>
              <a:tblGrid>
                <a:gridCol w="1547506">
                  <a:extLst>
                    <a:ext uri="{9D8B030D-6E8A-4147-A177-3AD203B41FA5}">
                      <a16:colId xmlns:a16="http://schemas.microsoft.com/office/drawing/2014/main" val="2055687279"/>
                    </a:ext>
                  </a:extLst>
                </a:gridCol>
                <a:gridCol w="429156">
                  <a:extLst>
                    <a:ext uri="{9D8B030D-6E8A-4147-A177-3AD203B41FA5}">
                      <a16:colId xmlns:a16="http://schemas.microsoft.com/office/drawing/2014/main" val="2016241290"/>
                    </a:ext>
                  </a:extLst>
                </a:gridCol>
                <a:gridCol w="783148">
                  <a:extLst>
                    <a:ext uri="{9D8B030D-6E8A-4147-A177-3AD203B41FA5}">
                      <a16:colId xmlns:a16="http://schemas.microsoft.com/office/drawing/2014/main" val="4023274180"/>
                    </a:ext>
                  </a:extLst>
                </a:gridCol>
                <a:gridCol w="783148">
                  <a:extLst>
                    <a:ext uri="{9D8B030D-6E8A-4147-A177-3AD203B41FA5}">
                      <a16:colId xmlns:a16="http://schemas.microsoft.com/office/drawing/2014/main" val="1954250615"/>
                    </a:ext>
                  </a:extLst>
                </a:gridCol>
                <a:gridCol w="820730">
                  <a:extLst>
                    <a:ext uri="{9D8B030D-6E8A-4147-A177-3AD203B41FA5}">
                      <a16:colId xmlns:a16="http://schemas.microsoft.com/office/drawing/2014/main" val="2984835590"/>
                    </a:ext>
                  </a:extLst>
                </a:gridCol>
                <a:gridCol w="820730">
                  <a:extLst>
                    <a:ext uri="{9D8B030D-6E8A-4147-A177-3AD203B41FA5}">
                      <a16:colId xmlns:a16="http://schemas.microsoft.com/office/drawing/2014/main" val="780047421"/>
                    </a:ext>
                  </a:extLst>
                </a:gridCol>
                <a:gridCol w="859524">
                  <a:extLst>
                    <a:ext uri="{9D8B030D-6E8A-4147-A177-3AD203B41FA5}">
                      <a16:colId xmlns:a16="http://schemas.microsoft.com/office/drawing/2014/main" val="1649950214"/>
                    </a:ext>
                  </a:extLst>
                </a:gridCol>
                <a:gridCol w="991168">
                  <a:extLst>
                    <a:ext uri="{9D8B030D-6E8A-4147-A177-3AD203B41FA5}">
                      <a16:colId xmlns:a16="http://schemas.microsoft.com/office/drawing/2014/main" val="3094343646"/>
                    </a:ext>
                  </a:extLst>
                </a:gridCol>
                <a:gridCol w="727273">
                  <a:extLst>
                    <a:ext uri="{9D8B030D-6E8A-4147-A177-3AD203B41FA5}">
                      <a16:colId xmlns:a16="http://schemas.microsoft.com/office/drawing/2014/main" val="4010328069"/>
                    </a:ext>
                  </a:extLst>
                </a:gridCol>
                <a:gridCol w="859524">
                  <a:extLst>
                    <a:ext uri="{9D8B030D-6E8A-4147-A177-3AD203B41FA5}">
                      <a16:colId xmlns:a16="http://schemas.microsoft.com/office/drawing/2014/main" val="928743970"/>
                    </a:ext>
                  </a:extLst>
                </a:gridCol>
                <a:gridCol w="859524">
                  <a:extLst>
                    <a:ext uri="{9D8B030D-6E8A-4147-A177-3AD203B41FA5}">
                      <a16:colId xmlns:a16="http://schemas.microsoft.com/office/drawing/2014/main" val="1073704240"/>
                    </a:ext>
                  </a:extLst>
                </a:gridCol>
                <a:gridCol w="592212">
                  <a:extLst>
                    <a:ext uri="{9D8B030D-6E8A-4147-A177-3AD203B41FA5}">
                      <a16:colId xmlns:a16="http://schemas.microsoft.com/office/drawing/2014/main" val="1536820289"/>
                    </a:ext>
                  </a:extLst>
                </a:gridCol>
              </a:tblGrid>
              <a:tr h="60805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UTB vyjma FT a FaME – shrnutí hodnoceného období AR 2020/2021 z pohledu dokumentace v IS HAP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Kariérní plán 2020/2021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Hodnocení zaměstnance dle směrnice rektora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AR 2020/2021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Kariérní plán 2021/2022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378267"/>
                  </a:ext>
                </a:extLst>
              </a:tr>
              <a:tr h="832512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Součást/celkový počet hodnocených zaměstnanců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Není vůbec vložen v systému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 v systému formálně vložen bez konkrétních dat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 vložen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Není vyplněn hodnotící formulář dle směrnice rektora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Hodnotící formulář je vyplněn bez vyjádření zaměstnance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Vyjádření zaměstnance jen v tabulkové části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Vyjádření zaměstnance v tabulkové i textové části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Není vůbec vložen v systému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 v systému formálně vložen bez konkrétních dat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 vložen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352745"/>
                  </a:ext>
                </a:extLst>
              </a:tr>
              <a:tr h="3002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Fakulta aplikované informatiky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652927"/>
                  </a:ext>
                </a:extLst>
              </a:tr>
              <a:tr h="3002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CEBIA- Tech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113853"/>
                  </a:ext>
                </a:extLst>
              </a:tr>
              <a:tr h="3002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Fakulta humanitních studií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32686"/>
                  </a:ext>
                </a:extLst>
              </a:tr>
              <a:tr h="3002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Univerzitní institut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925765"/>
                  </a:ext>
                </a:extLst>
              </a:tr>
              <a:tr h="3002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Centrum polymerních systémů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027774"/>
                  </a:ext>
                </a:extLst>
              </a:tr>
              <a:tr h="454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Fakulta multimediálních komunikací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57083"/>
                  </a:ext>
                </a:extLst>
              </a:tr>
              <a:tr h="3002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Fakulta logistiky a krizového řízení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471766"/>
                  </a:ext>
                </a:extLst>
              </a:tr>
              <a:tr h="49549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Celkem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416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226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227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244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83930"/>
                  </a:ext>
                </a:extLst>
              </a:tr>
              <a:tr h="15968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54%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14%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32%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54%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18%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13%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58%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14%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28%</a:t>
                      </a:r>
                      <a:endParaRPr lang="cs-CZ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839" marR="58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196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213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0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1220789"/>
            <a:ext cx="7124700" cy="1655763"/>
          </a:xfrm>
        </p:spPr>
        <p:txBody>
          <a:bodyPr>
            <a:normAutofit/>
          </a:bodyPr>
          <a:lstStyle/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DĚKUJI VÁM </a:t>
            </a:r>
          </a:p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ZA POZORNOST</a:t>
            </a:r>
            <a:endParaRPr lang="cs-CZ" sz="43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617896" y="4111235"/>
            <a:ext cx="6956213" cy="1371316"/>
          </a:xfrm>
          <a:prstGeom prst="rect">
            <a:avLst/>
          </a:prstGeom>
        </p:spPr>
        <p:txBody>
          <a:bodyPr wrap="square" lIns="91340" tIns="45718" rIns="91340" bIns="45718">
            <a:spAutoFit/>
          </a:bodyPr>
          <a:lstStyle/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srgbClr val="FF7800"/>
                </a:solidFill>
              </a:rPr>
              <a:t>Jan Kalenda</a:t>
            </a:r>
            <a:r>
              <a:rPr lang="en-US" sz="2400" b="1" dirty="0">
                <a:solidFill>
                  <a:srgbClr val="FF7800"/>
                </a:solidFill>
              </a:rPr>
              <a:t>|</a:t>
            </a:r>
            <a:r>
              <a:rPr lang="cs-CZ" sz="2400" b="1" dirty="0">
                <a:solidFill>
                  <a:srgbClr val="FF7800"/>
                </a:solidFill>
              </a:rPr>
              <a:t> </a:t>
            </a:r>
            <a:r>
              <a:rPr lang="cs-CZ" sz="2400" b="1" u="sng" dirty="0">
                <a:solidFill>
                  <a:srgbClr val="FF7800"/>
                </a:solidFill>
              </a:rPr>
              <a:t>kalenda</a:t>
            </a:r>
            <a:r>
              <a:rPr lang="cs-CZ" sz="2400" b="1" u="sng" dirty="0">
                <a:solidFill>
                  <a:srgbClr val="FF7800"/>
                </a:solidFill>
                <a:hlinkClick r:id="rId2"/>
              </a:rPr>
              <a:t>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  <a:p>
            <a:pPr algn="ctr" defTabSz="913267">
              <a:spcBef>
                <a:spcPts val="600"/>
              </a:spcBef>
            </a:pP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prstClr val="white"/>
                </a:solidFill>
                <a:hlinkClick r:id="rId2"/>
              </a:rPr>
              <a:t>prorektor-kvalita@utb.cz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5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5448</TotalTime>
  <Words>479</Words>
  <Application>Microsoft Office PowerPoint</Application>
  <PresentationFormat>Širokoúhlá obrazovka</PresentationFormat>
  <Paragraphs>184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Times New Roman</vt:lpstr>
      <vt:lpstr>2_Motiv Office</vt:lpstr>
      <vt:lpstr>12_Motiv Office</vt:lpstr>
      <vt:lpstr>15_Motiv Office</vt:lpstr>
      <vt:lpstr>Porada proděkanů podkladové materiály</vt:lpstr>
      <vt:lpstr>Pilotní šetření studijní neúspěšnosti</vt:lpstr>
      <vt:lpstr>Audit IS HAP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Jan Kalenda</cp:lastModifiedBy>
  <cp:revision>218</cp:revision>
  <cp:lastPrinted>2019-06-17T06:16:41Z</cp:lastPrinted>
  <dcterms:created xsi:type="dcterms:W3CDTF">2019-02-07T16:33:11Z</dcterms:created>
  <dcterms:modified xsi:type="dcterms:W3CDTF">2022-09-09T12:12:31Z</dcterms:modified>
</cp:coreProperties>
</file>