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4032" r:id="rId2"/>
  </p:sldMasterIdLst>
  <p:notesMasterIdLst>
    <p:notesMasterId r:id="rId18"/>
  </p:notesMasterIdLst>
  <p:handoutMasterIdLst>
    <p:handoutMasterId r:id="rId19"/>
  </p:handoutMasterIdLst>
  <p:sldIdLst>
    <p:sldId id="346" r:id="rId3"/>
    <p:sldId id="386" r:id="rId4"/>
    <p:sldId id="387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9" r:id="rId13"/>
    <p:sldId id="410" r:id="rId14"/>
    <p:sldId id="411" r:id="rId15"/>
    <p:sldId id="408" r:id="rId16"/>
    <p:sldId id="353" r:id="rId17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014"/>
    <a:srgbClr val="080808"/>
    <a:srgbClr val="FF7800"/>
    <a:srgbClr val="46505A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a27f41597f6f46/Q12NP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avidsury\Downloads\UTB_H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a27f41597f6f46/Q12NP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avidsury\Downloads\UTB_H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a27f41597f6f46/AdaptIndexnN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avidsury\Downloads\UTB_H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54B0-4C96-B03B-0B41161B6069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B0-4C96-B03B-0B41161B60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List4!$B$3:$B$14</c:f>
              <c:strCache>
                <c:ptCount val="12"/>
                <c:pt idx="0">
                  <c:v>Měl jsem během posledního roku možnost naučit se nové věci a vyrůst.</c:v>
                </c:pt>
                <c:pt idx="1">
                  <c:v>Mluvil se mnou někdo během posledních šesti měsíců o mém rozvoji.</c:v>
                </c:pt>
                <c:pt idx="2">
                  <c:v>Mám v zaměstnání opravdového přítele.</c:v>
                </c:pt>
                <c:pt idx="3">
                  <c:v>Podávají mí spolupracovníci ten nejlepší výkon.</c:v>
                </c:pt>
                <c:pt idx="4">
                  <c:v>Mám pocit, že moje role je pro celkový výsledek naší firmy opravdu důležitá.</c:v>
                </c:pt>
                <c:pt idx="5">
                  <c:v>Berou se v práci v potaz mé názory.</c:v>
                </c:pt>
                <c:pt idx="6">
                  <c:v>Je v práci někdo, kdo mě podporuje v tom, abych se učil/a nové věci.</c:v>
                </c:pt>
                <c:pt idx="7">
                  <c:v>Záleží mému nadřízenému na mně jako na člověku.</c:v>
                </c:pt>
                <c:pt idx="8">
                  <c:v>Pochválil mě někdo upřímně nebo mi poděkoval během posledních sedmi dní za mou práci.</c:v>
                </c:pt>
                <c:pt idx="9">
                  <c:v>Mám v práci příležitost dělat každý den to, v čem jsem opravdu dobrý/á.</c:v>
                </c:pt>
                <c:pt idx="10">
                  <c:v>Mám všechny podklady a výbavu pro to, abych mohl/a dělat svou práci, jak nejlépe umím.</c:v>
                </c:pt>
                <c:pt idx="11">
                  <c:v>Vím, co se ode mne v práci očekává.</c:v>
                </c:pt>
              </c:strCache>
            </c:strRef>
          </c:cat>
          <c:val>
            <c:numRef>
              <c:f>List4!$C$3:$C$14</c:f>
              <c:numCache>
                <c:formatCode>General</c:formatCode>
                <c:ptCount val="12"/>
                <c:pt idx="0">
                  <c:v>3.4</c:v>
                </c:pt>
                <c:pt idx="1">
                  <c:v>2.81</c:v>
                </c:pt>
                <c:pt idx="2">
                  <c:v>3.47</c:v>
                </c:pt>
                <c:pt idx="3">
                  <c:v>3.45</c:v>
                </c:pt>
                <c:pt idx="4">
                  <c:v>3.61</c:v>
                </c:pt>
                <c:pt idx="5">
                  <c:v>3.48</c:v>
                </c:pt>
                <c:pt idx="6">
                  <c:v>3.37</c:v>
                </c:pt>
                <c:pt idx="7">
                  <c:v>3.47</c:v>
                </c:pt>
                <c:pt idx="8">
                  <c:v>3.27</c:v>
                </c:pt>
                <c:pt idx="9">
                  <c:v>3.73</c:v>
                </c:pt>
                <c:pt idx="10">
                  <c:v>3.93</c:v>
                </c:pt>
                <c:pt idx="11">
                  <c:v>4.3600000000000003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67-0A48-B67E-C09720263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567979120"/>
        <c:axId val="1567962240"/>
      </c:barChart>
      <c:catAx>
        <c:axId val="1567979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67962240"/>
        <c:crosses val="autoZero"/>
        <c:auto val="1"/>
        <c:lblAlgn val="ctr"/>
        <c:lblOffset val="100"/>
        <c:noMultiLvlLbl val="0"/>
      </c:catAx>
      <c:valAx>
        <c:axId val="156796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67979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80808"/>
          </a:solidFill>
          <a:latin typeface="+mn-lt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C48-475A-BCDC-C21935F157AE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C2AD-584F-B455-103B81A69581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C116-4954-9702-A55BBB4BE0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List1!$A$42:$A$53</c:f>
              <c:strCache>
                <c:ptCount val="12"/>
                <c:pt idx="0">
                  <c:v>Měl jsem během posledního roku možnost naučit se nové věci a vyrůst.</c:v>
                </c:pt>
                <c:pt idx="1">
                  <c:v>Mluvil se mnou někdo během posledních šesti měsíců o mém rozvoji.</c:v>
                </c:pt>
                <c:pt idx="2">
                  <c:v>Mám v zaměstnání opravdového přítele.</c:v>
                </c:pt>
                <c:pt idx="3">
                  <c:v>Podávají mí spolupracovníci ten nejlepší výkon.</c:v>
                </c:pt>
                <c:pt idx="4">
                  <c:v>Mám pocit, že moje role je pro celkový výsledek naší univerzity opravdu důležitá.</c:v>
                </c:pt>
                <c:pt idx="5">
                  <c:v>Berou se v práci v potaz mé názory.</c:v>
                </c:pt>
                <c:pt idx="6">
                  <c:v>Je v práci někdo, kdo mě podporuje v tom, abych se učil/a nové věci.</c:v>
                </c:pt>
                <c:pt idx="7">
                  <c:v>Záleží mému nadřízenému na mně jako na člověku.</c:v>
                </c:pt>
                <c:pt idx="8">
                  <c:v>Pochválil mě někdo upřímně nebo mi poděkoval během posledních sedmi dní za mou práci.</c:v>
                </c:pt>
                <c:pt idx="9">
                  <c:v>Mám v práci příležitost dělat každý den to, v čem jsem opravdu dobrý/á.</c:v>
                </c:pt>
                <c:pt idx="10">
                  <c:v>Mám všechny podklady a výbavu pro to, abych mohl/a dělat svou práci, jak nejlépe umím.</c:v>
                </c:pt>
                <c:pt idx="11">
                  <c:v>Vím, co se ode mne v práci očekává.</c:v>
                </c:pt>
              </c:strCache>
            </c:strRef>
          </c:cat>
          <c:val>
            <c:numRef>
              <c:f>List1!$B$42:$B$53</c:f>
              <c:numCache>
                <c:formatCode>0.0</c:formatCode>
                <c:ptCount val="12"/>
                <c:pt idx="0">
                  <c:v>3.6645599999999998</c:v>
                </c:pt>
                <c:pt idx="1">
                  <c:v>3.1550600000000002</c:v>
                </c:pt>
                <c:pt idx="2">
                  <c:v>3.7753199999999998</c:v>
                </c:pt>
                <c:pt idx="3">
                  <c:v>3.3860800000000002</c:v>
                </c:pt>
                <c:pt idx="4">
                  <c:v>3.4177200000000001</c:v>
                </c:pt>
                <c:pt idx="5">
                  <c:v>3.6582300000000001</c:v>
                </c:pt>
                <c:pt idx="6">
                  <c:v>3.6518999999999999</c:v>
                </c:pt>
                <c:pt idx="7">
                  <c:v>3.8227799999999998</c:v>
                </c:pt>
                <c:pt idx="8">
                  <c:v>3.11076</c:v>
                </c:pt>
                <c:pt idx="9">
                  <c:v>3.5632899999999998</c:v>
                </c:pt>
                <c:pt idx="10">
                  <c:v>3.7753199999999998</c:v>
                </c:pt>
                <c:pt idx="11">
                  <c:v>4.3417700000000004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D-584F-B455-103B81A6958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803234927"/>
        <c:axId val="1803236607"/>
      </c:barChart>
      <c:catAx>
        <c:axId val="18032349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03236607"/>
        <c:crosses val="autoZero"/>
        <c:auto val="1"/>
        <c:lblAlgn val="ctr"/>
        <c:lblOffset val="100"/>
        <c:noMultiLvlLbl val="0"/>
      </c:catAx>
      <c:valAx>
        <c:axId val="1803236607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0323492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E6501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FA01-490F-BC6B-D70DAF7A8B73}"/>
              </c:ext>
            </c:extLst>
          </c:dPt>
          <c:dPt>
            <c:idx val="8"/>
            <c:invertIfNegative val="0"/>
            <c:bubble3D val="0"/>
            <c:spPr>
              <a:solidFill>
                <a:srgbClr val="E65014"/>
              </a:solidFill>
              <a:ln>
                <a:solidFill>
                  <a:srgbClr val="E6501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01-490F-BC6B-D70DAF7A8B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List4!$B$3:$B$14</c:f>
              <c:strCache>
                <c:ptCount val="12"/>
                <c:pt idx="0">
                  <c:v>Měl jsem během posledního roku možnost naučit se nové věci a vyrůst.</c:v>
                </c:pt>
                <c:pt idx="1">
                  <c:v>Mluvil se mnou někdo během posledních šesti měsíců o mém rozvoji.</c:v>
                </c:pt>
                <c:pt idx="2">
                  <c:v>Mám v zaměstnání opravdového přítele.</c:v>
                </c:pt>
                <c:pt idx="3">
                  <c:v>Podávají mí spolupracovníci ten nejlepší výkon.</c:v>
                </c:pt>
                <c:pt idx="4">
                  <c:v>Mám pocit, že moje role je pro celkový výsledek naší firmy opravdu důležitá.</c:v>
                </c:pt>
                <c:pt idx="5">
                  <c:v>Berou se v práci v potaz mé názory.</c:v>
                </c:pt>
                <c:pt idx="6">
                  <c:v>Je v práci někdo, kdo mě podporuje v tom, abych se učil/a nové věci.</c:v>
                </c:pt>
                <c:pt idx="7">
                  <c:v>Záleží mému nadřízenému na mně jako na člověku.</c:v>
                </c:pt>
                <c:pt idx="8">
                  <c:v>Pochválil mě někdo upřímně nebo mi poděkoval během posledních sedmi dní za mou práci.</c:v>
                </c:pt>
                <c:pt idx="9">
                  <c:v>Mám v práci příležitost dělat každý den to, v čem jsem opravdu dobrý/á.</c:v>
                </c:pt>
                <c:pt idx="10">
                  <c:v>Mám všechny podklady a výbavu pro to, abych mohl/a dělat svou práci, jak nejlépe umím.</c:v>
                </c:pt>
                <c:pt idx="11">
                  <c:v>Vím, co se ode mne v práci očekává.</c:v>
                </c:pt>
              </c:strCache>
            </c:strRef>
          </c:cat>
          <c:val>
            <c:numRef>
              <c:f>List4!$C$3:$C$14</c:f>
              <c:numCache>
                <c:formatCode>General</c:formatCode>
                <c:ptCount val="12"/>
                <c:pt idx="0">
                  <c:v>3.4</c:v>
                </c:pt>
                <c:pt idx="1">
                  <c:v>2.81</c:v>
                </c:pt>
                <c:pt idx="2">
                  <c:v>3.47</c:v>
                </c:pt>
                <c:pt idx="3">
                  <c:v>3.45</c:v>
                </c:pt>
                <c:pt idx="4">
                  <c:v>3.61</c:v>
                </c:pt>
                <c:pt idx="5">
                  <c:v>3.48</c:v>
                </c:pt>
                <c:pt idx="6">
                  <c:v>3.37</c:v>
                </c:pt>
                <c:pt idx="7">
                  <c:v>3.47</c:v>
                </c:pt>
                <c:pt idx="8">
                  <c:v>3.27</c:v>
                </c:pt>
                <c:pt idx="9">
                  <c:v>3.73</c:v>
                </c:pt>
                <c:pt idx="10">
                  <c:v>3.93</c:v>
                </c:pt>
                <c:pt idx="11">
                  <c:v>4.3600000000000003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67-0A48-B67E-C09720263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567979120"/>
        <c:axId val="1567962240"/>
      </c:barChart>
      <c:catAx>
        <c:axId val="1567979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67962240"/>
        <c:crosses val="autoZero"/>
        <c:auto val="1"/>
        <c:lblAlgn val="ctr"/>
        <c:lblOffset val="100"/>
        <c:noMultiLvlLbl val="0"/>
      </c:catAx>
      <c:valAx>
        <c:axId val="156796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67979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80808"/>
          </a:solidFill>
          <a:latin typeface="+mn-lt"/>
        </a:defRPr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80808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080808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8F70-4EF0-BBFD-81AD0FC37A28}"/>
              </c:ext>
            </c:extLst>
          </c:dPt>
          <c:dPt>
            <c:idx val="2"/>
            <c:invertIfNegative val="0"/>
            <c:bubble3D val="0"/>
            <c:spPr>
              <a:solidFill>
                <a:srgbClr val="080808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C2AD-584F-B455-103B81A69581}"/>
              </c:ext>
            </c:extLst>
          </c:dPt>
          <c:dPt>
            <c:idx val="8"/>
            <c:invertIfNegative val="0"/>
            <c:bubble3D val="0"/>
            <c:spPr>
              <a:solidFill>
                <a:srgbClr val="E65014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F70-4EF0-BBFD-81AD0FC37A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List1!$A$42:$A$53</c:f>
              <c:strCache>
                <c:ptCount val="12"/>
                <c:pt idx="0">
                  <c:v>Měl jsem během posledního roku možnost naučit se nové věci a vyrůst.</c:v>
                </c:pt>
                <c:pt idx="1">
                  <c:v>Mluvil se mnou někdo během posledních šesti měsíců o mém rozvoji.</c:v>
                </c:pt>
                <c:pt idx="2">
                  <c:v>Mám v zaměstnání opravdového přítele.</c:v>
                </c:pt>
                <c:pt idx="3">
                  <c:v>Podávají mí spolupracovníci ten nejlepší výkon.</c:v>
                </c:pt>
                <c:pt idx="4">
                  <c:v>Mám pocit, že moje role je pro celkový výsledek naší univerzity opravdu důležitá.</c:v>
                </c:pt>
                <c:pt idx="5">
                  <c:v>Berou se v práci v potaz mé názory.</c:v>
                </c:pt>
                <c:pt idx="6">
                  <c:v>Je v práci někdo, kdo mě podporuje v tom, abych se učil/a nové věci.</c:v>
                </c:pt>
                <c:pt idx="7">
                  <c:v>Záleží mému nadřízenému na mně jako na člověku.</c:v>
                </c:pt>
                <c:pt idx="8">
                  <c:v>Pochválil mě někdo upřímně nebo mi poděkoval během posledních sedmi dní za mou práci.</c:v>
                </c:pt>
                <c:pt idx="9">
                  <c:v>Mám v práci příležitost dělat každý den to, v čem jsem opravdu dobrý/á.</c:v>
                </c:pt>
                <c:pt idx="10">
                  <c:v>Mám všechny podklady a výbavu pro to, abych mohl/a dělat svou práci, jak nejlépe umím.</c:v>
                </c:pt>
                <c:pt idx="11">
                  <c:v>Vím, co se ode mne v práci očekává.</c:v>
                </c:pt>
              </c:strCache>
            </c:strRef>
          </c:cat>
          <c:val>
            <c:numRef>
              <c:f>List1!$B$42:$B$53</c:f>
              <c:numCache>
                <c:formatCode>0.0</c:formatCode>
                <c:ptCount val="12"/>
                <c:pt idx="0">
                  <c:v>3.6645599999999998</c:v>
                </c:pt>
                <c:pt idx="1">
                  <c:v>3.1550600000000002</c:v>
                </c:pt>
                <c:pt idx="2">
                  <c:v>3.7753199999999998</c:v>
                </c:pt>
                <c:pt idx="3">
                  <c:v>3.3860800000000002</c:v>
                </c:pt>
                <c:pt idx="4">
                  <c:v>3.4177200000000001</c:v>
                </c:pt>
                <c:pt idx="5">
                  <c:v>3.6582300000000001</c:v>
                </c:pt>
                <c:pt idx="6">
                  <c:v>3.6518999999999999</c:v>
                </c:pt>
                <c:pt idx="7">
                  <c:v>3.8227799999999998</c:v>
                </c:pt>
                <c:pt idx="8">
                  <c:v>3.11076</c:v>
                </c:pt>
                <c:pt idx="9">
                  <c:v>3.5632899999999998</c:v>
                </c:pt>
                <c:pt idx="10">
                  <c:v>3.7753199999999998</c:v>
                </c:pt>
                <c:pt idx="11">
                  <c:v>4.3417700000000004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D-584F-B455-103B81A6958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803234927"/>
        <c:axId val="1803236607"/>
      </c:barChart>
      <c:catAx>
        <c:axId val="18032349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03236607"/>
        <c:crosses val="autoZero"/>
        <c:auto val="1"/>
        <c:lblAlgn val="ctr"/>
        <c:lblOffset val="100"/>
        <c:noMultiLvlLbl val="0"/>
      </c:catAx>
      <c:valAx>
        <c:axId val="1803236607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0323492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Adaptace!$A$3:$A$12</c:f>
              <c:strCache>
                <c:ptCount val="10"/>
                <c:pt idx="0">
                  <c:v>První dojem ve společnost byl velmi příjmený.</c:v>
                </c:pt>
                <c:pt idx="1">
                  <c:v> Po nastoupení do společnosti jsem cítil, že budu v ss spokojený</c:v>
                </c:pt>
                <c:pt idx="2">
                  <c:v> Po dobu mé adaptace jsem dostával od kolegů soustavnou podporu.</c:v>
                </c:pt>
                <c:pt idx="3">
                  <c:v> Měl jsem dobré zaškolení, které se vztahovalo k mé pracovní pozici.</c:v>
                </c:pt>
                <c:pt idx="4">
                  <c:v> Během adaptace / zaškolení jsem dostával zpětnou vazbu a hodnocení.</c:v>
                </c:pt>
                <c:pt idx="5">
                  <c:v> Během adaptace jsem měl dobrou představu o tom, co se ještě musím naučit, abych mohl dělat svou práci dobře.</c:v>
                </c:pt>
                <c:pt idx="6">
                  <c:v> Během adaptace se mi stále někdo věnoval a provázel mě adaptací.</c:v>
                </c:pt>
                <c:pt idx="7">
                  <c:v> Po adaptaci jsem dostal výslednou zpětnou vazbu.</c:v>
                </c:pt>
                <c:pt idx="8">
                  <c:v> Chápu, jak moje role přispívá k cílům společnosti.</c:v>
                </c:pt>
                <c:pt idx="9">
                  <c:v> Věděl jsem, jak bude probíhat můj adaptační proces.</c:v>
                </c:pt>
              </c:strCache>
            </c:strRef>
          </c:cat>
          <c:val>
            <c:numRef>
              <c:f>Adaptace!$B$3:$B$12</c:f>
              <c:numCache>
                <c:formatCode>General</c:formatCode>
                <c:ptCount val="10"/>
                <c:pt idx="0">
                  <c:v>4.1100000000000003</c:v>
                </c:pt>
                <c:pt idx="1">
                  <c:v>3.92</c:v>
                </c:pt>
                <c:pt idx="2">
                  <c:v>4.01</c:v>
                </c:pt>
                <c:pt idx="3">
                  <c:v>3.87</c:v>
                </c:pt>
                <c:pt idx="4">
                  <c:v>3.75</c:v>
                </c:pt>
                <c:pt idx="5">
                  <c:v>3.9</c:v>
                </c:pt>
                <c:pt idx="6">
                  <c:v>3.8</c:v>
                </c:pt>
                <c:pt idx="7">
                  <c:v>3.72</c:v>
                </c:pt>
                <c:pt idx="8">
                  <c:v>4.0599999999999996</c:v>
                </c:pt>
                <c:pt idx="9">
                  <c:v>3.59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D7-EE4B-83F1-291243EB1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2075342192"/>
        <c:axId val="1944031328"/>
      </c:barChart>
      <c:catAx>
        <c:axId val="2075342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Avenir Next" panose="020B0503020202020204" pitchFamily="34" charset="0"/>
                <a:ea typeface="+mn-ea"/>
                <a:cs typeface="+mn-cs"/>
              </a:defRPr>
            </a:pPr>
            <a:endParaRPr lang="cs-CZ"/>
          </a:p>
        </c:txPr>
        <c:crossAx val="1944031328"/>
        <c:crosses val="autoZero"/>
        <c:auto val="1"/>
        <c:lblAlgn val="ctr"/>
        <c:lblOffset val="100"/>
        <c:noMultiLvlLbl val="0"/>
      </c:catAx>
      <c:valAx>
        <c:axId val="194403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cs-CZ"/>
          </a:p>
        </c:txPr>
        <c:crossAx val="207534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7501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9F-4967-B49D-A554F8085D77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49F-4967-B49D-A554F8085D77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49F-4967-B49D-A554F8085D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List2!$B$389:$B$398</c:f>
              <c:strCache>
                <c:ptCount val="10"/>
                <c:pt idx="0">
                  <c:v>První dojem na univerzitě byl velmi příjemný.</c:v>
                </c:pt>
                <c:pt idx="1">
                  <c:v>Po nastoupení na UTB jsem cítil/a, že budu u zaměstnavatele spokojený/á.</c:v>
                </c:pt>
                <c:pt idx="2">
                  <c:v>Po dobu mé adaptace jsem dostával/a od kolegů soustavnou podporu.</c:v>
                </c:pt>
                <c:pt idx="3">
                  <c:v>Měl/a jsem dobré zaškolení, které se vztahovalo k mé pracovní pozici.</c:v>
                </c:pt>
                <c:pt idx="4">
                  <c:v>Během adaptace / zaškolení jsem dostával/a zpětnou vazbu a hodnocení.</c:v>
                </c:pt>
                <c:pt idx="5">
                  <c:v>Během adaptace jsem měl/a dobrou představu o tom, co se ještě musím naučit, abych mohl dělat svou práci dobře.</c:v>
                </c:pt>
                <c:pt idx="6">
                  <c:v>Během adaptace se mi stále někdo věnoval a provázel mě adaptací.</c:v>
                </c:pt>
                <c:pt idx="7">
                  <c:v>Po adaptaci jsem dostal/a výslednou zpětnou vazbu.</c:v>
                </c:pt>
                <c:pt idx="8">
                  <c:v>Chápu, jak moje role přispívá k cílům univerzity.</c:v>
                </c:pt>
                <c:pt idx="9">
                  <c:v>Věděl/a jsem, jak bude probíhat můj adaptační proces.</c:v>
                </c:pt>
              </c:strCache>
            </c:strRef>
          </c:cat>
          <c:val>
            <c:numRef>
              <c:f>List2!$C$389:$C$398</c:f>
              <c:numCache>
                <c:formatCode>0.0</c:formatCode>
                <c:ptCount val="10"/>
                <c:pt idx="0">
                  <c:v>3.9050600000000002</c:v>
                </c:pt>
                <c:pt idx="1">
                  <c:v>3.8734199999999999</c:v>
                </c:pt>
                <c:pt idx="2">
                  <c:v>3.5063300000000002</c:v>
                </c:pt>
                <c:pt idx="3">
                  <c:v>2.9968400000000002</c:v>
                </c:pt>
                <c:pt idx="4">
                  <c:v>3.10127</c:v>
                </c:pt>
                <c:pt idx="5">
                  <c:v>3.4620299999999999</c:v>
                </c:pt>
                <c:pt idx="6">
                  <c:v>2.7531599999999998</c:v>
                </c:pt>
                <c:pt idx="7">
                  <c:v>3.20886</c:v>
                </c:pt>
                <c:pt idx="8">
                  <c:v>3.9557000000000002</c:v>
                </c:pt>
                <c:pt idx="9">
                  <c:v>2.7974700000000001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BD-8948-B5CE-BD65770931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50290655"/>
        <c:axId val="1818366047"/>
      </c:barChart>
      <c:catAx>
        <c:axId val="18502906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18366047"/>
        <c:crosses val="autoZero"/>
        <c:auto val="1"/>
        <c:lblAlgn val="ctr"/>
        <c:lblOffset val="100"/>
        <c:noMultiLvlLbl val="0"/>
      </c:catAx>
      <c:valAx>
        <c:axId val="1818366047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850290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A5D1E-79FD-4230-BA26-D35D189EF345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D59FA-0E9F-487C-92B6-ED9558501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01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DB23FB3-EB92-4B00-88F2-0D0AF740D4AE}" type="slidenum">
              <a:rPr lang="cs-CZ" sz="1400" b="0" strike="noStrike" spc="-1" smtClean="0">
                <a:latin typeface="Times New Roman"/>
              </a:rPr>
              <a:t>3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27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9606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09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76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21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332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2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4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80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4044" r:id="rId12"/>
  </p:sldLayoutIdLst>
  <p:timing>
    <p:tnLst>
      <p:par>
        <p:cTn id="1" dur="indefinite" restart="never" nodeType="tmRoot"/>
      </p:par>
    </p:tnLst>
  </p:timing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06.12.2021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iming>
    <p:tnLst>
      <p:par>
        <p:cTn id="1" dur="indefinite" restart="never" nodeType="tmRoot"/>
      </p:par>
    </p:tnLst>
  </p:timing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dlarik@utb.cz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2895815"/>
          </a:xfrm>
        </p:spPr>
        <p:txBody>
          <a:bodyPr anchor="ctr">
            <a:normAutofit/>
          </a:bodyPr>
          <a:lstStyle/>
          <a:p>
            <a:r>
              <a:rPr lang="cs-CZ" sz="7200" b="1" dirty="0" smtClean="0">
                <a:solidFill>
                  <a:schemeClr val="bg1"/>
                </a:solidFill>
              </a:rPr>
              <a:t>Šetření – zaměstnanců UTB</a:t>
            </a:r>
            <a:br>
              <a:rPr lang="cs-CZ" sz="7200" b="1" dirty="0" smtClean="0">
                <a:solidFill>
                  <a:schemeClr val="bg1"/>
                </a:solidFill>
              </a:rPr>
            </a:br>
            <a:r>
              <a:rPr lang="cs-CZ" sz="7200" b="1" dirty="0" smtClean="0">
                <a:solidFill>
                  <a:schemeClr val="bg1"/>
                </a:solidFill>
              </a:rPr>
              <a:t/>
            </a:r>
            <a:br>
              <a:rPr lang="cs-CZ" sz="7200" b="1" dirty="0" smtClean="0">
                <a:solidFill>
                  <a:schemeClr val="bg1"/>
                </a:solidFill>
              </a:rPr>
            </a:br>
            <a:r>
              <a:rPr lang="cs-CZ" sz="3600" b="1" dirty="0" smtClean="0">
                <a:solidFill>
                  <a:schemeClr val="bg1"/>
                </a:solidFill>
              </a:rPr>
              <a:t>kolegium rektora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356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</a:rPr>
              <a:t>Jan Kalenda </a:t>
            </a:r>
            <a:endParaRPr lang="cs-CZ" sz="4000" b="1" dirty="0">
              <a:solidFill>
                <a:schemeClr val="bg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>
                <a:solidFill>
                  <a:prstClr val="white"/>
                </a:solidFill>
              </a:rPr>
              <a:t>06. 12. </a:t>
            </a:r>
            <a:r>
              <a:rPr lang="cs-CZ" sz="2800" b="1" dirty="0" smtClean="0">
                <a:solidFill>
                  <a:prstClr val="white"/>
                </a:solidFill>
              </a:rPr>
              <a:t>2021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Zlíně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Atmosféra na pracovišti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93604"/>
              </p:ext>
            </p:extLst>
          </p:nvPr>
        </p:nvGraphicFramePr>
        <p:xfrm>
          <a:off x="319512" y="1936619"/>
          <a:ext cx="11729261" cy="760095"/>
        </p:xfrm>
        <a:graphic>
          <a:graphicData uri="http://schemas.openxmlformats.org/drawingml/2006/table">
            <a:tbl>
              <a:tblPr/>
              <a:tblGrid>
                <a:gridCol w="3790604">
                  <a:extLst>
                    <a:ext uri="{9D8B030D-6E8A-4147-A177-3AD203B41FA5}">
                      <a16:colId xmlns:a16="http://schemas.microsoft.com/office/drawing/2014/main" val="2612773665"/>
                    </a:ext>
                  </a:extLst>
                </a:gridCol>
                <a:gridCol w="939338">
                  <a:extLst>
                    <a:ext uri="{9D8B030D-6E8A-4147-A177-3AD203B41FA5}">
                      <a16:colId xmlns:a16="http://schemas.microsoft.com/office/drawing/2014/main" val="4013823481"/>
                    </a:ext>
                  </a:extLst>
                </a:gridCol>
                <a:gridCol w="881149">
                  <a:extLst>
                    <a:ext uri="{9D8B030D-6E8A-4147-A177-3AD203B41FA5}">
                      <a16:colId xmlns:a16="http://schemas.microsoft.com/office/drawing/2014/main" val="2817913524"/>
                    </a:ext>
                  </a:extLst>
                </a:gridCol>
                <a:gridCol w="939338">
                  <a:extLst>
                    <a:ext uri="{9D8B030D-6E8A-4147-A177-3AD203B41FA5}">
                      <a16:colId xmlns:a16="http://schemas.microsoft.com/office/drawing/2014/main" val="444780637"/>
                    </a:ext>
                  </a:extLst>
                </a:gridCol>
                <a:gridCol w="931026">
                  <a:extLst>
                    <a:ext uri="{9D8B030D-6E8A-4147-A177-3AD203B41FA5}">
                      <a16:colId xmlns:a16="http://schemas.microsoft.com/office/drawing/2014/main" val="2696079011"/>
                    </a:ext>
                  </a:extLst>
                </a:gridCol>
                <a:gridCol w="889461">
                  <a:extLst>
                    <a:ext uri="{9D8B030D-6E8A-4147-A177-3AD203B41FA5}">
                      <a16:colId xmlns:a16="http://schemas.microsoft.com/office/drawing/2014/main" val="691314472"/>
                    </a:ext>
                  </a:extLst>
                </a:gridCol>
                <a:gridCol w="922713">
                  <a:extLst>
                    <a:ext uri="{9D8B030D-6E8A-4147-A177-3AD203B41FA5}">
                      <a16:colId xmlns:a16="http://schemas.microsoft.com/office/drawing/2014/main" val="3062977547"/>
                    </a:ext>
                  </a:extLst>
                </a:gridCol>
                <a:gridCol w="864524">
                  <a:extLst>
                    <a:ext uri="{9D8B030D-6E8A-4147-A177-3AD203B41FA5}">
                      <a16:colId xmlns:a16="http://schemas.microsoft.com/office/drawing/2014/main" val="517011984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val="1594084775"/>
                    </a:ext>
                  </a:extLst>
                </a:gridCol>
                <a:gridCol w="756461">
                  <a:extLst>
                    <a:ext uri="{9D8B030D-6E8A-4147-A177-3AD203B41FA5}">
                      <a16:colId xmlns:a16="http://schemas.microsoft.com/office/drawing/2014/main" val="157037752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Položka z dotazníku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Rektorát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FaME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UTB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189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Atmosféra je vynikající, nebo velmi dobrá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3460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Atmosféra je spíše horší, nebo špatná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76926"/>
                  </a:ext>
                </a:extLst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359148"/>
              </p:ext>
            </p:extLst>
          </p:nvPr>
        </p:nvGraphicFramePr>
        <p:xfrm>
          <a:off x="319512" y="4543682"/>
          <a:ext cx="11729262" cy="1045845"/>
        </p:xfrm>
        <a:graphic>
          <a:graphicData uri="http://schemas.openxmlformats.org/drawingml/2006/table">
            <a:tbl>
              <a:tblPr/>
              <a:tblGrid>
                <a:gridCol w="3740424">
                  <a:extLst>
                    <a:ext uri="{9D8B030D-6E8A-4147-A177-3AD203B41FA5}">
                      <a16:colId xmlns:a16="http://schemas.microsoft.com/office/drawing/2014/main" val="3460123559"/>
                    </a:ext>
                  </a:extLst>
                </a:gridCol>
                <a:gridCol w="978408">
                  <a:extLst>
                    <a:ext uri="{9D8B030D-6E8A-4147-A177-3AD203B41FA5}">
                      <a16:colId xmlns:a16="http://schemas.microsoft.com/office/drawing/2014/main" val="1987602963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319380522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33335325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26930230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857610717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633234951"/>
                    </a:ext>
                  </a:extLst>
                </a:gridCol>
                <a:gridCol w="832104">
                  <a:extLst>
                    <a:ext uri="{9D8B030D-6E8A-4147-A177-3AD203B41FA5}">
                      <a16:colId xmlns:a16="http://schemas.microsoft.com/office/drawing/2014/main" val="3741654673"/>
                    </a:ext>
                  </a:extLst>
                </a:gridCol>
                <a:gridCol w="768096">
                  <a:extLst>
                    <a:ext uri="{9D8B030D-6E8A-4147-A177-3AD203B41FA5}">
                      <a16:colId xmlns:a16="http://schemas.microsoft.com/office/drawing/2014/main" val="635316381"/>
                    </a:ext>
                  </a:extLst>
                </a:gridCol>
                <a:gridCol w="865662">
                  <a:extLst>
                    <a:ext uri="{9D8B030D-6E8A-4147-A177-3AD203B41FA5}">
                      <a16:colId xmlns:a16="http://schemas.microsoft.com/office/drawing/2014/main" val="44077534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Položka z dotazníku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Rektorát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FaME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UTB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41900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Nadřízený je připravený mne vyslechnout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53861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Nadřízený mne nevyslechne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678398"/>
                  </a:ext>
                </a:extLst>
              </a:tr>
            </a:tbl>
          </a:graphicData>
        </a:graphic>
      </p:graphicFrame>
      <p:sp>
        <p:nvSpPr>
          <p:cNvPr id="5" name="Pravá složená závorka 4"/>
          <p:cNvSpPr/>
          <p:nvPr/>
        </p:nvSpPr>
        <p:spPr>
          <a:xfrm rot="5400000">
            <a:off x="6899564" y="1841208"/>
            <a:ext cx="246093" cy="220287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570396" y="3205209"/>
            <a:ext cx="310809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Výrazný podíl osob deklarujících horší, nebo špatnou atmosféru 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9012902" y="541802"/>
            <a:ext cx="220927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Výrazná polarizace</a:t>
            </a:r>
            <a:endParaRPr lang="cs-CZ" b="1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6650616" y="864524"/>
            <a:ext cx="2435195" cy="9492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9085812" y="926523"/>
            <a:ext cx="365759" cy="8870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6" name="Obrázek 3"/>
          <p:cNvPicPr/>
          <p:nvPr/>
        </p:nvPicPr>
        <p:blipFill>
          <a:blip r:embed="rId2"/>
          <a:stretch/>
        </p:blipFill>
        <p:spPr>
          <a:xfrm>
            <a:off x="276120" y="721800"/>
            <a:ext cx="636840" cy="61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342802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7163" y="148994"/>
            <a:ext cx="10339316" cy="1325563"/>
          </a:xfrm>
        </p:spPr>
        <p:txBody>
          <a:bodyPr/>
          <a:lstStyle/>
          <a:p>
            <a:r>
              <a:rPr lang="cs-CZ" dirty="0" smtClean="0"/>
              <a:t>Loajalita – Důvody setrvání na UTB ve Zlíně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950602"/>
              </p:ext>
            </p:extLst>
          </p:nvPr>
        </p:nvGraphicFramePr>
        <p:xfrm>
          <a:off x="100584" y="2085260"/>
          <a:ext cx="11795762" cy="3434391"/>
        </p:xfrm>
        <a:graphic>
          <a:graphicData uri="http://schemas.openxmlformats.org/drawingml/2006/table">
            <a:tbl>
              <a:tblPr/>
              <a:tblGrid>
                <a:gridCol w="1095320">
                  <a:extLst>
                    <a:ext uri="{9D8B030D-6E8A-4147-A177-3AD203B41FA5}">
                      <a16:colId xmlns:a16="http://schemas.microsoft.com/office/drawing/2014/main" val="1288774698"/>
                    </a:ext>
                  </a:extLst>
                </a:gridCol>
                <a:gridCol w="811982">
                  <a:extLst>
                    <a:ext uri="{9D8B030D-6E8A-4147-A177-3AD203B41FA5}">
                      <a16:colId xmlns:a16="http://schemas.microsoft.com/office/drawing/2014/main" val="608826429"/>
                    </a:ext>
                  </a:extLst>
                </a:gridCol>
                <a:gridCol w="893103">
                  <a:extLst>
                    <a:ext uri="{9D8B030D-6E8A-4147-A177-3AD203B41FA5}">
                      <a16:colId xmlns:a16="http://schemas.microsoft.com/office/drawing/2014/main" val="540889459"/>
                    </a:ext>
                  </a:extLst>
                </a:gridCol>
                <a:gridCol w="1003499">
                  <a:extLst>
                    <a:ext uri="{9D8B030D-6E8A-4147-A177-3AD203B41FA5}">
                      <a16:colId xmlns:a16="http://schemas.microsoft.com/office/drawing/2014/main" val="3424202586"/>
                    </a:ext>
                  </a:extLst>
                </a:gridCol>
                <a:gridCol w="843255">
                  <a:extLst>
                    <a:ext uri="{9D8B030D-6E8A-4147-A177-3AD203B41FA5}">
                      <a16:colId xmlns:a16="http://schemas.microsoft.com/office/drawing/2014/main" val="4102477723"/>
                    </a:ext>
                  </a:extLst>
                </a:gridCol>
                <a:gridCol w="938514">
                  <a:extLst>
                    <a:ext uri="{9D8B030D-6E8A-4147-A177-3AD203B41FA5}">
                      <a16:colId xmlns:a16="http://schemas.microsoft.com/office/drawing/2014/main" val="3110709824"/>
                    </a:ext>
                  </a:extLst>
                </a:gridCol>
                <a:gridCol w="923376">
                  <a:extLst>
                    <a:ext uri="{9D8B030D-6E8A-4147-A177-3AD203B41FA5}">
                      <a16:colId xmlns:a16="http://schemas.microsoft.com/office/drawing/2014/main" val="4158869865"/>
                    </a:ext>
                  </a:extLst>
                </a:gridCol>
                <a:gridCol w="987710">
                  <a:extLst>
                    <a:ext uri="{9D8B030D-6E8A-4147-A177-3AD203B41FA5}">
                      <a16:colId xmlns:a16="http://schemas.microsoft.com/office/drawing/2014/main" val="455291376"/>
                    </a:ext>
                  </a:extLst>
                </a:gridCol>
                <a:gridCol w="862828">
                  <a:extLst>
                    <a:ext uri="{9D8B030D-6E8A-4147-A177-3AD203B41FA5}">
                      <a16:colId xmlns:a16="http://schemas.microsoft.com/office/drawing/2014/main" val="2330387919"/>
                    </a:ext>
                  </a:extLst>
                </a:gridCol>
                <a:gridCol w="847691">
                  <a:extLst>
                    <a:ext uri="{9D8B030D-6E8A-4147-A177-3AD203B41FA5}">
                      <a16:colId xmlns:a16="http://schemas.microsoft.com/office/drawing/2014/main" val="2925985472"/>
                    </a:ext>
                  </a:extLst>
                </a:gridCol>
                <a:gridCol w="893103">
                  <a:extLst>
                    <a:ext uri="{9D8B030D-6E8A-4147-A177-3AD203B41FA5}">
                      <a16:colId xmlns:a16="http://schemas.microsoft.com/office/drawing/2014/main" val="2413052415"/>
                    </a:ext>
                  </a:extLst>
                </a:gridCol>
                <a:gridCol w="787141">
                  <a:extLst>
                    <a:ext uri="{9D8B030D-6E8A-4147-A177-3AD203B41FA5}">
                      <a16:colId xmlns:a16="http://schemas.microsoft.com/office/drawing/2014/main" val="2097950733"/>
                    </a:ext>
                  </a:extLst>
                </a:gridCol>
                <a:gridCol w="908240">
                  <a:extLst>
                    <a:ext uri="{9D8B030D-6E8A-4147-A177-3AD203B41FA5}">
                      <a16:colId xmlns:a16="http://schemas.microsoft.com/office/drawing/2014/main" val="243870536"/>
                    </a:ext>
                  </a:extLst>
                </a:gridCol>
              </a:tblGrid>
              <a:tr h="102985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Dobrý výdělek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Dopravní dostupnost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Setrvačnost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Moje práce je zajímavá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Benefity univerzity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skloubit práci s rodinou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Inovativnost / modernost univerzity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osobního rozvoje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cestovat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Stabilita </a:t>
                      </a:r>
                      <a:r>
                        <a:rPr lang="cs-CZ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</a:t>
                      </a:r>
                      <a:r>
                        <a:rPr lang="cs-CZ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jistota)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pracovat z domu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 jiného mi nezbývá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617158"/>
                  </a:ext>
                </a:extLst>
              </a:tr>
              <a:tr h="377615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REKTORÁT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9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5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149076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478850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5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7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937708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3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2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113142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4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9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66496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06271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77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426542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4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40576"/>
                  </a:ext>
                </a:extLst>
              </a:tr>
              <a:tr h="168577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4265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247847" y="6041808"/>
            <a:ext cx="220927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Hlavní důvody práce pro UTB</a:t>
            </a:r>
            <a:endParaRPr lang="cs-CZ" b="1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4702117" y="5854813"/>
            <a:ext cx="1454290" cy="6609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8457126" y="5822195"/>
            <a:ext cx="1534772" cy="6609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107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8807" y="332141"/>
            <a:ext cx="10339316" cy="1325563"/>
          </a:xfrm>
        </p:spPr>
        <p:txBody>
          <a:bodyPr/>
          <a:lstStyle/>
          <a:p>
            <a:r>
              <a:rPr lang="cs-CZ" dirty="0" smtClean="0"/>
              <a:t>Loajalita – Důvody setrvání na UTB ve Zlíně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760135"/>
              </p:ext>
            </p:extLst>
          </p:nvPr>
        </p:nvGraphicFramePr>
        <p:xfrm>
          <a:off x="100584" y="2784503"/>
          <a:ext cx="11795762" cy="3360264"/>
        </p:xfrm>
        <a:graphic>
          <a:graphicData uri="http://schemas.openxmlformats.org/drawingml/2006/table">
            <a:tbl>
              <a:tblPr/>
              <a:tblGrid>
                <a:gridCol w="1095320">
                  <a:extLst>
                    <a:ext uri="{9D8B030D-6E8A-4147-A177-3AD203B41FA5}">
                      <a16:colId xmlns:a16="http://schemas.microsoft.com/office/drawing/2014/main" val="1288774698"/>
                    </a:ext>
                  </a:extLst>
                </a:gridCol>
                <a:gridCol w="811982">
                  <a:extLst>
                    <a:ext uri="{9D8B030D-6E8A-4147-A177-3AD203B41FA5}">
                      <a16:colId xmlns:a16="http://schemas.microsoft.com/office/drawing/2014/main" val="608826429"/>
                    </a:ext>
                  </a:extLst>
                </a:gridCol>
                <a:gridCol w="893103">
                  <a:extLst>
                    <a:ext uri="{9D8B030D-6E8A-4147-A177-3AD203B41FA5}">
                      <a16:colId xmlns:a16="http://schemas.microsoft.com/office/drawing/2014/main" val="540889459"/>
                    </a:ext>
                  </a:extLst>
                </a:gridCol>
                <a:gridCol w="1003499">
                  <a:extLst>
                    <a:ext uri="{9D8B030D-6E8A-4147-A177-3AD203B41FA5}">
                      <a16:colId xmlns:a16="http://schemas.microsoft.com/office/drawing/2014/main" val="3424202586"/>
                    </a:ext>
                  </a:extLst>
                </a:gridCol>
                <a:gridCol w="843255">
                  <a:extLst>
                    <a:ext uri="{9D8B030D-6E8A-4147-A177-3AD203B41FA5}">
                      <a16:colId xmlns:a16="http://schemas.microsoft.com/office/drawing/2014/main" val="4102477723"/>
                    </a:ext>
                  </a:extLst>
                </a:gridCol>
                <a:gridCol w="938514">
                  <a:extLst>
                    <a:ext uri="{9D8B030D-6E8A-4147-A177-3AD203B41FA5}">
                      <a16:colId xmlns:a16="http://schemas.microsoft.com/office/drawing/2014/main" val="3110709824"/>
                    </a:ext>
                  </a:extLst>
                </a:gridCol>
                <a:gridCol w="923376">
                  <a:extLst>
                    <a:ext uri="{9D8B030D-6E8A-4147-A177-3AD203B41FA5}">
                      <a16:colId xmlns:a16="http://schemas.microsoft.com/office/drawing/2014/main" val="4158869865"/>
                    </a:ext>
                  </a:extLst>
                </a:gridCol>
                <a:gridCol w="987710">
                  <a:extLst>
                    <a:ext uri="{9D8B030D-6E8A-4147-A177-3AD203B41FA5}">
                      <a16:colId xmlns:a16="http://schemas.microsoft.com/office/drawing/2014/main" val="455291376"/>
                    </a:ext>
                  </a:extLst>
                </a:gridCol>
                <a:gridCol w="862828">
                  <a:extLst>
                    <a:ext uri="{9D8B030D-6E8A-4147-A177-3AD203B41FA5}">
                      <a16:colId xmlns:a16="http://schemas.microsoft.com/office/drawing/2014/main" val="2330387919"/>
                    </a:ext>
                  </a:extLst>
                </a:gridCol>
                <a:gridCol w="847691">
                  <a:extLst>
                    <a:ext uri="{9D8B030D-6E8A-4147-A177-3AD203B41FA5}">
                      <a16:colId xmlns:a16="http://schemas.microsoft.com/office/drawing/2014/main" val="2925985472"/>
                    </a:ext>
                  </a:extLst>
                </a:gridCol>
                <a:gridCol w="893103">
                  <a:extLst>
                    <a:ext uri="{9D8B030D-6E8A-4147-A177-3AD203B41FA5}">
                      <a16:colId xmlns:a16="http://schemas.microsoft.com/office/drawing/2014/main" val="2413052415"/>
                    </a:ext>
                  </a:extLst>
                </a:gridCol>
                <a:gridCol w="787141">
                  <a:extLst>
                    <a:ext uri="{9D8B030D-6E8A-4147-A177-3AD203B41FA5}">
                      <a16:colId xmlns:a16="http://schemas.microsoft.com/office/drawing/2014/main" val="2097950733"/>
                    </a:ext>
                  </a:extLst>
                </a:gridCol>
                <a:gridCol w="908240">
                  <a:extLst>
                    <a:ext uri="{9D8B030D-6E8A-4147-A177-3AD203B41FA5}">
                      <a16:colId xmlns:a16="http://schemas.microsoft.com/office/drawing/2014/main" val="243870536"/>
                    </a:ext>
                  </a:extLst>
                </a:gridCol>
              </a:tblGrid>
              <a:tr h="9756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Dobrý výdělek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Dopravní dostupnost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Setrvačnost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Moje práce je zajímavá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Benefity univerzity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skloubit práci s rodinou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Inovativnost / modernost univerzity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osobního rozvoje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cestovat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Stabilita </a:t>
                      </a:r>
                      <a:r>
                        <a:rPr lang="cs-CZ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</a:t>
                      </a:r>
                      <a:r>
                        <a:rPr lang="cs-CZ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jistota)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pracovat z domu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 jiného mi nezbývá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617158"/>
                  </a:ext>
                </a:extLst>
              </a:tr>
              <a:tr h="357727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REKTORÁT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149076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478850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937708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113142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66496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06271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426542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40576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4265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9160623" y="1807601"/>
            <a:ext cx="28900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92D050"/>
                </a:solidFill>
              </a:rPr>
              <a:t>Pozitivní odklony od průměru UTB</a:t>
            </a:r>
            <a:endParaRPr lang="cs-CZ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53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4610" y="423314"/>
            <a:ext cx="10339316" cy="1325563"/>
          </a:xfrm>
        </p:spPr>
        <p:txBody>
          <a:bodyPr/>
          <a:lstStyle/>
          <a:p>
            <a:r>
              <a:rPr lang="cs-CZ" dirty="0" smtClean="0"/>
              <a:t>Loajalita – Důvody setrvání na UTB ve Zlíně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498504"/>
              </p:ext>
            </p:extLst>
          </p:nvPr>
        </p:nvGraphicFramePr>
        <p:xfrm>
          <a:off x="108897" y="2826926"/>
          <a:ext cx="11795762" cy="3442533"/>
        </p:xfrm>
        <a:graphic>
          <a:graphicData uri="http://schemas.openxmlformats.org/drawingml/2006/table">
            <a:tbl>
              <a:tblPr/>
              <a:tblGrid>
                <a:gridCol w="1095320">
                  <a:extLst>
                    <a:ext uri="{9D8B030D-6E8A-4147-A177-3AD203B41FA5}">
                      <a16:colId xmlns:a16="http://schemas.microsoft.com/office/drawing/2014/main" val="1288774698"/>
                    </a:ext>
                  </a:extLst>
                </a:gridCol>
                <a:gridCol w="811982">
                  <a:extLst>
                    <a:ext uri="{9D8B030D-6E8A-4147-A177-3AD203B41FA5}">
                      <a16:colId xmlns:a16="http://schemas.microsoft.com/office/drawing/2014/main" val="608826429"/>
                    </a:ext>
                  </a:extLst>
                </a:gridCol>
                <a:gridCol w="893103">
                  <a:extLst>
                    <a:ext uri="{9D8B030D-6E8A-4147-A177-3AD203B41FA5}">
                      <a16:colId xmlns:a16="http://schemas.microsoft.com/office/drawing/2014/main" val="540889459"/>
                    </a:ext>
                  </a:extLst>
                </a:gridCol>
                <a:gridCol w="1003499">
                  <a:extLst>
                    <a:ext uri="{9D8B030D-6E8A-4147-A177-3AD203B41FA5}">
                      <a16:colId xmlns:a16="http://schemas.microsoft.com/office/drawing/2014/main" val="3424202586"/>
                    </a:ext>
                  </a:extLst>
                </a:gridCol>
                <a:gridCol w="843255">
                  <a:extLst>
                    <a:ext uri="{9D8B030D-6E8A-4147-A177-3AD203B41FA5}">
                      <a16:colId xmlns:a16="http://schemas.microsoft.com/office/drawing/2014/main" val="4102477723"/>
                    </a:ext>
                  </a:extLst>
                </a:gridCol>
                <a:gridCol w="938514">
                  <a:extLst>
                    <a:ext uri="{9D8B030D-6E8A-4147-A177-3AD203B41FA5}">
                      <a16:colId xmlns:a16="http://schemas.microsoft.com/office/drawing/2014/main" val="3110709824"/>
                    </a:ext>
                  </a:extLst>
                </a:gridCol>
                <a:gridCol w="923376">
                  <a:extLst>
                    <a:ext uri="{9D8B030D-6E8A-4147-A177-3AD203B41FA5}">
                      <a16:colId xmlns:a16="http://schemas.microsoft.com/office/drawing/2014/main" val="4158869865"/>
                    </a:ext>
                  </a:extLst>
                </a:gridCol>
                <a:gridCol w="987710">
                  <a:extLst>
                    <a:ext uri="{9D8B030D-6E8A-4147-A177-3AD203B41FA5}">
                      <a16:colId xmlns:a16="http://schemas.microsoft.com/office/drawing/2014/main" val="455291376"/>
                    </a:ext>
                  </a:extLst>
                </a:gridCol>
                <a:gridCol w="862828">
                  <a:extLst>
                    <a:ext uri="{9D8B030D-6E8A-4147-A177-3AD203B41FA5}">
                      <a16:colId xmlns:a16="http://schemas.microsoft.com/office/drawing/2014/main" val="2330387919"/>
                    </a:ext>
                  </a:extLst>
                </a:gridCol>
                <a:gridCol w="847691">
                  <a:extLst>
                    <a:ext uri="{9D8B030D-6E8A-4147-A177-3AD203B41FA5}">
                      <a16:colId xmlns:a16="http://schemas.microsoft.com/office/drawing/2014/main" val="2925985472"/>
                    </a:ext>
                  </a:extLst>
                </a:gridCol>
                <a:gridCol w="893103">
                  <a:extLst>
                    <a:ext uri="{9D8B030D-6E8A-4147-A177-3AD203B41FA5}">
                      <a16:colId xmlns:a16="http://schemas.microsoft.com/office/drawing/2014/main" val="2413052415"/>
                    </a:ext>
                  </a:extLst>
                </a:gridCol>
                <a:gridCol w="787141">
                  <a:extLst>
                    <a:ext uri="{9D8B030D-6E8A-4147-A177-3AD203B41FA5}">
                      <a16:colId xmlns:a16="http://schemas.microsoft.com/office/drawing/2014/main" val="2097950733"/>
                    </a:ext>
                  </a:extLst>
                </a:gridCol>
                <a:gridCol w="908240">
                  <a:extLst>
                    <a:ext uri="{9D8B030D-6E8A-4147-A177-3AD203B41FA5}">
                      <a16:colId xmlns:a16="http://schemas.microsoft.com/office/drawing/2014/main" val="243870536"/>
                    </a:ext>
                  </a:extLst>
                </a:gridCol>
              </a:tblGrid>
              <a:tr h="103581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Dobrý výdělek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Dopravní dostupnost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Setrvačnost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Moje práce je zajímavá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Benefity univerzity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skloubit práci s rodinou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Inovativnost / modernost univerzity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osobního rozvoje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cestovat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Stabilita </a:t>
                      </a:r>
                      <a:r>
                        <a:rPr lang="cs-CZ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</a:t>
                      </a:r>
                      <a:r>
                        <a:rPr lang="cs-CZ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jistota)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pracovat z domu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 jiného mi nezbývá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617158"/>
                  </a:ext>
                </a:extLst>
              </a:tr>
              <a:tr h="379799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REKTORÁT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149076"/>
                  </a:ext>
                </a:extLst>
              </a:tr>
              <a:tr h="242010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478850"/>
                  </a:ext>
                </a:extLst>
              </a:tr>
              <a:tr h="242010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937708"/>
                  </a:ext>
                </a:extLst>
              </a:tr>
              <a:tr h="242010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113142"/>
                  </a:ext>
                </a:extLst>
              </a:tr>
              <a:tr h="242010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66496"/>
                  </a:ext>
                </a:extLst>
              </a:tr>
              <a:tr h="242010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06271"/>
                  </a:ext>
                </a:extLst>
              </a:tr>
              <a:tr h="242010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426542"/>
                  </a:ext>
                </a:extLst>
              </a:tr>
              <a:tr h="242010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40576"/>
                  </a:ext>
                </a:extLst>
              </a:tr>
              <a:tr h="24201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4265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9250673" y="2028666"/>
            <a:ext cx="28900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E65014"/>
                </a:solidFill>
              </a:rPr>
              <a:t>Negativní odklony od průměru UTB</a:t>
            </a:r>
            <a:endParaRPr lang="cs-CZ" b="1" dirty="0">
              <a:solidFill>
                <a:srgbClr val="E650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9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Obrázek 3"/>
          <p:cNvPicPr/>
          <p:nvPr/>
        </p:nvPicPr>
        <p:blipFill>
          <a:blip r:embed="rId2"/>
          <a:stretch/>
        </p:blipFill>
        <p:spPr>
          <a:xfrm>
            <a:off x="267653" y="416626"/>
            <a:ext cx="636840" cy="611280"/>
          </a:xfrm>
          <a:prstGeom prst="rect">
            <a:avLst/>
          </a:prstGeom>
          <a:ln w="0">
            <a:noFill/>
          </a:ln>
        </p:spPr>
      </p:pic>
      <p:sp>
        <p:nvSpPr>
          <p:cNvPr id="19" name="Rectangle 1">
            <a:extLst>
              <a:ext uri="{FF2B5EF4-FFF2-40B4-BE49-F238E27FC236}">
                <a16:creationId xmlns:a16="http://schemas.microsoft.com/office/drawing/2014/main" id="{A64CC92B-53AC-874C-B8A8-9B4FA3276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499" y="3655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2" charset="0"/>
              </a:rPr>
              <a:t/>
            </a:r>
            <a:br>
              <a:rPr kumimoji="0" lang="cs-CZ" altLang="cs-CZ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2" charset="0"/>
              </a:rPr>
            </a:br>
            <a:endParaRPr kumimoji="0" lang="cs-CZ" altLang="cs-CZ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kumimoji="0" lang="cs-CZ" altLang="cs-CZ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AAD050EB-F14F-E34B-AC53-CEB3DAE8CC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078791"/>
              </p:ext>
            </p:extLst>
          </p:nvPr>
        </p:nvGraphicFramePr>
        <p:xfrm>
          <a:off x="1" y="2467591"/>
          <a:ext cx="6087532" cy="4390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ustomShape 1">
            <a:extLst>
              <a:ext uri="{FF2B5EF4-FFF2-40B4-BE49-F238E27FC236}">
                <a16:creationId xmlns:a16="http://schemas.microsoft.com/office/drawing/2014/main" id="{7FB2E217-E3EE-1247-B2DA-9676BB9A8622}"/>
              </a:ext>
            </a:extLst>
          </p:cNvPr>
          <p:cNvSpPr/>
          <p:nvPr/>
        </p:nvSpPr>
        <p:spPr>
          <a:xfrm>
            <a:off x="173737" y="2092220"/>
            <a:ext cx="5496600" cy="4576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2800" b="1" spc="-1" dirty="0">
                <a:solidFill>
                  <a:srgbClr val="E65014"/>
                </a:solidFill>
                <a:latin typeface="Arial Narrow"/>
              </a:rPr>
              <a:t>Výsledky za populaci ČR</a:t>
            </a:r>
          </a:p>
        </p:txBody>
      </p:sp>
      <p:sp>
        <p:nvSpPr>
          <p:cNvPr id="15" name="CustomShape 1">
            <a:extLst>
              <a:ext uri="{FF2B5EF4-FFF2-40B4-BE49-F238E27FC236}">
                <a16:creationId xmlns:a16="http://schemas.microsoft.com/office/drawing/2014/main" id="{6A8D27B1-EEC0-304F-9754-56B603631EB8}"/>
              </a:ext>
            </a:extLst>
          </p:cNvPr>
          <p:cNvSpPr/>
          <p:nvPr/>
        </p:nvSpPr>
        <p:spPr>
          <a:xfrm>
            <a:off x="5432592" y="2095587"/>
            <a:ext cx="6695400" cy="457677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2800" b="1" spc="-1" dirty="0">
                <a:solidFill>
                  <a:srgbClr val="E65014"/>
                </a:solidFill>
                <a:latin typeface="Arial Narrow"/>
              </a:rPr>
              <a:t>Výsledky za UTB</a:t>
            </a:r>
          </a:p>
        </p:txBody>
      </p:sp>
      <p:graphicFrame>
        <p:nvGraphicFramePr>
          <p:cNvPr id="17" name="Graf 16">
            <a:extLst>
              <a:ext uri="{FF2B5EF4-FFF2-40B4-BE49-F238E27FC236}">
                <a16:creationId xmlns:a16="http://schemas.microsoft.com/office/drawing/2014/main" id="{7CD26D3E-4400-6148-BDDB-05082C0AAB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465789"/>
              </p:ext>
            </p:extLst>
          </p:nvPr>
        </p:nvGraphicFramePr>
        <p:xfrm>
          <a:off x="6731000" y="2514539"/>
          <a:ext cx="5461000" cy="4296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Nadpis 1"/>
          <p:cNvSpPr txBox="1">
            <a:spLocks/>
          </p:cNvSpPr>
          <p:nvPr/>
        </p:nvSpPr>
        <p:spPr>
          <a:xfrm>
            <a:off x="1014487" y="365125"/>
            <a:ext cx="10339316" cy="1325563"/>
          </a:xfrm>
          <a:prstGeom prst="rect">
            <a:avLst/>
          </a:prstGeom>
        </p:spPr>
        <p:txBody>
          <a:bodyPr/>
          <a:lstStyle>
            <a:lvl1pPr algn="l" defTabSz="9132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E65014"/>
                </a:solidFill>
              </a:rPr>
              <a:t>Adaptační proces na UTB ve Zlíně</a:t>
            </a:r>
            <a:endParaRPr lang="cs-CZ" b="1" dirty="0">
              <a:solidFill>
                <a:srgbClr val="E650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38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1220789"/>
            <a:ext cx="7124700" cy="1655763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DĚKUJI VÁM </a:t>
            </a:r>
          </a:p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ZA POZORNOST</a:t>
            </a:r>
            <a:endParaRPr lang="cs-CZ" sz="4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17896" y="4111235"/>
            <a:ext cx="6956213" cy="1371316"/>
          </a:xfrm>
          <a:prstGeom prst="rect">
            <a:avLst/>
          </a:prstGeom>
        </p:spPr>
        <p:txBody>
          <a:bodyPr wrap="square" lIns="91340" tIns="45718" rIns="91340" bIns="45718">
            <a:spAutoFit/>
          </a:bodyPr>
          <a:lstStyle/>
          <a:p>
            <a:pPr algn="ctr" defTabSz="913267">
              <a:spcBef>
                <a:spcPts val="600"/>
              </a:spcBef>
            </a:pPr>
            <a:r>
              <a:rPr lang="cs-CZ" sz="2400" b="1" dirty="0" smtClean="0">
                <a:solidFill>
                  <a:srgbClr val="FF7800"/>
                </a:solidFill>
              </a:rPr>
              <a:t>Jan Kalenda</a:t>
            </a:r>
            <a:r>
              <a:rPr lang="en-US" sz="2400" b="1" dirty="0" smtClean="0">
                <a:solidFill>
                  <a:srgbClr val="FF7800"/>
                </a:solidFill>
              </a:rPr>
              <a:t>|</a:t>
            </a:r>
            <a:r>
              <a:rPr lang="cs-CZ" sz="2400" b="1" dirty="0" smtClean="0">
                <a:solidFill>
                  <a:srgbClr val="FF7800"/>
                </a:solidFill>
              </a:rPr>
              <a:t> </a:t>
            </a:r>
            <a:r>
              <a:rPr lang="cs-CZ" sz="2400" b="1" u="sng" dirty="0" smtClean="0">
                <a:solidFill>
                  <a:srgbClr val="FF7800"/>
                </a:solidFill>
              </a:rPr>
              <a:t>kalenda</a:t>
            </a:r>
            <a:r>
              <a:rPr lang="cs-CZ" sz="2400" b="1" u="sng" dirty="0" smtClean="0">
                <a:solidFill>
                  <a:srgbClr val="FF7800"/>
                </a:solidFill>
                <a:hlinkClick r:id="rId2"/>
              </a:rPr>
              <a:t>@utb.cz</a:t>
            </a:r>
            <a:r>
              <a:rPr lang="cs-CZ" sz="2400" b="1" dirty="0" smtClean="0">
                <a:solidFill>
                  <a:prstClr val="white"/>
                </a:solidFill>
              </a:rPr>
              <a:t> </a:t>
            </a: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prstClr val="white"/>
                </a:solidFill>
                <a:hlinkClick r:id="rId2"/>
              </a:rPr>
              <a:t>p</a:t>
            </a:r>
            <a:r>
              <a:rPr lang="cs-CZ" sz="2400" b="1" dirty="0" smtClean="0">
                <a:solidFill>
                  <a:prstClr val="white"/>
                </a:solidFill>
                <a:hlinkClick r:id="rId2"/>
              </a:rPr>
              <a:t>rorektor-kvalita@utb.cz</a:t>
            </a:r>
            <a:r>
              <a:rPr lang="cs-CZ" sz="2400" b="1" dirty="0" smtClean="0">
                <a:solidFill>
                  <a:prstClr val="white"/>
                </a:solidFill>
              </a:rPr>
              <a:t> </a:t>
            </a:r>
            <a:endParaRPr lang="cs-CZ" sz="2400" b="1" dirty="0">
              <a:solidFill>
                <a:prstClr val="white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487" y="373438"/>
            <a:ext cx="10339316" cy="1325563"/>
          </a:xfrm>
        </p:spPr>
        <p:txBody>
          <a:bodyPr/>
          <a:lstStyle/>
          <a:p>
            <a:r>
              <a:rPr lang="cs-CZ" dirty="0" smtClean="0"/>
              <a:t>Cíle a východiska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Hlavní cíl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Provést </a:t>
            </a:r>
            <a:r>
              <a:rPr lang="cs-CZ" dirty="0" smtClean="0"/>
              <a:t>II. šetření pracovního prostředí a pracovních vztahů na </a:t>
            </a:r>
            <a:r>
              <a:rPr lang="cs-CZ" dirty="0" smtClean="0"/>
              <a:t>UTB ve Zlíně:</a:t>
            </a:r>
            <a:endParaRPr lang="cs-CZ" dirty="0"/>
          </a:p>
          <a:p>
            <a:pPr marL="971015" lvl="1" indent="-514350">
              <a:buFont typeface="+mj-lt"/>
              <a:buAutoNum type="arabicParenR"/>
            </a:pPr>
            <a:r>
              <a:rPr lang="cs-CZ" dirty="0" smtClean="0"/>
              <a:t>Zmapovat </a:t>
            </a:r>
            <a:r>
              <a:rPr lang="cs-CZ" b="1" dirty="0" smtClean="0">
                <a:solidFill>
                  <a:srgbClr val="E65014"/>
                </a:solidFill>
              </a:rPr>
              <a:t>pracovní prostředí </a:t>
            </a:r>
            <a:r>
              <a:rPr lang="cs-CZ" dirty="0" smtClean="0"/>
              <a:t>na </a:t>
            </a:r>
            <a:r>
              <a:rPr lang="cs-CZ" dirty="0" smtClean="0"/>
              <a:t>UTB (Standardizovaný </a:t>
            </a:r>
            <a:r>
              <a:rPr lang="cs-CZ" dirty="0" smtClean="0"/>
              <a:t>nástroj </a:t>
            </a:r>
            <a:r>
              <a:rPr lang="cs-CZ" dirty="0" smtClean="0"/>
              <a:t>Q12, </a:t>
            </a:r>
            <a:r>
              <a:rPr lang="cs-CZ" dirty="0" err="1" smtClean="0"/>
              <a:t>Likertova</a:t>
            </a:r>
            <a:r>
              <a:rPr lang="cs-CZ" dirty="0" smtClean="0"/>
              <a:t> </a:t>
            </a:r>
            <a:r>
              <a:rPr lang="cs-CZ" dirty="0" smtClean="0"/>
              <a:t>škála 1-5</a:t>
            </a:r>
            <a:r>
              <a:rPr lang="cs-CZ" dirty="0" smtClean="0"/>
              <a:t>).</a:t>
            </a:r>
            <a:endParaRPr lang="cs-CZ" dirty="0"/>
          </a:p>
          <a:p>
            <a:pPr marL="971015" lvl="1" indent="-514350">
              <a:buFont typeface="+mj-lt"/>
              <a:buAutoNum type="arabicParenR"/>
            </a:pPr>
            <a:r>
              <a:rPr lang="cs-CZ" dirty="0" smtClean="0"/>
              <a:t>Zmapovat aktuální </a:t>
            </a:r>
            <a:r>
              <a:rPr lang="cs-CZ" b="1" dirty="0" smtClean="0">
                <a:solidFill>
                  <a:srgbClr val="E65014"/>
                </a:solidFill>
              </a:rPr>
              <a:t>atmosféru </a:t>
            </a:r>
            <a:r>
              <a:rPr lang="cs-CZ" b="1" dirty="0" smtClean="0">
                <a:solidFill>
                  <a:srgbClr val="E65014"/>
                </a:solidFill>
              </a:rPr>
              <a:t>na </a:t>
            </a:r>
            <a:r>
              <a:rPr lang="cs-CZ" b="1" dirty="0" smtClean="0">
                <a:solidFill>
                  <a:srgbClr val="E65014"/>
                </a:solidFill>
              </a:rPr>
              <a:t>pracovišti</a:t>
            </a:r>
            <a:r>
              <a:rPr lang="cs-CZ" dirty="0" smtClean="0"/>
              <a:t>.</a:t>
            </a:r>
          </a:p>
          <a:p>
            <a:pPr marL="971015" lvl="1" indent="-514350">
              <a:buFont typeface="+mj-lt"/>
              <a:buAutoNum type="arabicParenR"/>
            </a:pPr>
            <a:r>
              <a:rPr lang="cs-CZ" dirty="0" smtClean="0"/>
              <a:t>Určit </a:t>
            </a:r>
            <a:r>
              <a:rPr lang="cs-CZ" dirty="0" smtClean="0"/>
              <a:t>míru a zdroje </a:t>
            </a:r>
            <a:r>
              <a:rPr lang="cs-CZ" b="1" dirty="0" smtClean="0">
                <a:solidFill>
                  <a:srgbClr val="E65014"/>
                </a:solidFill>
              </a:rPr>
              <a:t>loajality</a:t>
            </a:r>
            <a:r>
              <a:rPr lang="cs-CZ" dirty="0" smtClean="0"/>
              <a:t> zaměstnanců </a:t>
            </a:r>
            <a:r>
              <a:rPr lang="cs-CZ" dirty="0" smtClean="0"/>
              <a:t>UTB.</a:t>
            </a:r>
          </a:p>
          <a:p>
            <a:pPr marL="971015" lvl="1" indent="-514350">
              <a:buFont typeface="+mj-lt"/>
              <a:buAutoNum type="arabicParenR"/>
            </a:pPr>
            <a:r>
              <a:rPr lang="cs-CZ" dirty="0" smtClean="0"/>
              <a:t>Zmapovat stav </a:t>
            </a:r>
            <a:r>
              <a:rPr lang="cs-CZ" b="1" dirty="0" smtClean="0">
                <a:solidFill>
                  <a:srgbClr val="E65014"/>
                </a:solidFill>
              </a:rPr>
              <a:t>adaptačního procesu </a:t>
            </a:r>
            <a:r>
              <a:rPr lang="cs-CZ" dirty="0" smtClean="0"/>
              <a:t>na </a:t>
            </a:r>
            <a:r>
              <a:rPr lang="cs-CZ" dirty="0" smtClean="0"/>
              <a:t>UTB (Standardizovaný </a:t>
            </a:r>
            <a:r>
              <a:rPr lang="cs-CZ" dirty="0" smtClean="0"/>
              <a:t>nástroj </a:t>
            </a:r>
            <a:r>
              <a:rPr lang="cs-CZ" dirty="0" smtClean="0"/>
              <a:t>ADA-CZ)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Vedlejší cíl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Srovnat </a:t>
            </a:r>
            <a:r>
              <a:rPr lang="cs-CZ" dirty="0" smtClean="0"/>
              <a:t>výsledky šetření z roku 2021 (N = 316) s výsledky z roku 2019 (N = 408) v </a:t>
            </a:r>
            <a:r>
              <a:rPr lang="cs-CZ" dirty="0" smtClean="0"/>
              <a:t>případě nástroje Q12.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Určit </a:t>
            </a:r>
            <a:r>
              <a:rPr lang="cs-CZ" dirty="0" smtClean="0"/>
              <a:t>hlavní rozdíly mezi součástmi UTB. 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1547DCA-1898-4940-86DD-ACA75D7FC6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250547"/>
              </p:ext>
            </p:extLst>
          </p:nvPr>
        </p:nvGraphicFramePr>
        <p:xfrm>
          <a:off x="370096" y="1686537"/>
          <a:ext cx="3425763" cy="4918111"/>
        </p:xfrm>
        <a:graphic>
          <a:graphicData uri="http://schemas.openxmlformats.org/drawingml/2006/table">
            <a:tbl>
              <a:tblPr/>
              <a:tblGrid>
                <a:gridCol w="1155398">
                  <a:extLst>
                    <a:ext uri="{9D8B030D-6E8A-4147-A177-3AD203B41FA5}">
                      <a16:colId xmlns:a16="http://schemas.microsoft.com/office/drawing/2014/main" val="2731842942"/>
                    </a:ext>
                  </a:extLst>
                </a:gridCol>
                <a:gridCol w="1209089">
                  <a:extLst>
                    <a:ext uri="{9D8B030D-6E8A-4147-A177-3AD203B41FA5}">
                      <a16:colId xmlns:a16="http://schemas.microsoft.com/office/drawing/2014/main" val="4030083718"/>
                    </a:ext>
                  </a:extLst>
                </a:gridCol>
                <a:gridCol w="1061276">
                  <a:extLst>
                    <a:ext uri="{9D8B030D-6E8A-4147-A177-3AD203B41FA5}">
                      <a16:colId xmlns:a16="http://schemas.microsoft.com/office/drawing/2014/main" val="1937136374"/>
                    </a:ext>
                  </a:extLst>
                </a:gridCol>
              </a:tblGrid>
              <a:tr h="63948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F2F2F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Rozložení respondentů</a:t>
                      </a:r>
                      <a:endParaRPr lang="cs-CZ" sz="1600" b="1" i="0" u="none" strike="noStrike" dirty="0">
                        <a:solidFill>
                          <a:srgbClr val="F2F2F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8080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F2F2F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F2F2F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307593"/>
                  </a:ext>
                </a:extLst>
              </a:tr>
              <a:tr h="45435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F2F2F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součást</a:t>
                      </a:r>
                      <a:endParaRPr lang="cs-CZ" sz="1600" b="1" i="0" u="none" strike="noStrike" dirty="0">
                        <a:solidFill>
                          <a:srgbClr val="F2F2F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  <a:r>
                        <a:rPr lang="cs-CZ" sz="1600" b="1" i="0" u="none" strike="noStrike" baseline="0" dirty="0" smtClean="0">
                          <a:solidFill>
                            <a:srgbClr val="F2F2F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pracovníků</a:t>
                      </a:r>
                      <a:endParaRPr lang="cs-CZ" sz="1600" b="1" i="0" u="none" strike="noStrike" dirty="0">
                        <a:solidFill>
                          <a:srgbClr val="F2F2F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Procento</a:t>
                      </a:r>
                      <a:endParaRPr lang="cs-CZ" sz="1600" b="1" i="0" u="none" strike="noStrike" dirty="0">
                        <a:solidFill>
                          <a:srgbClr val="F2F2F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98349"/>
                  </a:ext>
                </a:extLst>
              </a:tr>
              <a:tr h="207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Rektorát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483274"/>
                  </a:ext>
                </a:extLst>
              </a:tr>
              <a:tr h="207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417383"/>
                  </a:ext>
                </a:extLst>
              </a:tr>
              <a:tr h="207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893506"/>
                  </a:ext>
                </a:extLst>
              </a:tr>
              <a:tr h="207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011600"/>
                  </a:ext>
                </a:extLst>
              </a:tr>
              <a:tr h="207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463818"/>
                  </a:ext>
                </a:extLst>
              </a:tr>
              <a:tr h="207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038600"/>
                  </a:ext>
                </a:extLst>
              </a:tr>
              <a:tr h="207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768773"/>
                  </a:ext>
                </a:extLst>
              </a:tr>
              <a:tr h="207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73412"/>
                  </a:ext>
                </a:extLst>
              </a:tr>
              <a:tr h="207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CEBIA- TECH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278355"/>
                  </a:ext>
                </a:extLst>
              </a:tr>
              <a:tr h="207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Knihovna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69158"/>
                  </a:ext>
                </a:extLst>
              </a:tr>
              <a:tr h="13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Koleje a menza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246373"/>
                  </a:ext>
                </a:extLst>
              </a:tr>
              <a:tr h="207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373743"/>
                  </a:ext>
                </a:extLst>
              </a:tr>
              <a:tr h="22068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334311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6EBE8F2A-A42A-DA4E-92AB-9736DBB44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07673"/>
              </p:ext>
            </p:extLst>
          </p:nvPr>
        </p:nvGraphicFramePr>
        <p:xfrm>
          <a:off x="7930937" y="1885929"/>
          <a:ext cx="3122336" cy="38138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2318">
                  <a:extLst>
                    <a:ext uri="{9D8B030D-6E8A-4147-A177-3AD203B41FA5}">
                      <a16:colId xmlns:a16="http://schemas.microsoft.com/office/drawing/2014/main" val="1126912625"/>
                    </a:ext>
                  </a:extLst>
                </a:gridCol>
                <a:gridCol w="990009">
                  <a:extLst>
                    <a:ext uri="{9D8B030D-6E8A-4147-A177-3AD203B41FA5}">
                      <a16:colId xmlns:a16="http://schemas.microsoft.com/office/drawing/2014/main" val="620281251"/>
                    </a:ext>
                  </a:extLst>
                </a:gridCol>
                <a:gridCol w="990009">
                  <a:extLst>
                    <a:ext uri="{9D8B030D-6E8A-4147-A177-3AD203B41FA5}">
                      <a16:colId xmlns:a16="http://schemas.microsoft.com/office/drawing/2014/main" val="2521390268"/>
                    </a:ext>
                  </a:extLst>
                </a:gridCol>
              </a:tblGrid>
              <a:tr h="10147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Kategorie věková 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+mn-lt"/>
                        </a:rPr>
                        <a:t>Počet</a:t>
                      </a:r>
                      <a:r>
                        <a:rPr lang="cs-CZ" sz="1600" b="1" i="0" u="none" strike="noStrike" baseline="0" dirty="0" smtClean="0">
                          <a:solidFill>
                            <a:srgbClr val="F2F2F2"/>
                          </a:solidFill>
                          <a:effectLst/>
                          <a:latin typeface="+mn-lt"/>
                        </a:rPr>
                        <a:t> pracovníků</a:t>
                      </a:r>
                      <a:endParaRPr lang="cs-CZ" sz="1600" b="1" i="0" u="none" strike="noStrike" dirty="0">
                        <a:solidFill>
                          <a:srgbClr val="F2F2F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+mn-lt"/>
                        </a:rPr>
                        <a:t>Procento</a:t>
                      </a:r>
                      <a:endParaRPr lang="cs-CZ" sz="1600" b="1" i="0" u="none" strike="noStrike" dirty="0">
                        <a:solidFill>
                          <a:srgbClr val="F2F2F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08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025360"/>
                  </a:ext>
                </a:extLst>
              </a:tr>
              <a:tr h="4775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do 25 let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5752"/>
                  </a:ext>
                </a:extLst>
              </a:tr>
              <a:tr h="4775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26-35 let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70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22,2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06312"/>
                  </a:ext>
                </a:extLst>
              </a:tr>
              <a:tr h="4775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36-50 let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168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53,2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993109"/>
                  </a:ext>
                </a:extLst>
              </a:tr>
              <a:tr h="4775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51-75 let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67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21,2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45931"/>
                  </a:ext>
                </a:extLst>
              </a:tr>
              <a:tr h="572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Nad 75 let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0,6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477410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Celkem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316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027154"/>
                  </a:ext>
                </a:extLst>
              </a:tr>
            </a:tbl>
          </a:graphicData>
        </a:graphic>
      </p:graphicFrame>
      <p:sp>
        <p:nvSpPr>
          <p:cNvPr id="9" name="CustomShape 1">
            <a:extLst>
              <a:ext uri="{FF2B5EF4-FFF2-40B4-BE49-F238E27FC236}">
                <a16:creationId xmlns:a16="http://schemas.microsoft.com/office/drawing/2014/main" id="{15630753-5FDE-EC48-B904-ED18EEB32467}"/>
              </a:ext>
            </a:extLst>
          </p:cNvPr>
          <p:cNvSpPr/>
          <p:nvPr/>
        </p:nvSpPr>
        <p:spPr>
          <a:xfrm>
            <a:off x="1058441" y="427047"/>
            <a:ext cx="10338480" cy="132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000" b="1" strike="noStrike" spc="-1" dirty="0">
                <a:solidFill>
                  <a:srgbClr val="E65014"/>
                </a:solidFill>
                <a:latin typeface="Arial Narrow"/>
              </a:rPr>
              <a:t>Účast v šetření 2021</a:t>
            </a:r>
            <a:endParaRPr lang="cs-CZ" sz="4000" b="0" strike="noStrike" spc="-1" dirty="0">
              <a:latin typeface="Arial"/>
            </a:endParaRPr>
          </a:p>
        </p:txBody>
      </p:sp>
      <p:pic>
        <p:nvPicPr>
          <p:cNvPr id="10" name="Obrázek 6">
            <a:extLst>
              <a:ext uri="{FF2B5EF4-FFF2-40B4-BE49-F238E27FC236}">
                <a16:creationId xmlns:a16="http://schemas.microsoft.com/office/drawing/2014/main" id="{5BAF4C5E-9BDD-154E-9992-B7A855AE9017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276120" y="721800"/>
            <a:ext cx="636840" cy="61128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8AB7FD35-863D-AF4B-B811-D503960BF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913529"/>
              </p:ext>
            </p:extLst>
          </p:nvPr>
        </p:nvGraphicFramePr>
        <p:xfrm>
          <a:off x="4131211" y="3310831"/>
          <a:ext cx="3122336" cy="1802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2318">
                  <a:extLst>
                    <a:ext uri="{9D8B030D-6E8A-4147-A177-3AD203B41FA5}">
                      <a16:colId xmlns:a16="http://schemas.microsoft.com/office/drawing/2014/main" val="1509026574"/>
                    </a:ext>
                  </a:extLst>
                </a:gridCol>
                <a:gridCol w="990009">
                  <a:extLst>
                    <a:ext uri="{9D8B030D-6E8A-4147-A177-3AD203B41FA5}">
                      <a16:colId xmlns:a16="http://schemas.microsoft.com/office/drawing/2014/main" val="2152460440"/>
                    </a:ext>
                  </a:extLst>
                </a:gridCol>
                <a:gridCol w="990009">
                  <a:extLst>
                    <a:ext uri="{9D8B030D-6E8A-4147-A177-3AD203B41FA5}">
                      <a16:colId xmlns:a16="http://schemas.microsoft.com/office/drawing/2014/main" val="2593632302"/>
                    </a:ext>
                  </a:extLst>
                </a:gridCol>
              </a:tblGrid>
              <a:tr h="75883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Pohlaví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+mn-lt"/>
                        </a:rPr>
                        <a:t>Počet</a:t>
                      </a:r>
                      <a:r>
                        <a:rPr lang="cs-CZ" sz="1600" b="1" i="0" u="none" strike="noStrike" baseline="0" dirty="0" smtClean="0">
                          <a:solidFill>
                            <a:srgbClr val="F2F2F2"/>
                          </a:solidFill>
                          <a:effectLst/>
                          <a:latin typeface="+mn-lt"/>
                        </a:rPr>
                        <a:t> pracovníků</a:t>
                      </a:r>
                      <a:endParaRPr lang="cs-CZ" sz="1600" b="1" i="0" u="none" strike="noStrike" dirty="0">
                        <a:solidFill>
                          <a:srgbClr val="F2F2F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F2F2F2"/>
                          </a:solidFill>
                          <a:effectLst/>
                          <a:latin typeface="+mn-lt"/>
                        </a:rPr>
                        <a:t>Procento</a:t>
                      </a:r>
                      <a:endParaRPr lang="cs-CZ" sz="1600" b="1" i="0" u="none" strike="noStrike" dirty="0">
                        <a:solidFill>
                          <a:srgbClr val="F2F2F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36906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muž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114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36,1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57796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žena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153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48,4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0665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nechci uvést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49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15,5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07297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Celkem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316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75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37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487" y="118237"/>
            <a:ext cx="10339316" cy="1325563"/>
          </a:xfrm>
        </p:spPr>
        <p:txBody>
          <a:bodyPr/>
          <a:lstStyle/>
          <a:p>
            <a:r>
              <a:rPr lang="cs-CZ" dirty="0" smtClean="0"/>
              <a:t>Pracovní prostředí a očekávání – nástroj Q12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189671"/>
              </p:ext>
            </p:extLst>
          </p:nvPr>
        </p:nvGraphicFramePr>
        <p:xfrm>
          <a:off x="217296" y="1293495"/>
          <a:ext cx="8094600" cy="5244465"/>
        </p:xfrm>
        <a:graphic>
          <a:graphicData uri="http://schemas.openxmlformats.org/drawingml/2006/table">
            <a:tbl>
              <a:tblPr/>
              <a:tblGrid>
                <a:gridCol w="5983763">
                  <a:extLst>
                    <a:ext uri="{9D8B030D-6E8A-4147-A177-3AD203B41FA5}">
                      <a16:colId xmlns:a16="http://schemas.microsoft.com/office/drawing/2014/main" val="3937387101"/>
                    </a:ext>
                  </a:extLst>
                </a:gridCol>
                <a:gridCol w="1064596">
                  <a:extLst>
                    <a:ext uri="{9D8B030D-6E8A-4147-A177-3AD203B41FA5}">
                      <a16:colId xmlns:a16="http://schemas.microsoft.com/office/drawing/2014/main" val="608296237"/>
                    </a:ext>
                  </a:extLst>
                </a:gridCol>
                <a:gridCol w="1046241">
                  <a:extLst>
                    <a:ext uri="{9D8B030D-6E8A-4147-A177-3AD203B41FA5}">
                      <a16:colId xmlns:a16="http://schemas.microsoft.com/office/drawing/2014/main" val="31956041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108000" algn="l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Položka z </a:t>
                      </a:r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dotazníku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Souhlas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Nesouhlas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797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Vím, co se ode mne v práci očekává.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33341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všechny podklady a výbavu pro to, abych mohl/a dělat svou práci, jak nejlépe umím.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7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149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 zaměstnání opravdového přítele.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0654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Záleží mému nadřízenému na mně jako na člověku.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C7E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6837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Měl jsem během posledního roku možnost naučit se nové věci a vyrůst.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1133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 v práci někdo, kdo mě podporuje v tom, abych se učil/a nové věci.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8620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Berou se v práci v potaz mé názory.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182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9205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 práci příležitost dělat každý den to, v čem jsem opravdu dobrý/á.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90476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pocit, že moje role je pro celkový výsledek naší univerzity opravdu důležitá.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722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Podávají mí spolupracovníci ten nejlepší výkon.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E7B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70877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Pochválil mě někdo upřímně nebo mi poděkoval během posledních sedmi dní za mou práci.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013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8000" algn="l" rtl="0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Mluvil se mnou někdo během posledních šesti měsíců o mém rozvoji.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90916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103267" y="5040387"/>
            <a:ext cx="227768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Problematické oblasti z hlediska pracovního prostředí</a:t>
            </a:r>
            <a:endParaRPr lang="cs-CZ" b="1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8587047" y="4572000"/>
            <a:ext cx="241069" cy="190627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3"/>
          <p:cNvPicPr/>
          <p:nvPr/>
        </p:nvPicPr>
        <p:blipFill>
          <a:blip r:embed="rId2"/>
          <a:stretch/>
        </p:blipFill>
        <p:spPr>
          <a:xfrm>
            <a:off x="297472" y="475378"/>
            <a:ext cx="636840" cy="61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43726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014480" y="365040"/>
            <a:ext cx="10338480" cy="132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2800" b="1" strike="noStrike" spc="-1" dirty="0" smtClean="0">
                <a:solidFill>
                  <a:srgbClr val="E65014"/>
                </a:solidFill>
                <a:latin typeface="Arial Narrow"/>
              </a:rPr>
              <a:t>Srovnání výsledků UTB a průměru </a:t>
            </a:r>
            <a:r>
              <a:rPr lang="cs-CZ" sz="2800" b="1" spc="-1" dirty="0" smtClean="0">
                <a:solidFill>
                  <a:srgbClr val="E65014"/>
                </a:solidFill>
                <a:latin typeface="Arial Narrow"/>
              </a:rPr>
              <a:t>zaměstnavatelů v </a:t>
            </a:r>
            <a:r>
              <a:rPr lang="cs-CZ" sz="2800" b="1" strike="noStrike" spc="-1" dirty="0" smtClean="0">
                <a:solidFill>
                  <a:srgbClr val="E65014"/>
                </a:solidFill>
                <a:latin typeface="Arial Narrow"/>
              </a:rPr>
              <a:t>ČR</a:t>
            </a:r>
            <a:endParaRPr lang="cs-CZ" sz="2800" b="0" strike="noStrike" spc="-1" dirty="0">
              <a:latin typeface="Arial"/>
            </a:endParaRPr>
          </a:p>
        </p:txBody>
      </p:sp>
      <p:pic>
        <p:nvPicPr>
          <p:cNvPr id="177" name="Obrázek 3"/>
          <p:cNvPicPr/>
          <p:nvPr/>
        </p:nvPicPr>
        <p:blipFill>
          <a:blip r:embed="rId2"/>
          <a:stretch/>
        </p:blipFill>
        <p:spPr>
          <a:xfrm>
            <a:off x="276120" y="721800"/>
            <a:ext cx="636840" cy="611280"/>
          </a:xfrm>
          <a:prstGeom prst="rect">
            <a:avLst/>
          </a:prstGeom>
          <a:ln w="0">
            <a:noFill/>
          </a:ln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798D1FE0-C2E9-1A48-89F1-4367EAFE7D17}"/>
              </a:ext>
            </a:extLst>
          </p:cNvPr>
          <p:cNvSpPr txBox="1">
            <a:spLocks/>
          </p:cNvSpPr>
          <p:nvPr/>
        </p:nvSpPr>
        <p:spPr>
          <a:xfrm>
            <a:off x="767592" y="1716883"/>
            <a:ext cx="5540020" cy="3009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800" b="1" dirty="0">
                <a:solidFill>
                  <a:srgbClr val="002060"/>
                </a:solidFill>
                <a:latin typeface="Avenir Next" panose="020B0503020202020204" pitchFamily="34" charset="0"/>
                <a:ea typeface="Verdana" panose="020B0604030504040204" pitchFamily="34" charset="0"/>
              </a:rPr>
              <a:t>Q12 hrubé </a:t>
            </a:r>
            <a:r>
              <a:rPr lang="cs-CZ" sz="4800" b="1" dirty="0" smtClean="0">
                <a:solidFill>
                  <a:srgbClr val="002060"/>
                </a:solidFill>
                <a:latin typeface="Avenir Next" panose="020B0503020202020204" pitchFamily="34" charset="0"/>
                <a:ea typeface="Verdana" panose="020B0604030504040204" pitchFamily="34" charset="0"/>
              </a:rPr>
              <a:t>skóre </a:t>
            </a:r>
            <a:r>
              <a:rPr lang="cs-CZ" sz="4800" b="1" dirty="0">
                <a:solidFill>
                  <a:srgbClr val="002060"/>
                </a:solidFill>
                <a:latin typeface="Avenir Next" panose="020B0503020202020204" pitchFamily="34" charset="0"/>
                <a:ea typeface="Verdana" panose="020B0604030504040204" pitchFamily="34" charset="0"/>
              </a:rPr>
              <a:t>(průměr ČR N=1000)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403783D5-0A95-954E-BB49-9773820A21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387771"/>
              </p:ext>
            </p:extLst>
          </p:nvPr>
        </p:nvGraphicFramePr>
        <p:xfrm>
          <a:off x="594540" y="1989098"/>
          <a:ext cx="631368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D2E10E72-3D80-984A-B478-1E011EB42B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41908"/>
              </p:ext>
            </p:extLst>
          </p:nvPr>
        </p:nvGraphicFramePr>
        <p:xfrm>
          <a:off x="6812741" y="2044891"/>
          <a:ext cx="4349131" cy="4433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dnadpis 2">
            <a:extLst>
              <a:ext uri="{FF2B5EF4-FFF2-40B4-BE49-F238E27FC236}">
                <a16:creationId xmlns:a16="http://schemas.microsoft.com/office/drawing/2014/main" id="{06BAEFEF-0E83-6249-B621-6CDA28A18B08}"/>
              </a:ext>
            </a:extLst>
          </p:cNvPr>
          <p:cNvSpPr txBox="1">
            <a:spLocks/>
          </p:cNvSpPr>
          <p:nvPr/>
        </p:nvSpPr>
        <p:spPr>
          <a:xfrm>
            <a:off x="6812741" y="1716883"/>
            <a:ext cx="5037883" cy="3009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800" b="1" dirty="0">
                <a:solidFill>
                  <a:srgbClr val="002060"/>
                </a:solidFill>
                <a:latin typeface="Avenir Next" panose="020B0503020202020204" pitchFamily="34" charset="0"/>
                <a:ea typeface="Verdana" panose="020B0604030504040204" pitchFamily="34" charset="0"/>
              </a:rPr>
              <a:t>Výsledky 2021 UTB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152602" y="4144805"/>
            <a:ext cx="16980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92D050"/>
                </a:solidFill>
              </a:rPr>
              <a:t>Lepší skóre než průměr ČR</a:t>
            </a:r>
            <a:endParaRPr lang="cs-CZ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09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014480" y="365040"/>
            <a:ext cx="10338480" cy="132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2800" b="1" strike="noStrike" spc="-1" dirty="0" smtClean="0">
                <a:solidFill>
                  <a:srgbClr val="E65014"/>
                </a:solidFill>
                <a:latin typeface="Arial Narrow"/>
              </a:rPr>
              <a:t>Srovnání výsledků UTB a průměru </a:t>
            </a:r>
            <a:r>
              <a:rPr lang="cs-CZ" sz="2800" b="1" spc="-1" dirty="0" smtClean="0">
                <a:solidFill>
                  <a:srgbClr val="E65014"/>
                </a:solidFill>
                <a:latin typeface="Arial Narrow"/>
              </a:rPr>
              <a:t>zaměstnavatelů v </a:t>
            </a:r>
            <a:r>
              <a:rPr lang="cs-CZ" sz="2800" b="1" strike="noStrike" spc="-1" dirty="0" smtClean="0">
                <a:solidFill>
                  <a:srgbClr val="E65014"/>
                </a:solidFill>
                <a:latin typeface="Arial Narrow"/>
              </a:rPr>
              <a:t>ČR</a:t>
            </a:r>
            <a:endParaRPr lang="cs-CZ" sz="2800" b="0" strike="noStrike" spc="-1" dirty="0">
              <a:latin typeface="Arial"/>
            </a:endParaRPr>
          </a:p>
        </p:txBody>
      </p:sp>
      <p:pic>
        <p:nvPicPr>
          <p:cNvPr id="177" name="Obrázek 3"/>
          <p:cNvPicPr/>
          <p:nvPr/>
        </p:nvPicPr>
        <p:blipFill>
          <a:blip r:embed="rId2"/>
          <a:stretch/>
        </p:blipFill>
        <p:spPr>
          <a:xfrm>
            <a:off x="276120" y="721800"/>
            <a:ext cx="636840" cy="611280"/>
          </a:xfrm>
          <a:prstGeom prst="rect">
            <a:avLst/>
          </a:prstGeom>
          <a:ln w="0">
            <a:noFill/>
          </a:ln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798D1FE0-C2E9-1A48-89F1-4367EAFE7D17}"/>
              </a:ext>
            </a:extLst>
          </p:cNvPr>
          <p:cNvSpPr txBox="1">
            <a:spLocks/>
          </p:cNvSpPr>
          <p:nvPr/>
        </p:nvSpPr>
        <p:spPr>
          <a:xfrm>
            <a:off x="767592" y="1716883"/>
            <a:ext cx="5540020" cy="3009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800" b="1" dirty="0">
                <a:solidFill>
                  <a:srgbClr val="002060"/>
                </a:solidFill>
                <a:latin typeface="Avenir Next" panose="020B0503020202020204" pitchFamily="34" charset="0"/>
                <a:ea typeface="Verdana" panose="020B0604030504040204" pitchFamily="34" charset="0"/>
              </a:rPr>
              <a:t>Q12 hrubé </a:t>
            </a:r>
            <a:r>
              <a:rPr lang="cs-CZ" sz="4800" b="1" dirty="0" smtClean="0">
                <a:solidFill>
                  <a:srgbClr val="002060"/>
                </a:solidFill>
                <a:latin typeface="Avenir Next" panose="020B0503020202020204" pitchFamily="34" charset="0"/>
                <a:ea typeface="Verdana" panose="020B0604030504040204" pitchFamily="34" charset="0"/>
              </a:rPr>
              <a:t>skóre </a:t>
            </a:r>
            <a:r>
              <a:rPr lang="cs-CZ" sz="4800" b="1" dirty="0">
                <a:solidFill>
                  <a:srgbClr val="002060"/>
                </a:solidFill>
                <a:latin typeface="Avenir Next" panose="020B0503020202020204" pitchFamily="34" charset="0"/>
                <a:ea typeface="Verdana" panose="020B0604030504040204" pitchFamily="34" charset="0"/>
              </a:rPr>
              <a:t>(průměr ČR N=1000)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403783D5-0A95-954E-BB49-9773820A21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738822"/>
              </p:ext>
            </p:extLst>
          </p:nvPr>
        </p:nvGraphicFramePr>
        <p:xfrm>
          <a:off x="594540" y="1989098"/>
          <a:ext cx="631368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D2E10E72-3D80-984A-B478-1E011EB42B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22813"/>
              </p:ext>
            </p:extLst>
          </p:nvPr>
        </p:nvGraphicFramePr>
        <p:xfrm>
          <a:off x="6908227" y="2017808"/>
          <a:ext cx="4349131" cy="4433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dnadpis 2">
            <a:extLst>
              <a:ext uri="{FF2B5EF4-FFF2-40B4-BE49-F238E27FC236}">
                <a16:creationId xmlns:a16="http://schemas.microsoft.com/office/drawing/2014/main" id="{06BAEFEF-0E83-6249-B621-6CDA28A18B08}"/>
              </a:ext>
            </a:extLst>
          </p:cNvPr>
          <p:cNvSpPr txBox="1">
            <a:spLocks/>
          </p:cNvSpPr>
          <p:nvPr/>
        </p:nvSpPr>
        <p:spPr>
          <a:xfrm>
            <a:off x="6812741" y="1716883"/>
            <a:ext cx="5037883" cy="3009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800" b="1" dirty="0">
                <a:solidFill>
                  <a:srgbClr val="002060"/>
                </a:solidFill>
                <a:latin typeface="Avenir Next" panose="020B0503020202020204" pitchFamily="34" charset="0"/>
                <a:ea typeface="Verdana" panose="020B0604030504040204" pitchFamily="34" charset="0"/>
              </a:rPr>
              <a:t>Výsledky 2021 UTB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408347" y="3081607"/>
            <a:ext cx="16980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E65014"/>
                </a:solidFill>
              </a:rPr>
              <a:t>Horší skóre než průměr ČR</a:t>
            </a:r>
            <a:endParaRPr lang="cs-CZ" b="1" dirty="0">
              <a:solidFill>
                <a:srgbClr val="E650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915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489" y="269282"/>
            <a:ext cx="10339316" cy="1325563"/>
          </a:xfrm>
        </p:spPr>
        <p:txBody>
          <a:bodyPr/>
          <a:lstStyle/>
          <a:p>
            <a:r>
              <a:rPr lang="cs-CZ" dirty="0" smtClean="0"/>
              <a:t>Srovnání 2019 versus 2021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432859"/>
              </p:ext>
            </p:extLst>
          </p:nvPr>
        </p:nvGraphicFramePr>
        <p:xfrm>
          <a:off x="182881" y="1420278"/>
          <a:ext cx="9620943" cy="5244465"/>
        </p:xfrm>
        <a:graphic>
          <a:graphicData uri="http://schemas.openxmlformats.org/drawingml/2006/table">
            <a:tbl>
              <a:tblPr/>
              <a:tblGrid>
                <a:gridCol w="6260334">
                  <a:extLst>
                    <a:ext uri="{9D8B030D-6E8A-4147-A177-3AD203B41FA5}">
                      <a16:colId xmlns:a16="http://schemas.microsoft.com/office/drawing/2014/main" val="113578634"/>
                    </a:ext>
                  </a:extLst>
                </a:gridCol>
                <a:gridCol w="1113802">
                  <a:extLst>
                    <a:ext uri="{9D8B030D-6E8A-4147-A177-3AD203B41FA5}">
                      <a16:colId xmlns:a16="http://schemas.microsoft.com/office/drawing/2014/main" val="1687672975"/>
                    </a:ext>
                  </a:extLst>
                </a:gridCol>
                <a:gridCol w="1094598">
                  <a:extLst>
                    <a:ext uri="{9D8B030D-6E8A-4147-A177-3AD203B41FA5}">
                      <a16:colId xmlns:a16="http://schemas.microsoft.com/office/drawing/2014/main" val="2848183988"/>
                    </a:ext>
                  </a:extLst>
                </a:gridCol>
                <a:gridCol w="1152209">
                  <a:extLst>
                    <a:ext uri="{9D8B030D-6E8A-4147-A177-3AD203B41FA5}">
                      <a16:colId xmlns:a16="http://schemas.microsoft.com/office/drawing/2014/main" val="4288547645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marL="144000" algn="l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Položka z dotazníku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průměr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průměr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rozdíl 2019-2021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1128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Podávají mí spolupracovníci ten nejlepší výkon.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06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Vím, co se ode mne v práci očekává.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664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Měl jsem během posledního roku možnost naučit se nové věci a vyrůst.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8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 zaměstnání opravdového přítele.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8797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 práci příležitost dělat každý den to, v čem jsem opravdu dobrý/á.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73298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pocit, že moje role je pro celkový výsledek naší univerzity opravdu důležitá.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28399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všechny podklady a výbavu pro to, abych mohl/a dělat svou práci, jak nejlépe umím.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468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 v práci někdo, kdo mě podporuje v tom, abych se učil/a nové věci.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7514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Berou se v práci v potaz mé názory.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390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Mluvil se mnou někdo během posledních šesti měsíců o mém rozvoji.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3692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Pochválil mě někdo upřímně nebo mi poděkoval během posledních sedmi dní za mou práci.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1329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Záleží mému nadřízenému na mně jako na člověku.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617723"/>
                  </a:ext>
                </a:extLst>
              </a:tr>
            </a:tbl>
          </a:graphicData>
        </a:graphic>
      </p:graphicFrame>
      <p:sp>
        <p:nvSpPr>
          <p:cNvPr id="5" name="Pravá složená závorka 4"/>
          <p:cNvSpPr/>
          <p:nvPr/>
        </p:nvSpPr>
        <p:spPr>
          <a:xfrm>
            <a:off x="9950335" y="1961802"/>
            <a:ext cx="246093" cy="220287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0196428" y="2578490"/>
            <a:ext cx="164920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Nejvýraznější pokles oproti roku 2019 </a:t>
            </a:r>
            <a:endParaRPr lang="cs-CZ" b="1" dirty="0"/>
          </a:p>
        </p:txBody>
      </p:sp>
      <p:pic>
        <p:nvPicPr>
          <p:cNvPr id="7" name="Obrázek 3"/>
          <p:cNvPicPr/>
          <p:nvPr/>
        </p:nvPicPr>
        <p:blipFill>
          <a:blip r:embed="rId2"/>
          <a:stretch/>
        </p:blipFill>
        <p:spPr>
          <a:xfrm>
            <a:off x="508877" y="626423"/>
            <a:ext cx="636840" cy="61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95581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2553" y="304293"/>
            <a:ext cx="10339316" cy="1325563"/>
          </a:xfrm>
        </p:spPr>
        <p:txBody>
          <a:bodyPr/>
          <a:lstStyle/>
          <a:p>
            <a:r>
              <a:rPr lang="cs-CZ" dirty="0" smtClean="0"/>
              <a:t>Hodnocení dle Q12 podle součástí UTB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852564"/>
              </p:ext>
            </p:extLst>
          </p:nvPr>
        </p:nvGraphicFramePr>
        <p:xfrm>
          <a:off x="296719" y="1468076"/>
          <a:ext cx="11615418" cy="5244465"/>
        </p:xfrm>
        <a:graphic>
          <a:graphicData uri="http://schemas.openxmlformats.org/drawingml/2006/table">
            <a:tbl>
              <a:tblPr/>
              <a:tblGrid>
                <a:gridCol w="4740794">
                  <a:extLst>
                    <a:ext uri="{9D8B030D-6E8A-4147-A177-3AD203B41FA5}">
                      <a16:colId xmlns:a16="http://schemas.microsoft.com/office/drawing/2014/main" val="657840175"/>
                    </a:ext>
                  </a:extLst>
                </a:gridCol>
                <a:gridCol w="1228648">
                  <a:extLst>
                    <a:ext uri="{9D8B030D-6E8A-4147-A177-3AD203B41FA5}">
                      <a16:colId xmlns:a16="http://schemas.microsoft.com/office/drawing/2014/main" val="1471131062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881313158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2791477945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3367953263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800999930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3285507795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2200975064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2242047479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21894336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Položka z dotazníku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Rektorát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FaME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UTB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61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Vím, co se ode mne v práci očekává.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7477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všechny podklady a výbavu pro to, abych mohl/a dělat svou práci, jak nejlépe umím.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31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 zaměstnání opravdového přítele.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395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Záleží mému nadřízenému na mně jako na člověku.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7351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Měl jsem během posledního roku možnost naučit se nové věci a vyrůst.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4183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 v práci někdo, kdo mě podporuje v tom, abych se učil/a nové věci.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1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Berou se v práci v potaz mé názory.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6256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 práci příležitost dělat každý den to, v čem jsem opravdu dobrý/á.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86995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pocit, že moje role je pro celkový výsledek naší univerzity opravdu důležitá.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923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Podávají mí spolupracovníci ten nejlepší výkon.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61692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Pochválil mě někdo upřímně nebo mi poděkoval během posledních sedmi dní za mou práci.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115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Mluvil se mnou někdo během posledních šesti měsíců o mém rozvoji.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351523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9446019" y="628521"/>
            <a:ext cx="28900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92D050"/>
                </a:solidFill>
              </a:rPr>
              <a:t>Pozitivní odklony od průměru UTB</a:t>
            </a:r>
            <a:endParaRPr lang="cs-CZ" b="1" dirty="0">
              <a:solidFill>
                <a:srgbClr val="92D050"/>
              </a:solidFill>
            </a:endParaRPr>
          </a:p>
        </p:txBody>
      </p:sp>
      <p:pic>
        <p:nvPicPr>
          <p:cNvPr id="6" name="Obrázek 3"/>
          <p:cNvPicPr/>
          <p:nvPr/>
        </p:nvPicPr>
        <p:blipFill>
          <a:blip r:embed="rId2"/>
          <a:stretch/>
        </p:blipFill>
        <p:spPr>
          <a:xfrm>
            <a:off x="276120" y="721800"/>
            <a:ext cx="636840" cy="61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437802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4770" y="262730"/>
            <a:ext cx="10339316" cy="1325563"/>
          </a:xfrm>
        </p:spPr>
        <p:txBody>
          <a:bodyPr/>
          <a:lstStyle/>
          <a:p>
            <a:r>
              <a:rPr lang="cs-CZ" dirty="0" smtClean="0"/>
              <a:t>Hodnocení dle Q12 podle součástí UTB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764778"/>
              </p:ext>
            </p:extLst>
          </p:nvPr>
        </p:nvGraphicFramePr>
        <p:xfrm>
          <a:off x="296719" y="1468076"/>
          <a:ext cx="11615418" cy="5244465"/>
        </p:xfrm>
        <a:graphic>
          <a:graphicData uri="http://schemas.openxmlformats.org/drawingml/2006/table">
            <a:tbl>
              <a:tblPr/>
              <a:tblGrid>
                <a:gridCol w="4740794">
                  <a:extLst>
                    <a:ext uri="{9D8B030D-6E8A-4147-A177-3AD203B41FA5}">
                      <a16:colId xmlns:a16="http://schemas.microsoft.com/office/drawing/2014/main" val="657840175"/>
                    </a:ext>
                  </a:extLst>
                </a:gridCol>
                <a:gridCol w="1228648">
                  <a:extLst>
                    <a:ext uri="{9D8B030D-6E8A-4147-A177-3AD203B41FA5}">
                      <a16:colId xmlns:a16="http://schemas.microsoft.com/office/drawing/2014/main" val="1471131062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881313158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2791477945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3367953263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800999930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3285507795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2200975064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2242047479"/>
                    </a:ext>
                  </a:extLst>
                </a:gridCol>
                <a:gridCol w="705747">
                  <a:extLst>
                    <a:ext uri="{9D8B030D-6E8A-4147-A177-3AD203B41FA5}">
                      <a16:colId xmlns:a16="http://schemas.microsoft.com/office/drawing/2014/main" val="21894336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Položka z dotazníku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Rektorát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FaME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UTB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08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61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Vím, co se ode mne v práci očekává.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7477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všechny podklady a výbavu pro to, abych mohl/a dělat svou práci, jak nejlépe umím.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31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 zaměstnání opravdového přítele.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395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Záleží mému nadřízenému na mně jako na člověku.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7351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Měl jsem během posledního roku možnost naučit se nové věci a vyrůst.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4183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 v práci někdo, kdo mě podporuje v tom, abych se učil/a nové věci.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1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Berou se v práci v potaz mé názory.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6256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v práci příležitost dělat každý den to, v čem jsem opravdu dobrý/á.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86995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Mám pocit, že moje role je pro celkový výsledek naší univerzity opravdu důležitá.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923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Podávají mí spolupracovníci ten nejlepší výkon.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61692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Pochválil mě někdo upřímně nebo mi poděkoval během posledních sedmi dní za mou práci.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115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4000" algn="l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Mluvil se mnou někdo během posledních šesti měsíců o mém rozvoji.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351523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9301932" y="661772"/>
            <a:ext cx="28900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E65014"/>
                </a:solidFill>
              </a:rPr>
              <a:t>Negativní odklony od průměru UTB</a:t>
            </a:r>
            <a:endParaRPr lang="cs-CZ" b="1" dirty="0">
              <a:solidFill>
                <a:srgbClr val="E65014"/>
              </a:solidFill>
            </a:endParaRPr>
          </a:p>
        </p:txBody>
      </p:sp>
      <p:pic>
        <p:nvPicPr>
          <p:cNvPr id="6" name="Obrázek 3"/>
          <p:cNvPicPr/>
          <p:nvPr/>
        </p:nvPicPr>
        <p:blipFill>
          <a:blip r:embed="rId2"/>
          <a:stretch/>
        </p:blipFill>
        <p:spPr>
          <a:xfrm>
            <a:off x="296719" y="619871"/>
            <a:ext cx="636840" cy="61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585060377"/>
      </p:ext>
    </p:extLst>
  </p:cSld>
  <p:clrMapOvr>
    <a:masterClrMapping/>
  </p:clrMapOvr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5634</TotalTime>
  <Words>1909</Words>
  <Application>Microsoft Office PowerPoint</Application>
  <PresentationFormat>Širokoúhlá obrazovka</PresentationFormat>
  <Paragraphs>931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Arial</vt:lpstr>
      <vt:lpstr>Arial Narrow</vt:lpstr>
      <vt:lpstr>Avenir Next</vt:lpstr>
      <vt:lpstr>Calibri</vt:lpstr>
      <vt:lpstr>Helvetica</vt:lpstr>
      <vt:lpstr>Times New Roman</vt:lpstr>
      <vt:lpstr>Verdana</vt:lpstr>
      <vt:lpstr>Wingdings</vt:lpstr>
      <vt:lpstr>12_Motiv Office</vt:lpstr>
      <vt:lpstr>15_Motiv Office</vt:lpstr>
      <vt:lpstr>Šetření – zaměstnanců UTB  kolegium rektora</vt:lpstr>
      <vt:lpstr>Cíle a východiska šetření</vt:lpstr>
      <vt:lpstr>Prezentace aplikace PowerPoint</vt:lpstr>
      <vt:lpstr>Pracovní prostředí a očekávání – nástroj Q12</vt:lpstr>
      <vt:lpstr>Prezentace aplikace PowerPoint</vt:lpstr>
      <vt:lpstr>Prezentace aplikace PowerPoint</vt:lpstr>
      <vt:lpstr>Srovnání 2019 versus 2021</vt:lpstr>
      <vt:lpstr>Hodnocení dle Q12 podle součástí UTB</vt:lpstr>
      <vt:lpstr>Hodnocení dle Q12 podle součástí UTB</vt:lpstr>
      <vt:lpstr>Atmosféra na pracovišti</vt:lpstr>
      <vt:lpstr>Loajalita – Důvody setrvání na UTB ve Zlíně</vt:lpstr>
      <vt:lpstr>Loajalita – Důvody setrvání na UTB ve Zlíně</vt:lpstr>
      <vt:lpstr>Loajalita – Důvody setrvání na UTB ve Zlíně</vt:lpstr>
      <vt:lpstr>Prezentace aplikace PowerPoint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komentář</cp:lastModifiedBy>
  <cp:revision>248</cp:revision>
  <cp:lastPrinted>2019-09-02T11:21:18Z</cp:lastPrinted>
  <dcterms:created xsi:type="dcterms:W3CDTF">2019-02-07T16:33:11Z</dcterms:created>
  <dcterms:modified xsi:type="dcterms:W3CDTF">2021-12-06T10:12:53Z</dcterms:modified>
</cp:coreProperties>
</file>