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  <p:sldMasterId id="2147484032" r:id="rId2"/>
  </p:sldMasterIdLst>
  <p:notesMasterIdLst>
    <p:notesMasterId r:id="rId18"/>
  </p:notesMasterIdLst>
  <p:handoutMasterIdLst>
    <p:handoutMasterId r:id="rId19"/>
  </p:handoutMasterIdLst>
  <p:sldIdLst>
    <p:sldId id="346" r:id="rId3"/>
    <p:sldId id="386" r:id="rId4"/>
    <p:sldId id="387" r:id="rId5"/>
    <p:sldId id="401" r:id="rId6"/>
    <p:sldId id="402" r:id="rId7"/>
    <p:sldId id="403" r:id="rId8"/>
    <p:sldId id="404" r:id="rId9"/>
    <p:sldId id="405" r:id="rId10"/>
    <p:sldId id="406" r:id="rId11"/>
    <p:sldId id="407" r:id="rId12"/>
    <p:sldId id="409" r:id="rId13"/>
    <p:sldId id="410" r:id="rId14"/>
    <p:sldId id="411" r:id="rId15"/>
    <p:sldId id="408" r:id="rId16"/>
    <p:sldId id="353" r:id="rId17"/>
  </p:sldIdLst>
  <p:sldSz cx="12192000" cy="6858000"/>
  <p:notesSz cx="6797675" cy="9928225"/>
  <p:defaultTextStyle>
    <a:defPPr>
      <a:defRPr lang="cs-CZ"/>
    </a:defPPr>
    <a:lvl1pPr marL="0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56351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12791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369186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825581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282022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738370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194720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651071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5014"/>
    <a:srgbClr val="080808"/>
    <a:srgbClr val="FF7800"/>
    <a:srgbClr val="46505A"/>
    <a:srgbClr val="BECDD2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2833802-FEF1-4C79-8D5D-14CF1EAF98D9}" styleName="Světlý styl 2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DCAF9ED-07DC-4A11-8D7F-57B35C25682E}" styleName="Střední styl 1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E3FDE45-AF77-4B5C-9715-49D594BDF05E}" styleName="Světlý styl 1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Světlý styl 3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16DA210-FB5B-4158-B5E0-FEB733F419BA}" styleName="Styl Světlá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660B408-B3CF-4A94-85FC-2B1E0A45F4A2}" styleName="Tmavý styl 2 – zvýraznění 1/zvýraznění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202B0CA-FC54-4496-8BCA-5EF66A818D29}" styleName="Styl Tmavá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62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8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caa27f41597f6f46/Q12NP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davidsury\Downloads\UTB_HR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caa27f41597f6f46/Q12NPS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davidsury\Downloads\UTB_HR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caa27f41597f6f46/AdaptIndexnNTS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davidsury\Downloads\UTB_HR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002060"/>
            </a:solidFill>
            <a:ln>
              <a:solidFill>
                <a:srgbClr val="002060"/>
              </a:solidFill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rgbClr val="92D050"/>
              </a:solidFill>
              <a:ln>
                <a:solidFill>
                  <a:srgbClr val="92D05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0-54B0-4C96-B03B-0B41161B6069}"/>
              </c:ext>
            </c:extLst>
          </c:dPt>
          <c:dPt>
            <c:idx val="7"/>
            <c:invertIfNegative val="0"/>
            <c:bubble3D val="0"/>
            <c:spPr>
              <a:solidFill>
                <a:srgbClr val="92D050"/>
              </a:solidFill>
              <a:ln>
                <a:solidFill>
                  <a:srgbClr val="92D05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4B0-4C96-B03B-0B41161B606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List4!$B$3:$B$14</c:f>
              <c:strCache>
                <c:ptCount val="12"/>
                <c:pt idx="0">
                  <c:v>Měl jsem během posledního roku možnost naučit se nové věci a vyrůst.</c:v>
                </c:pt>
                <c:pt idx="1">
                  <c:v>Mluvil se mnou někdo během posledních šesti měsíců o mém rozvoji.</c:v>
                </c:pt>
                <c:pt idx="2">
                  <c:v>Mám v zaměstnání opravdového přítele.</c:v>
                </c:pt>
                <c:pt idx="3">
                  <c:v>Podávají mí spolupracovníci ten nejlepší výkon.</c:v>
                </c:pt>
                <c:pt idx="4">
                  <c:v>Mám pocit, že moje role je pro celkový výsledek naší firmy opravdu důležitá.</c:v>
                </c:pt>
                <c:pt idx="5">
                  <c:v>Berou se v práci v potaz mé názory.</c:v>
                </c:pt>
                <c:pt idx="6">
                  <c:v>Je v práci někdo, kdo mě podporuje v tom, abych se učil/a nové věci.</c:v>
                </c:pt>
                <c:pt idx="7">
                  <c:v>Záleží mému nadřízenému na mně jako na člověku.</c:v>
                </c:pt>
                <c:pt idx="8">
                  <c:v>Pochválil mě někdo upřímně nebo mi poděkoval během posledních sedmi dní za mou práci.</c:v>
                </c:pt>
                <c:pt idx="9">
                  <c:v>Mám v práci příležitost dělat každý den to, v čem jsem opravdu dobrý/á.</c:v>
                </c:pt>
                <c:pt idx="10">
                  <c:v>Mám všechny podklady a výbavu pro to, abych mohl/a dělat svou práci, jak nejlépe umím.</c:v>
                </c:pt>
                <c:pt idx="11">
                  <c:v>Vím, co se ode mne v práci očekává.</c:v>
                </c:pt>
              </c:strCache>
            </c:strRef>
          </c:cat>
          <c:val>
            <c:numRef>
              <c:f>List4!$C$3:$C$14</c:f>
              <c:numCache>
                <c:formatCode>General</c:formatCode>
                <c:ptCount val="12"/>
                <c:pt idx="0">
                  <c:v>3.4</c:v>
                </c:pt>
                <c:pt idx="1">
                  <c:v>2.81</c:v>
                </c:pt>
                <c:pt idx="2">
                  <c:v>3.47</c:v>
                </c:pt>
                <c:pt idx="3">
                  <c:v>3.45</c:v>
                </c:pt>
                <c:pt idx="4">
                  <c:v>3.61</c:v>
                </c:pt>
                <c:pt idx="5">
                  <c:v>3.48</c:v>
                </c:pt>
                <c:pt idx="6">
                  <c:v>3.37</c:v>
                </c:pt>
                <c:pt idx="7">
                  <c:v>3.47</c:v>
                </c:pt>
                <c:pt idx="8">
                  <c:v>3.27</c:v>
                </c:pt>
                <c:pt idx="9">
                  <c:v>3.73</c:v>
                </c:pt>
                <c:pt idx="10">
                  <c:v>3.93</c:v>
                </c:pt>
                <c:pt idx="11">
                  <c:v>4.3600000000000003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467-0A48-B67E-C097202632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40"/>
        <c:axId val="1567979120"/>
        <c:axId val="1567962240"/>
      </c:barChart>
      <c:catAx>
        <c:axId val="156797912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080808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567962240"/>
        <c:crosses val="autoZero"/>
        <c:auto val="1"/>
        <c:lblAlgn val="ctr"/>
        <c:lblOffset val="100"/>
        <c:noMultiLvlLbl val="0"/>
      </c:catAx>
      <c:valAx>
        <c:axId val="15679622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080808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5679791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rgbClr val="080808"/>
          </a:solidFill>
          <a:latin typeface="+mn-lt"/>
        </a:defRPr>
      </a:pPr>
      <a:endParaRPr lang="cs-CZ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00206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Pt>
            <c:idx val="1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4-2C48-475A-BCDC-C21935F157AE}"/>
              </c:ext>
            </c:extLst>
          </c:dPt>
          <c:dPt>
            <c:idx val="2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1-C2AD-584F-B455-103B81A69581}"/>
              </c:ext>
            </c:extLst>
          </c:dPt>
          <c:dPt>
            <c:idx val="7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0-C116-4954-9702-A55BBB4BE0F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List1!$A$42:$A$53</c:f>
              <c:strCache>
                <c:ptCount val="12"/>
                <c:pt idx="0">
                  <c:v>Měl jsem během posledního roku možnost naučit se nové věci a vyrůst.</c:v>
                </c:pt>
                <c:pt idx="1">
                  <c:v>Mluvil se mnou někdo během posledních šesti měsíců o mém rozvoji.</c:v>
                </c:pt>
                <c:pt idx="2">
                  <c:v>Mám v zaměstnání opravdového přítele.</c:v>
                </c:pt>
                <c:pt idx="3">
                  <c:v>Podávají mí spolupracovníci ten nejlepší výkon.</c:v>
                </c:pt>
                <c:pt idx="4">
                  <c:v>Mám pocit, že moje role je pro celkový výsledek naší univerzity opravdu důležitá.</c:v>
                </c:pt>
                <c:pt idx="5">
                  <c:v>Berou se v práci v potaz mé názory.</c:v>
                </c:pt>
                <c:pt idx="6">
                  <c:v>Je v práci někdo, kdo mě podporuje v tom, abych se učil/a nové věci.</c:v>
                </c:pt>
                <c:pt idx="7">
                  <c:v>Záleží mému nadřízenému na mně jako na člověku.</c:v>
                </c:pt>
                <c:pt idx="8">
                  <c:v>Pochválil mě někdo upřímně nebo mi poděkoval během posledních sedmi dní za mou práci.</c:v>
                </c:pt>
                <c:pt idx="9">
                  <c:v>Mám v práci příležitost dělat každý den to, v čem jsem opravdu dobrý/á.</c:v>
                </c:pt>
                <c:pt idx="10">
                  <c:v>Mám všechny podklady a výbavu pro to, abych mohl/a dělat svou práci, jak nejlépe umím.</c:v>
                </c:pt>
                <c:pt idx="11">
                  <c:v>Vím, co se ode mne v práci očekává.</c:v>
                </c:pt>
              </c:strCache>
            </c:strRef>
          </c:cat>
          <c:val>
            <c:numRef>
              <c:f>List1!$B$42:$B$53</c:f>
              <c:numCache>
                <c:formatCode>0.0</c:formatCode>
                <c:ptCount val="12"/>
                <c:pt idx="0">
                  <c:v>3.6645599999999998</c:v>
                </c:pt>
                <c:pt idx="1">
                  <c:v>3.1550600000000002</c:v>
                </c:pt>
                <c:pt idx="2">
                  <c:v>3.7753199999999998</c:v>
                </c:pt>
                <c:pt idx="3">
                  <c:v>3.3860800000000002</c:v>
                </c:pt>
                <c:pt idx="4">
                  <c:v>3.4177200000000001</c:v>
                </c:pt>
                <c:pt idx="5">
                  <c:v>3.6582300000000001</c:v>
                </c:pt>
                <c:pt idx="6">
                  <c:v>3.6518999999999999</c:v>
                </c:pt>
                <c:pt idx="7">
                  <c:v>3.8227799999999998</c:v>
                </c:pt>
                <c:pt idx="8">
                  <c:v>3.11076</c:v>
                </c:pt>
                <c:pt idx="9">
                  <c:v>3.5632899999999998</c:v>
                </c:pt>
                <c:pt idx="10">
                  <c:v>3.7753199999999998</c:v>
                </c:pt>
                <c:pt idx="11">
                  <c:v>4.3417700000000004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2AD-584F-B455-103B81A69581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15"/>
        <c:overlap val="-20"/>
        <c:axId val="1803234927"/>
        <c:axId val="1803236607"/>
      </c:barChart>
      <c:catAx>
        <c:axId val="1803234927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803236607"/>
        <c:crosses val="autoZero"/>
        <c:auto val="1"/>
        <c:lblAlgn val="ctr"/>
        <c:lblOffset val="100"/>
        <c:noMultiLvlLbl val="0"/>
      </c:catAx>
      <c:valAx>
        <c:axId val="1803236607"/>
        <c:scaling>
          <c:orientation val="minMax"/>
        </c:scaling>
        <c:delete val="0"/>
        <c:axPos val="b"/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803234927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002060"/>
            </a:solidFill>
            <a:ln>
              <a:solidFill>
                <a:srgbClr val="002060"/>
              </a:solidFill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002060"/>
              </a:solidFill>
              <a:ln>
                <a:solidFill>
                  <a:srgbClr val="E6501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0-FA01-490F-BC6B-D70DAF7A8B73}"/>
              </c:ext>
            </c:extLst>
          </c:dPt>
          <c:dPt>
            <c:idx val="8"/>
            <c:invertIfNegative val="0"/>
            <c:bubble3D val="0"/>
            <c:spPr>
              <a:solidFill>
                <a:srgbClr val="E65014"/>
              </a:solidFill>
              <a:ln>
                <a:solidFill>
                  <a:srgbClr val="E6501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A01-490F-BC6B-D70DAF7A8B7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List4!$B$3:$B$14</c:f>
              <c:strCache>
                <c:ptCount val="12"/>
                <c:pt idx="0">
                  <c:v>Měl jsem během posledního roku možnost naučit se nové věci a vyrůst.</c:v>
                </c:pt>
                <c:pt idx="1">
                  <c:v>Mluvil se mnou někdo během posledních šesti měsíců o mém rozvoji.</c:v>
                </c:pt>
                <c:pt idx="2">
                  <c:v>Mám v zaměstnání opravdového přítele.</c:v>
                </c:pt>
                <c:pt idx="3">
                  <c:v>Podávají mí spolupracovníci ten nejlepší výkon.</c:v>
                </c:pt>
                <c:pt idx="4">
                  <c:v>Mám pocit, že moje role je pro celkový výsledek naší firmy opravdu důležitá.</c:v>
                </c:pt>
                <c:pt idx="5">
                  <c:v>Berou se v práci v potaz mé názory.</c:v>
                </c:pt>
                <c:pt idx="6">
                  <c:v>Je v práci někdo, kdo mě podporuje v tom, abych se učil/a nové věci.</c:v>
                </c:pt>
                <c:pt idx="7">
                  <c:v>Záleží mému nadřízenému na mně jako na člověku.</c:v>
                </c:pt>
                <c:pt idx="8">
                  <c:v>Pochválil mě někdo upřímně nebo mi poděkoval během posledních sedmi dní za mou práci.</c:v>
                </c:pt>
                <c:pt idx="9">
                  <c:v>Mám v práci příležitost dělat každý den to, v čem jsem opravdu dobrý/á.</c:v>
                </c:pt>
                <c:pt idx="10">
                  <c:v>Mám všechny podklady a výbavu pro to, abych mohl/a dělat svou práci, jak nejlépe umím.</c:v>
                </c:pt>
                <c:pt idx="11">
                  <c:v>Vím, co se ode mne v práci očekává.</c:v>
                </c:pt>
              </c:strCache>
            </c:strRef>
          </c:cat>
          <c:val>
            <c:numRef>
              <c:f>List4!$C$3:$C$14</c:f>
              <c:numCache>
                <c:formatCode>General</c:formatCode>
                <c:ptCount val="12"/>
                <c:pt idx="0">
                  <c:v>3.4</c:v>
                </c:pt>
                <c:pt idx="1">
                  <c:v>2.81</c:v>
                </c:pt>
                <c:pt idx="2">
                  <c:v>3.47</c:v>
                </c:pt>
                <c:pt idx="3">
                  <c:v>3.45</c:v>
                </c:pt>
                <c:pt idx="4">
                  <c:v>3.61</c:v>
                </c:pt>
                <c:pt idx="5">
                  <c:v>3.48</c:v>
                </c:pt>
                <c:pt idx="6">
                  <c:v>3.37</c:v>
                </c:pt>
                <c:pt idx="7">
                  <c:v>3.47</c:v>
                </c:pt>
                <c:pt idx="8">
                  <c:v>3.27</c:v>
                </c:pt>
                <c:pt idx="9">
                  <c:v>3.73</c:v>
                </c:pt>
                <c:pt idx="10">
                  <c:v>3.93</c:v>
                </c:pt>
                <c:pt idx="11">
                  <c:v>4.3600000000000003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467-0A48-B67E-C097202632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40"/>
        <c:axId val="1567979120"/>
        <c:axId val="1567962240"/>
      </c:barChart>
      <c:catAx>
        <c:axId val="156797912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080808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567962240"/>
        <c:crosses val="autoZero"/>
        <c:auto val="1"/>
        <c:lblAlgn val="ctr"/>
        <c:lblOffset val="100"/>
        <c:noMultiLvlLbl val="0"/>
      </c:catAx>
      <c:valAx>
        <c:axId val="15679622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080808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5679791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rgbClr val="080808"/>
          </a:solidFill>
          <a:latin typeface="+mn-lt"/>
        </a:defRPr>
      </a:pPr>
      <a:endParaRPr lang="cs-CZ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080808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Pt>
            <c:idx val="1"/>
            <c:invertIfNegative val="0"/>
            <c:bubble3D val="0"/>
            <c:spPr>
              <a:solidFill>
                <a:srgbClr val="080808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0-8F70-4EF0-BBFD-81AD0FC37A28}"/>
              </c:ext>
            </c:extLst>
          </c:dPt>
          <c:dPt>
            <c:idx val="2"/>
            <c:invertIfNegative val="0"/>
            <c:bubble3D val="0"/>
            <c:spPr>
              <a:solidFill>
                <a:srgbClr val="080808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1-C2AD-584F-B455-103B81A69581}"/>
              </c:ext>
            </c:extLst>
          </c:dPt>
          <c:dPt>
            <c:idx val="8"/>
            <c:invertIfNegative val="0"/>
            <c:bubble3D val="0"/>
            <c:spPr>
              <a:solidFill>
                <a:srgbClr val="E65014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8F70-4EF0-BBFD-81AD0FC37A2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List1!$A$42:$A$53</c:f>
              <c:strCache>
                <c:ptCount val="12"/>
                <c:pt idx="0">
                  <c:v>Měl jsem během posledního roku možnost naučit se nové věci a vyrůst.</c:v>
                </c:pt>
                <c:pt idx="1">
                  <c:v>Mluvil se mnou někdo během posledních šesti měsíců o mém rozvoji.</c:v>
                </c:pt>
                <c:pt idx="2">
                  <c:v>Mám v zaměstnání opravdového přítele.</c:v>
                </c:pt>
                <c:pt idx="3">
                  <c:v>Podávají mí spolupracovníci ten nejlepší výkon.</c:v>
                </c:pt>
                <c:pt idx="4">
                  <c:v>Mám pocit, že moje role je pro celkový výsledek naší univerzity opravdu důležitá.</c:v>
                </c:pt>
                <c:pt idx="5">
                  <c:v>Berou se v práci v potaz mé názory.</c:v>
                </c:pt>
                <c:pt idx="6">
                  <c:v>Je v práci někdo, kdo mě podporuje v tom, abych se učil/a nové věci.</c:v>
                </c:pt>
                <c:pt idx="7">
                  <c:v>Záleží mému nadřízenému na mně jako na člověku.</c:v>
                </c:pt>
                <c:pt idx="8">
                  <c:v>Pochválil mě někdo upřímně nebo mi poděkoval během posledních sedmi dní za mou práci.</c:v>
                </c:pt>
                <c:pt idx="9">
                  <c:v>Mám v práci příležitost dělat každý den to, v čem jsem opravdu dobrý/á.</c:v>
                </c:pt>
                <c:pt idx="10">
                  <c:v>Mám všechny podklady a výbavu pro to, abych mohl/a dělat svou práci, jak nejlépe umím.</c:v>
                </c:pt>
                <c:pt idx="11">
                  <c:v>Vím, co se ode mne v práci očekává.</c:v>
                </c:pt>
              </c:strCache>
            </c:strRef>
          </c:cat>
          <c:val>
            <c:numRef>
              <c:f>List1!$B$42:$B$53</c:f>
              <c:numCache>
                <c:formatCode>0.0</c:formatCode>
                <c:ptCount val="12"/>
                <c:pt idx="0">
                  <c:v>3.6645599999999998</c:v>
                </c:pt>
                <c:pt idx="1">
                  <c:v>3.1550600000000002</c:v>
                </c:pt>
                <c:pt idx="2">
                  <c:v>3.7753199999999998</c:v>
                </c:pt>
                <c:pt idx="3">
                  <c:v>3.3860800000000002</c:v>
                </c:pt>
                <c:pt idx="4">
                  <c:v>3.4177200000000001</c:v>
                </c:pt>
                <c:pt idx="5">
                  <c:v>3.6582300000000001</c:v>
                </c:pt>
                <c:pt idx="6">
                  <c:v>3.6518999999999999</c:v>
                </c:pt>
                <c:pt idx="7">
                  <c:v>3.8227799999999998</c:v>
                </c:pt>
                <c:pt idx="8">
                  <c:v>3.11076</c:v>
                </c:pt>
                <c:pt idx="9">
                  <c:v>3.5632899999999998</c:v>
                </c:pt>
                <c:pt idx="10">
                  <c:v>3.7753199999999998</c:v>
                </c:pt>
                <c:pt idx="11">
                  <c:v>4.3417700000000004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2AD-584F-B455-103B81A69581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15"/>
        <c:overlap val="-20"/>
        <c:axId val="1803234927"/>
        <c:axId val="1803236607"/>
      </c:barChart>
      <c:catAx>
        <c:axId val="1803234927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803236607"/>
        <c:crosses val="autoZero"/>
        <c:auto val="1"/>
        <c:lblAlgn val="ctr"/>
        <c:lblOffset val="100"/>
        <c:noMultiLvlLbl val="0"/>
      </c:catAx>
      <c:valAx>
        <c:axId val="1803236607"/>
        <c:scaling>
          <c:orientation val="minMax"/>
        </c:scaling>
        <c:delete val="0"/>
        <c:axPos val="b"/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803234927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00206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Adaptace!$A$3:$A$12</c:f>
              <c:strCache>
                <c:ptCount val="10"/>
                <c:pt idx="0">
                  <c:v>První dojem ve společnost byl velmi příjmený.</c:v>
                </c:pt>
                <c:pt idx="1">
                  <c:v> Po nastoupení do společnosti jsem cítil, že budu v ss spokojený</c:v>
                </c:pt>
                <c:pt idx="2">
                  <c:v> Po dobu mé adaptace jsem dostával od kolegů soustavnou podporu.</c:v>
                </c:pt>
                <c:pt idx="3">
                  <c:v> Měl jsem dobré zaškolení, které se vztahovalo k mé pracovní pozici.</c:v>
                </c:pt>
                <c:pt idx="4">
                  <c:v> Během adaptace / zaškolení jsem dostával zpětnou vazbu a hodnocení.</c:v>
                </c:pt>
                <c:pt idx="5">
                  <c:v> Během adaptace jsem měl dobrou představu o tom, co se ještě musím naučit, abych mohl dělat svou práci dobře.</c:v>
                </c:pt>
                <c:pt idx="6">
                  <c:v> Během adaptace se mi stále někdo věnoval a provázel mě adaptací.</c:v>
                </c:pt>
                <c:pt idx="7">
                  <c:v> Po adaptaci jsem dostal výslednou zpětnou vazbu.</c:v>
                </c:pt>
                <c:pt idx="8">
                  <c:v> Chápu, jak moje role přispívá k cílům společnosti.</c:v>
                </c:pt>
                <c:pt idx="9">
                  <c:v> Věděl jsem, jak bude probíhat můj adaptační proces.</c:v>
                </c:pt>
              </c:strCache>
            </c:strRef>
          </c:cat>
          <c:val>
            <c:numRef>
              <c:f>Adaptace!$B$3:$B$12</c:f>
              <c:numCache>
                <c:formatCode>General</c:formatCode>
                <c:ptCount val="10"/>
                <c:pt idx="0">
                  <c:v>4.1100000000000003</c:v>
                </c:pt>
                <c:pt idx="1">
                  <c:v>3.92</c:v>
                </c:pt>
                <c:pt idx="2">
                  <c:v>4.01</c:v>
                </c:pt>
                <c:pt idx="3">
                  <c:v>3.87</c:v>
                </c:pt>
                <c:pt idx="4">
                  <c:v>3.75</c:v>
                </c:pt>
                <c:pt idx="5">
                  <c:v>3.9</c:v>
                </c:pt>
                <c:pt idx="6">
                  <c:v>3.8</c:v>
                </c:pt>
                <c:pt idx="7">
                  <c:v>3.72</c:v>
                </c:pt>
                <c:pt idx="8">
                  <c:v>4.0599999999999996</c:v>
                </c:pt>
                <c:pt idx="9">
                  <c:v>3.59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2D7-EE4B-83F1-291243EB10D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7"/>
        <c:axId val="2075342192"/>
        <c:axId val="1944031328"/>
      </c:barChart>
      <c:catAx>
        <c:axId val="207534219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rgbClr val="002060"/>
                </a:solidFill>
                <a:latin typeface="Avenir Next" panose="020B0503020202020204" pitchFamily="34" charset="0"/>
                <a:ea typeface="+mn-ea"/>
                <a:cs typeface="+mn-cs"/>
              </a:defRPr>
            </a:pPr>
            <a:endParaRPr lang="cs-CZ"/>
          </a:p>
        </c:txPr>
        <c:crossAx val="1944031328"/>
        <c:crosses val="autoZero"/>
        <c:auto val="1"/>
        <c:lblAlgn val="ctr"/>
        <c:lblOffset val="100"/>
        <c:noMultiLvlLbl val="0"/>
      </c:catAx>
      <c:valAx>
        <c:axId val="19440313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1"/>
                </a:solidFill>
                <a:latin typeface="Avenir Book" panose="02000503020000020003" pitchFamily="2" charset="0"/>
                <a:ea typeface="+mn-ea"/>
                <a:cs typeface="+mn-cs"/>
              </a:defRPr>
            </a:pPr>
            <a:endParaRPr lang="cs-CZ"/>
          </a:p>
        </c:txPr>
        <c:crossAx val="20753421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E75013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149F-4967-B49D-A554F8085D77}"/>
              </c:ext>
            </c:extLst>
          </c:dPt>
          <c:dPt>
            <c:idx val="1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149F-4967-B49D-A554F8085D77}"/>
              </c:ext>
            </c:extLst>
          </c:dPt>
          <c:dPt>
            <c:idx val="8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149F-4967-B49D-A554F8085D7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List2!$B$389:$B$398</c:f>
              <c:strCache>
                <c:ptCount val="10"/>
                <c:pt idx="0">
                  <c:v>První dojem na univerzitě byl velmi příjemný.</c:v>
                </c:pt>
                <c:pt idx="1">
                  <c:v>Po nastoupení na UTB jsem cítil/a, že budu u zaměstnavatele spokojený/á.</c:v>
                </c:pt>
                <c:pt idx="2">
                  <c:v>Po dobu mé adaptace jsem dostával/a od kolegů soustavnou podporu.</c:v>
                </c:pt>
                <c:pt idx="3">
                  <c:v>Měl/a jsem dobré zaškolení, které se vztahovalo k mé pracovní pozici.</c:v>
                </c:pt>
                <c:pt idx="4">
                  <c:v>Během adaptace / zaškolení jsem dostával/a zpětnou vazbu a hodnocení.</c:v>
                </c:pt>
                <c:pt idx="5">
                  <c:v>Během adaptace jsem měl/a dobrou představu o tom, co se ještě musím naučit, abych mohl dělat svou práci dobře.</c:v>
                </c:pt>
                <c:pt idx="6">
                  <c:v>Během adaptace se mi stále někdo věnoval a provázel mě adaptací.</c:v>
                </c:pt>
                <c:pt idx="7">
                  <c:v>Po adaptaci jsem dostal/a výslednou zpětnou vazbu.</c:v>
                </c:pt>
                <c:pt idx="8">
                  <c:v>Chápu, jak moje role přispívá k cílům univerzity.</c:v>
                </c:pt>
                <c:pt idx="9">
                  <c:v>Věděl/a jsem, jak bude probíhat můj adaptační proces.</c:v>
                </c:pt>
              </c:strCache>
            </c:strRef>
          </c:cat>
          <c:val>
            <c:numRef>
              <c:f>List2!$C$389:$C$398</c:f>
              <c:numCache>
                <c:formatCode>0.0</c:formatCode>
                <c:ptCount val="10"/>
                <c:pt idx="0">
                  <c:v>3.9050600000000002</c:v>
                </c:pt>
                <c:pt idx="1">
                  <c:v>3.8734199999999999</c:v>
                </c:pt>
                <c:pt idx="2">
                  <c:v>3.5063300000000002</c:v>
                </c:pt>
                <c:pt idx="3">
                  <c:v>2.9968400000000002</c:v>
                </c:pt>
                <c:pt idx="4">
                  <c:v>3.10127</c:v>
                </c:pt>
                <c:pt idx="5">
                  <c:v>3.4620299999999999</c:v>
                </c:pt>
                <c:pt idx="6">
                  <c:v>2.7531599999999998</c:v>
                </c:pt>
                <c:pt idx="7">
                  <c:v>3.20886</c:v>
                </c:pt>
                <c:pt idx="8">
                  <c:v>3.9557000000000002</c:v>
                </c:pt>
                <c:pt idx="9">
                  <c:v>2.7974700000000001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1BD-8948-B5CE-BD657709319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850290655"/>
        <c:axId val="1818366047"/>
      </c:barChart>
      <c:catAx>
        <c:axId val="185029065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818366047"/>
        <c:crosses val="autoZero"/>
        <c:auto val="1"/>
        <c:lblAlgn val="ctr"/>
        <c:lblOffset val="100"/>
        <c:noMultiLvlLbl val="0"/>
      </c:catAx>
      <c:valAx>
        <c:axId val="1818366047"/>
        <c:scaling>
          <c:orientation val="minMax"/>
        </c:scaling>
        <c:delete val="1"/>
        <c:axPos val="b"/>
        <c:numFmt formatCode="0.0" sourceLinked="1"/>
        <c:majorTickMark val="none"/>
        <c:minorTickMark val="none"/>
        <c:tickLblPos val="nextTo"/>
        <c:crossAx val="185029065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4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4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249783-9EC6-435C-AB1E-EB41F81EE266}" type="datetimeFigureOut">
              <a:rPr lang="cs-CZ" smtClean="0"/>
              <a:t>06.12.2021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3F33AC-FC3A-475C-8022-863481DABD0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08628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8A5D1E-79FD-4230-BA26-D35D189EF345}" type="datetimeFigureOut">
              <a:rPr lang="cs-CZ" smtClean="0"/>
              <a:t>06.12.2021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FD59FA-0E9F-487C-92B6-ED95585014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00190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CDB23FB3-EB92-4B00-88F2-0D0AF740D4AE}" type="slidenum">
              <a:rPr lang="cs-CZ" sz="1400" b="0" strike="noStrike" spc="-1" smtClean="0">
                <a:latin typeface="Times New Roman"/>
              </a:rPr>
              <a:t>3</a:t>
            </a:fld>
            <a:endParaRPr lang="cs-CZ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42781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6603" indent="0" algn="ctr">
              <a:buNone/>
              <a:defRPr sz="2000"/>
            </a:lvl2pPr>
            <a:lvl3pPr marL="913267" indent="0" algn="ctr">
              <a:buNone/>
              <a:defRPr sz="1900"/>
            </a:lvl3pPr>
            <a:lvl4pPr marL="1369900" indent="0" algn="ctr">
              <a:buNone/>
              <a:defRPr sz="1600"/>
            </a:lvl4pPr>
            <a:lvl5pPr marL="1826533" indent="0" algn="ctr">
              <a:buNone/>
              <a:defRPr sz="1600"/>
            </a:lvl5pPr>
            <a:lvl6pPr marL="2283198" indent="0" algn="ctr">
              <a:buNone/>
              <a:defRPr sz="1600"/>
            </a:lvl6pPr>
            <a:lvl7pPr marL="2739798" indent="0" algn="ctr">
              <a:buNone/>
              <a:defRPr sz="1600"/>
            </a:lvl7pPr>
            <a:lvl8pPr marL="3196400" indent="0" algn="ctr">
              <a:buNone/>
              <a:defRPr sz="1600"/>
            </a:lvl8pPr>
            <a:lvl9pPr marL="3653003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06.12.2021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58169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06.12.2021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8601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2" y="365140"/>
            <a:ext cx="2628900" cy="5811839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3" y="365140"/>
            <a:ext cx="7734300" cy="5811839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06.12.2021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68319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280" cy="238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896062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6603" indent="0" algn="ctr">
              <a:buNone/>
              <a:defRPr sz="2000"/>
            </a:lvl2pPr>
            <a:lvl3pPr marL="913267" indent="0" algn="ctr">
              <a:buNone/>
              <a:defRPr sz="1900"/>
            </a:lvl3pPr>
            <a:lvl4pPr marL="1369900" indent="0" algn="ctr">
              <a:buNone/>
              <a:defRPr sz="1600"/>
            </a:lvl4pPr>
            <a:lvl5pPr marL="1826533" indent="0" algn="ctr">
              <a:buNone/>
              <a:defRPr sz="1600"/>
            </a:lvl5pPr>
            <a:lvl6pPr marL="2283198" indent="0" algn="ctr">
              <a:buNone/>
              <a:defRPr sz="1600"/>
            </a:lvl6pPr>
            <a:lvl7pPr marL="2739798" indent="0" algn="ctr">
              <a:buNone/>
              <a:defRPr sz="1600"/>
            </a:lvl7pPr>
            <a:lvl8pPr marL="3196400" indent="0" algn="ctr">
              <a:buNone/>
              <a:defRPr sz="1600"/>
            </a:lvl8pPr>
            <a:lvl9pPr marL="3653003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06.12.2021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77739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14487" y="1825625"/>
            <a:ext cx="10339316" cy="4351339"/>
          </a:xfrm>
        </p:spPr>
        <p:txBody>
          <a:bodyPr/>
          <a:lstStyle>
            <a:lvl1pPr>
              <a:defRPr sz="3200">
                <a:solidFill>
                  <a:srgbClr val="080808"/>
                </a:solidFill>
              </a:defRPr>
            </a:lvl1pPr>
            <a:lvl2pPr>
              <a:defRPr sz="2800">
                <a:solidFill>
                  <a:srgbClr val="080808"/>
                </a:solidFill>
              </a:defRPr>
            </a:lvl2pPr>
            <a:lvl3pPr>
              <a:defRPr sz="2400">
                <a:solidFill>
                  <a:srgbClr val="080808"/>
                </a:solidFill>
              </a:defRPr>
            </a:lvl3pPr>
            <a:lvl4pPr>
              <a:defRPr sz="2000"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 smtClean="0"/>
              <a:t>Upravte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014487" y="6356352"/>
            <a:ext cx="2566916" cy="365125"/>
          </a:xfrm>
        </p:spPr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06.12.2021</a:t>
            </a:fld>
            <a:endParaRPr lang="cs-CZ" dirty="0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27517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1" y="1709805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660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326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3699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653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31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397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6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300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06.12.2021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9309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014487" y="1825625"/>
            <a:ext cx="5005316" cy="4351339"/>
          </a:xfrm>
        </p:spPr>
        <p:txBody>
          <a:bodyPr/>
          <a:lstStyle>
            <a:lvl1pPr>
              <a:defRPr>
                <a:solidFill>
                  <a:srgbClr val="080808"/>
                </a:solidFill>
              </a:defRPr>
            </a:lvl1pPr>
            <a:lvl2pPr>
              <a:defRPr>
                <a:solidFill>
                  <a:srgbClr val="080808"/>
                </a:solidFill>
              </a:defRPr>
            </a:lvl2pPr>
            <a:lvl3pPr>
              <a:defRPr>
                <a:solidFill>
                  <a:srgbClr val="080808"/>
                </a:solidFill>
              </a:defRPr>
            </a:lvl3pPr>
            <a:lvl4pPr>
              <a:defRPr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 smtClean="0"/>
              <a:t>Upravte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>
            <a:lvl1pPr>
              <a:defRPr>
                <a:solidFill>
                  <a:srgbClr val="080808"/>
                </a:solidFill>
              </a:defRPr>
            </a:lvl1pPr>
            <a:lvl2pPr>
              <a:defRPr>
                <a:solidFill>
                  <a:srgbClr val="080808"/>
                </a:solidFill>
              </a:defRPr>
            </a:lvl2pPr>
            <a:lvl3pPr>
              <a:defRPr>
                <a:solidFill>
                  <a:srgbClr val="080808"/>
                </a:solidFill>
              </a:defRPr>
            </a:lvl3pPr>
            <a:lvl4pPr>
              <a:defRPr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 smtClean="0"/>
              <a:t>Upravte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06.12.2021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9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91765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603" indent="0">
              <a:buNone/>
              <a:defRPr sz="2000" b="1"/>
            </a:lvl2pPr>
            <a:lvl3pPr marL="913267" indent="0">
              <a:buNone/>
              <a:defRPr sz="1900" b="1"/>
            </a:lvl3pPr>
            <a:lvl4pPr marL="1369900" indent="0">
              <a:buNone/>
              <a:defRPr sz="1600" b="1"/>
            </a:lvl4pPr>
            <a:lvl5pPr marL="1826533" indent="0">
              <a:buNone/>
              <a:defRPr sz="1600" b="1"/>
            </a:lvl5pPr>
            <a:lvl6pPr marL="2283198" indent="0">
              <a:buNone/>
              <a:defRPr sz="1600" b="1"/>
            </a:lvl6pPr>
            <a:lvl7pPr marL="2739798" indent="0">
              <a:buNone/>
              <a:defRPr sz="1600" b="1"/>
            </a:lvl7pPr>
            <a:lvl8pPr marL="3196400" indent="0">
              <a:buNone/>
              <a:defRPr sz="1600" b="1"/>
            </a:lvl8pPr>
            <a:lvl9pPr marL="3653003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603" indent="0">
              <a:buNone/>
              <a:defRPr sz="2000" b="1"/>
            </a:lvl2pPr>
            <a:lvl3pPr marL="913267" indent="0">
              <a:buNone/>
              <a:defRPr sz="1900" b="1"/>
            </a:lvl3pPr>
            <a:lvl4pPr marL="1369900" indent="0">
              <a:buNone/>
              <a:defRPr sz="1600" b="1"/>
            </a:lvl4pPr>
            <a:lvl5pPr marL="1826533" indent="0">
              <a:buNone/>
              <a:defRPr sz="1600" b="1"/>
            </a:lvl5pPr>
            <a:lvl6pPr marL="2283198" indent="0">
              <a:buNone/>
              <a:defRPr sz="1600" b="1"/>
            </a:lvl6pPr>
            <a:lvl7pPr marL="2739798" indent="0">
              <a:buNone/>
              <a:defRPr sz="1600" b="1"/>
            </a:lvl7pPr>
            <a:lvl8pPr marL="3196400" indent="0">
              <a:buNone/>
              <a:defRPr sz="1600" b="1"/>
            </a:lvl8pPr>
            <a:lvl9pPr marL="3653003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06.12.2021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65213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06.12.2021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313323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06.12.2021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27506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14487" y="1825625"/>
            <a:ext cx="10339316" cy="4351339"/>
          </a:xfrm>
        </p:spPr>
        <p:txBody>
          <a:bodyPr/>
          <a:lstStyle>
            <a:lvl1pPr>
              <a:defRPr sz="3200">
                <a:solidFill>
                  <a:srgbClr val="080808"/>
                </a:solidFill>
              </a:defRPr>
            </a:lvl1pPr>
            <a:lvl2pPr>
              <a:defRPr sz="2800">
                <a:solidFill>
                  <a:srgbClr val="080808"/>
                </a:solidFill>
              </a:defRPr>
            </a:lvl2pPr>
            <a:lvl3pPr>
              <a:defRPr sz="2400">
                <a:solidFill>
                  <a:srgbClr val="080808"/>
                </a:solidFill>
              </a:defRPr>
            </a:lvl3pPr>
            <a:lvl4pPr>
              <a:defRPr sz="2000"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 smtClean="0"/>
              <a:t>Upravte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014487" y="6356352"/>
            <a:ext cx="2566916" cy="365125"/>
          </a:xfrm>
        </p:spPr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06.12.2021</a:t>
            </a:fld>
            <a:endParaRPr lang="cs-CZ" dirty="0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47796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51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3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6603" indent="0">
              <a:buNone/>
              <a:defRPr sz="1500"/>
            </a:lvl2pPr>
            <a:lvl3pPr marL="913267" indent="0">
              <a:buNone/>
              <a:defRPr sz="1200"/>
            </a:lvl3pPr>
            <a:lvl4pPr marL="1369900" indent="0">
              <a:buNone/>
              <a:defRPr sz="1100"/>
            </a:lvl4pPr>
            <a:lvl5pPr marL="1826533" indent="0">
              <a:buNone/>
              <a:defRPr sz="1100"/>
            </a:lvl5pPr>
            <a:lvl6pPr marL="2283198" indent="0">
              <a:buNone/>
              <a:defRPr sz="1100"/>
            </a:lvl6pPr>
            <a:lvl7pPr marL="2739798" indent="0">
              <a:buNone/>
              <a:defRPr sz="1100"/>
            </a:lvl7pPr>
            <a:lvl8pPr marL="3196400" indent="0">
              <a:buNone/>
              <a:defRPr sz="1100"/>
            </a:lvl8pPr>
            <a:lvl9pPr marL="3653003" indent="0">
              <a:buNone/>
              <a:defRPr sz="11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06.12.2021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88128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51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6603" indent="0">
              <a:buNone/>
              <a:defRPr sz="2800"/>
            </a:lvl2pPr>
            <a:lvl3pPr marL="913267" indent="0">
              <a:buNone/>
              <a:defRPr sz="2400"/>
            </a:lvl3pPr>
            <a:lvl4pPr marL="1369900" indent="0">
              <a:buNone/>
              <a:defRPr sz="2000"/>
            </a:lvl4pPr>
            <a:lvl5pPr marL="1826533" indent="0">
              <a:buNone/>
              <a:defRPr sz="2000"/>
            </a:lvl5pPr>
            <a:lvl6pPr marL="2283198" indent="0">
              <a:buNone/>
              <a:defRPr sz="2000"/>
            </a:lvl6pPr>
            <a:lvl7pPr marL="2739798" indent="0">
              <a:buNone/>
              <a:defRPr sz="2000"/>
            </a:lvl7pPr>
            <a:lvl8pPr marL="3196400" indent="0">
              <a:buNone/>
              <a:defRPr sz="2000"/>
            </a:lvl8pPr>
            <a:lvl9pPr marL="3653003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3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6603" indent="0">
              <a:buNone/>
              <a:defRPr sz="1500"/>
            </a:lvl2pPr>
            <a:lvl3pPr marL="913267" indent="0">
              <a:buNone/>
              <a:defRPr sz="1200"/>
            </a:lvl3pPr>
            <a:lvl4pPr marL="1369900" indent="0">
              <a:buNone/>
              <a:defRPr sz="1100"/>
            </a:lvl4pPr>
            <a:lvl5pPr marL="1826533" indent="0">
              <a:buNone/>
              <a:defRPr sz="1100"/>
            </a:lvl5pPr>
            <a:lvl6pPr marL="2283198" indent="0">
              <a:buNone/>
              <a:defRPr sz="1100"/>
            </a:lvl6pPr>
            <a:lvl7pPr marL="2739798" indent="0">
              <a:buNone/>
              <a:defRPr sz="1100"/>
            </a:lvl7pPr>
            <a:lvl8pPr marL="3196400" indent="0">
              <a:buNone/>
              <a:defRPr sz="1100"/>
            </a:lvl8pPr>
            <a:lvl9pPr marL="3653003" indent="0">
              <a:buNone/>
              <a:defRPr sz="11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06.12.2021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378472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06.12.2021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016801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2" y="365140"/>
            <a:ext cx="2628900" cy="5811839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3" y="365140"/>
            <a:ext cx="7734300" cy="5811839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06.12.2021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4659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1" y="1709805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660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326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3699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653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31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397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6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300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06.12.2021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20707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014487" y="1825625"/>
            <a:ext cx="5005316" cy="4351339"/>
          </a:xfrm>
        </p:spPr>
        <p:txBody>
          <a:bodyPr/>
          <a:lstStyle>
            <a:lvl1pPr>
              <a:defRPr>
                <a:solidFill>
                  <a:srgbClr val="080808"/>
                </a:solidFill>
              </a:defRPr>
            </a:lvl1pPr>
            <a:lvl2pPr>
              <a:defRPr>
                <a:solidFill>
                  <a:srgbClr val="080808"/>
                </a:solidFill>
              </a:defRPr>
            </a:lvl2pPr>
            <a:lvl3pPr>
              <a:defRPr>
                <a:solidFill>
                  <a:srgbClr val="080808"/>
                </a:solidFill>
              </a:defRPr>
            </a:lvl3pPr>
            <a:lvl4pPr>
              <a:defRPr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 smtClean="0"/>
              <a:t>Upravte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>
            <a:lvl1pPr>
              <a:defRPr>
                <a:solidFill>
                  <a:srgbClr val="080808"/>
                </a:solidFill>
              </a:defRPr>
            </a:lvl1pPr>
            <a:lvl2pPr>
              <a:defRPr>
                <a:solidFill>
                  <a:srgbClr val="080808"/>
                </a:solidFill>
              </a:defRPr>
            </a:lvl2pPr>
            <a:lvl3pPr>
              <a:defRPr>
                <a:solidFill>
                  <a:srgbClr val="080808"/>
                </a:solidFill>
              </a:defRPr>
            </a:lvl3pPr>
            <a:lvl4pPr>
              <a:defRPr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 smtClean="0"/>
              <a:t>Upravte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06.12.2021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9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015428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603" indent="0">
              <a:buNone/>
              <a:defRPr sz="2000" b="1"/>
            </a:lvl2pPr>
            <a:lvl3pPr marL="913267" indent="0">
              <a:buNone/>
              <a:defRPr sz="1900" b="1"/>
            </a:lvl3pPr>
            <a:lvl4pPr marL="1369900" indent="0">
              <a:buNone/>
              <a:defRPr sz="1600" b="1"/>
            </a:lvl4pPr>
            <a:lvl5pPr marL="1826533" indent="0">
              <a:buNone/>
              <a:defRPr sz="1600" b="1"/>
            </a:lvl5pPr>
            <a:lvl6pPr marL="2283198" indent="0">
              <a:buNone/>
              <a:defRPr sz="1600" b="1"/>
            </a:lvl6pPr>
            <a:lvl7pPr marL="2739798" indent="0">
              <a:buNone/>
              <a:defRPr sz="1600" b="1"/>
            </a:lvl7pPr>
            <a:lvl8pPr marL="3196400" indent="0">
              <a:buNone/>
              <a:defRPr sz="1600" b="1"/>
            </a:lvl8pPr>
            <a:lvl9pPr marL="3653003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603" indent="0">
              <a:buNone/>
              <a:defRPr sz="2000" b="1"/>
            </a:lvl2pPr>
            <a:lvl3pPr marL="913267" indent="0">
              <a:buNone/>
              <a:defRPr sz="1900" b="1"/>
            </a:lvl3pPr>
            <a:lvl4pPr marL="1369900" indent="0">
              <a:buNone/>
              <a:defRPr sz="1600" b="1"/>
            </a:lvl4pPr>
            <a:lvl5pPr marL="1826533" indent="0">
              <a:buNone/>
              <a:defRPr sz="1600" b="1"/>
            </a:lvl5pPr>
            <a:lvl6pPr marL="2283198" indent="0">
              <a:buNone/>
              <a:defRPr sz="1600" b="1"/>
            </a:lvl6pPr>
            <a:lvl7pPr marL="2739798" indent="0">
              <a:buNone/>
              <a:defRPr sz="1600" b="1"/>
            </a:lvl7pPr>
            <a:lvl8pPr marL="3196400" indent="0">
              <a:buNone/>
              <a:defRPr sz="1600" b="1"/>
            </a:lvl8pPr>
            <a:lvl9pPr marL="3653003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06.12.2021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79497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06.12.2021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177937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06.12.2021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53848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51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3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6603" indent="0">
              <a:buNone/>
              <a:defRPr sz="1500"/>
            </a:lvl2pPr>
            <a:lvl3pPr marL="913267" indent="0">
              <a:buNone/>
              <a:defRPr sz="1200"/>
            </a:lvl3pPr>
            <a:lvl4pPr marL="1369900" indent="0">
              <a:buNone/>
              <a:defRPr sz="1100"/>
            </a:lvl4pPr>
            <a:lvl5pPr marL="1826533" indent="0">
              <a:buNone/>
              <a:defRPr sz="1100"/>
            </a:lvl5pPr>
            <a:lvl6pPr marL="2283198" indent="0">
              <a:buNone/>
              <a:defRPr sz="1100"/>
            </a:lvl6pPr>
            <a:lvl7pPr marL="2739798" indent="0">
              <a:buNone/>
              <a:defRPr sz="1100"/>
            </a:lvl7pPr>
            <a:lvl8pPr marL="3196400" indent="0">
              <a:buNone/>
              <a:defRPr sz="1100"/>
            </a:lvl8pPr>
            <a:lvl9pPr marL="3653003" indent="0">
              <a:buNone/>
              <a:defRPr sz="11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06.12.2021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314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51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6603" indent="0">
              <a:buNone/>
              <a:defRPr sz="2800"/>
            </a:lvl2pPr>
            <a:lvl3pPr marL="913267" indent="0">
              <a:buNone/>
              <a:defRPr sz="2400"/>
            </a:lvl3pPr>
            <a:lvl4pPr marL="1369900" indent="0">
              <a:buNone/>
              <a:defRPr sz="2000"/>
            </a:lvl4pPr>
            <a:lvl5pPr marL="1826533" indent="0">
              <a:buNone/>
              <a:defRPr sz="2000"/>
            </a:lvl5pPr>
            <a:lvl6pPr marL="2283198" indent="0">
              <a:buNone/>
              <a:defRPr sz="2000"/>
            </a:lvl6pPr>
            <a:lvl7pPr marL="2739798" indent="0">
              <a:buNone/>
              <a:defRPr sz="2000"/>
            </a:lvl7pPr>
            <a:lvl8pPr marL="3196400" indent="0">
              <a:buNone/>
              <a:defRPr sz="2000"/>
            </a:lvl8pPr>
            <a:lvl9pPr marL="3653003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3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6603" indent="0">
              <a:buNone/>
              <a:defRPr sz="1500"/>
            </a:lvl2pPr>
            <a:lvl3pPr marL="913267" indent="0">
              <a:buNone/>
              <a:defRPr sz="1200"/>
            </a:lvl3pPr>
            <a:lvl4pPr marL="1369900" indent="0">
              <a:buNone/>
              <a:defRPr sz="1100"/>
            </a:lvl4pPr>
            <a:lvl5pPr marL="1826533" indent="0">
              <a:buNone/>
              <a:defRPr sz="1100"/>
            </a:lvl5pPr>
            <a:lvl6pPr marL="2283198" indent="0">
              <a:buNone/>
              <a:defRPr sz="1100"/>
            </a:lvl6pPr>
            <a:lvl7pPr marL="2739798" indent="0">
              <a:buNone/>
              <a:defRPr sz="1100"/>
            </a:lvl7pPr>
            <a:lvl8pPr marL="3196400" indent="0">
              <a:buNone/>
              <a:defRPr sz="1100"/>
            </a:lvl8pPr>
            <a:lvl9pPr marL="3653003" indent="0">
              <a:buNone/>
              <a:defRPr sz="11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06.12.2021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3296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340" tIns="45718" rIns="91340" bIns="45718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340" tIns="45718" rIns="91340" bIns="45718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340" tIns="45718" rIns="91340" bIns="4571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267"/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 defTabSz="913267"/>
              <a:t>06.12.2021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340" tIns="45718" rIns="91340" bIns="4571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267"/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340" tIns="45718" rIns="91340" bIns="45718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267"/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 defTabSz="913267"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9325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  <p:sldLayoutId id="2147484044" r:id="rId12"/>
  </p:sldLayoutIdLst>
  <p:timing>
    <p:tnLst>
      <p:par>
        <p:cTn id="1" dur="indefinite" restart="never" nodeType="tmRoot"/>
      </p:par>
    </p:tnLst>
  </p:timing>
  <p:txStyles>
    <p:titleStyle>
      <a:lvl1pPr algn="l" defTabSz="91326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333" indent="-228333" algn="l" defTabSz="91326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4998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598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200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054803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1467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68100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4733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81398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6603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3267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69900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6533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3198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39798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6400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3003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340" tIns="45718" rIns="91340" bIns="45718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340" tIns="45718" rIns="91340" bIns="45718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340" tIns="45718" rIns="91340" bIns="4571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267"/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 defTabSz="913267"/>
              <a:t>06.12.2021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340" tIns="45718" rIns="91340" bIns="4571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267"/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340" tIns="45718" rIns="91340" bIns="45718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267"/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 defTabSz="913267"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6036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33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timing>
    <p:tnLst>
      <p:par>
        <p:cTn id="1" dur="indefinite" restart="never" nodeType="tmRoot"/>
      </p:par>
    </p:tnLst>
  </p:timing>
  <p:txStyles>
    <p:titleStyle>
      <a:lvl1pPr algn="l" defTabSz="91326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333" indent="-228333" algn="l" defTabSz="91326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4998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598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200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054803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1467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68100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4733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81398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6603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3267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69900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6533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3198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39798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6400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3003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sedlarik@utb.cz" TargetMode="Externa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78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904875" y="614152"/>
            <a:ext cx="10401300" cy="2895815"/>
          </a:xfrm>
        </p:spPr>
        <p:txBody>
          <a:bodyPr anchor="ctr">
            <a:normAutofit/>
          </a:bodyPr>
          <a:lstStyle/>
          <a:p>
            <a:r>
              <a:rPr lang="cs-CZ" sz="7200" b="1" dirty="0" smtClean="0">
                <a:solidFill>
                  <a:schemeClr val="bg1"/>
                </a:solidFill>
              </a:rPr>
              <a:t>Šetření – zaměstnanců UTB</a:t>
            </a:r>
            <a:br>
              <a:rPr lang="cs-CZ" sz="7200" b="1" dirty="0" smtClean="0">
                <a:solidFill>
                  <a:schemeClr val="bg1"/>
                </a:solidFill>
              </a:rPr>
            </a:br>
            <a:r>
              <a:rPr lang="cs-CZ" sz="7200" b="1" dirty="0" smtClean="0">
                <a:solidFill>
                  <a:schemeClr val="bg1"/>
                </a:solidFill>
              </a:rPr>
              <a:t/>
            </a:r>
            <a:br>
              <a:rPr lang="cs-CZ" sz="7200" b="1" dirty="0" smtClean="0">
                <a:solidFill>
                  <a:schemeClr val="bg1"/>
                </a:solidFill>
              </a:rPr>
            </a:br>
            <a:r>
              <a:rPr lang="cs-CZ" sz="3600" b="1" dirty="0" smtClean="0">
                <a:solidFill>
                  <a:schemeClr val="bg1"/>
                </a:solidFill>
              </a:rPr>
              <a:t>kolegium rektora</a:t>
            </a:r>
            <a:endParaRPr lang="cs-CZ" sz="3600" b="1" dirty="0">
              <a:solidFill>
                <a:schemeClr val="bg1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4134356"/>
            <a:ext cx="9144000" cy="606023"/>
          </a:xfrm>
        </p:spPr>
        <p:txBody>
          <a:bodyPr>
            <a:normAutofit lnSpcReduction="10000"/>
          </a:bodyPr>
          <a:lstStyle/>
          <a:p>
            <a:r>
              <a:rPr lang="cs-CZ" sz="4000" b="1" dirty="0" smtClean="0">
                <a:solidFill>
                  <a:schemeClr val="bg1"/>
                </a:solidFill>
              </a:rPr>
              <a:t>Jan Kalenda </a:t>
            </a:r>
            <a:endParaRPr lang="cs-CZ" sz="4000" b="1" dirty="0">
              <a:solidFill>
                <a:schemeClr val="bg1"/>
              </a:solidFill>
            </a:endParaRPr>
          </a:p>
        </p:txBody>
      </p:sp>
      <p:sp>
        <p:nvSpPr>
          <p:cNvPr id="6" name="Podnadpis 2"/>
          <p:cNvSpPr txBox="1">
            <a:spLocks/>
          </p:cNvSpPr>
          <p:nvPr/>
        </p:nvSpPr>
        <p:spPr>
          <a:xfrm>
            <a:off x="1524000" y="4986166"/>
            <a:ext cx="9144000" cy="606023"/>
          </a:xfrm>
          <a:prstGeom prst="rect">
            <a:avLst/>
          </a:prstGeom>
        </p:spPr>
        <p:txBody>
          <a:bodyPr vert="horz" lIns="91340" tIns="45718" rIns="91340" bIns="45718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800" b="1" dirty="0" smtClean="0">
                <a:solidFill>
                  <a:prstClr val="white"/>
                </a:solidFill>
              </a:rPr>
              <a:t>06. 12. </a:t>
            </a:r>
            <a:r>
              <a:rPr lang="cs-CZ" sz="2800" b="1" dirty="0" smtClean="0">
                <a:solidFill>
                  <a:prstClr val="white"/>
                </a:solidFill>
              </a:rPr>
              <a:t>2021 </a:t>
            </a:r>
            <a:r>
              <a:rPr lang="en-US" sz="2800" b="1" dirty="0">
                <a:solidFill>
                  <a:prstClr val="white"/>
                </a:solidFill>
              </a:rPr>
              <a:t>|</a:t>
            </a:r>
            <a:r>
              <a:rPr lang="cs-CZ" sz="2800" b="1" dirty="0">
                <a:solidFill>
                  <a:prstClr val="white"/>
                </a:solidFill>
              </a:rPr>
              <a:t> UTB ve Zlíně</a:t>
            </a:r>
          </a:p>
        </p:txBody>
      </p:sp>
      <p:pic>
        <p:nvPicPr>
          <p:cNvPr id="12" name="Obrázek 1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6000" y="5837967"/>
            <a:ext cx="2880000" cy="681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8962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Atmosféra na pracovišti</a:t>
            </a:r>
            <a:endParaRPr lang="cs-CZ" dirty="0"/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1593604"/>
              </p:ext>
            </p:extLst>
          </p:nvPr>
        </p:nvGraphicFramePr>
        <p:xfrm>
          <a:off x="319512" y="1936619"/>
          <a:ext cx="11729261" cy="760095"/>
        </p:xfrm>
        <a:graphic>
          <a:graphicData uri="http://schemas.openxmlformats.org/drawingml/2006/table">
            <a:tbl>
              <a:tblPr/>
              <a:tblGrid>
                <a:gridCol w="3790604">
                  <a:extLst>
                    <a:ext uri="{9D8B030D-6E8A-4147-A177-3AD203B41FA5}">
                      <a16:colId xmlns:a16="http://schemas.microsoft.com/office/drawing/2014/main" val="2612773665"/>
                    </a:ext>
                  </a:extLst>
                </a:gridCol>
                <a:gridCol w="939338">
                  <a:extLst>
                    <a:ext uri="{9D8B030D-6E8A-4147-A177-3AD203B41FA5}">
                      <a16:colId xmlns:a16="http://schemas.microsoft.com/office/drawing/2014/main" val="4013823481"/>
                    </a:ext>
                  </a:extLst>
                </a:gridCol>
                <a:gridCol w="881149">
                  <a:extLst>
                    <a:ext uri="{9D8B030D-6E8A-4147-A177-3AD203B41FA5}">
                      <a16:colId xmlns:a16="http://schemas.microsoft.com/office/drawing/2014/main" val="2817913524"/>
                    </a:ext>
                  </a:extLst>
                </a:gridCol>
                <a:gridCol w="939338">
                  <a:extLst>
                    <a:ext uri="{9D8B030D-6E8A-4147-A177-3AD203B41FA5}">
                      <a16:colId xmlns:a16="http://schemas.microsoft.com/office/drawing/2014/main" val="444780637"/>
                    </a:ext>
                  </a:extLst>
                </a:gridCol>
                <a:gridCol w="931026">
                  <a:extLst>
                    <a:ext uri="{9D8B030D-6E8A-4147-A177-3AD203B41FA5}">
                      <a16:colId xmlns:a16="http://schemas.microsoft.com/office/drawing/2014/main" val="2696079011"/>
                    </a:ext>
                  </a:extLst>
                </a:gridCol>
                <a:gridCol w="889461">
                  <a:extLst>
                    <a:ext uri="{9D8B030D-6E8A-4147-A177-3AD203B41FA5}">
                      <a16:colId xmlns:a16="http://schemas.microsoft.com/office/drawing/2014/main" val="691314472"/>
                    </a:ext>
                  </a:extLst>
                </a:gridCol>
                <a:gridCol w="922713">
                  <a:extLst>
                    <a:ext uri="{9D8B030D-6E8A-4147-A177-3AD203B41FA5}">
                      <a16:colId xmlns:a16="http://schemas.microsoft.com/office/drawing/2014/main" val="3062977547"/>
                    </a:ext>
                  </a:extLst>
                </a:gridCol>
                <a:gridCol w="864524">
                  <a:extLst>
                    <a:ext uri="{9D8B030D-6E8A-4147-A177-3AD203B41FA5}">
                      <a16:colId xmlns:a16="http://schemas.microsoft.com/office/drawing/2014/main" val="517011984"/>
                    </a:ext>
                  </a:extLst>
                </a:gridCol>
                <a:gridCol w="814647">
                  <a:extLst>
                    <a:ext uri="{9D8B030D-6E8A-4147-A177-3AD203B41FA5}">
                      <a16:colId xmlns:a16="http://schemas.microsoft.com/office/drawing/2014/main" val="1594084775"/>
                    </a:ext>
                  </a:extLst>
                </a:gridCol>
                <a:gridCol w="756461">
                  <a:extLst>
                    <a:ext uri="{9D8B030D-6E8A-4147-A177-3AD203B41FA5}">
                      <a16:colId xmlns:a16="http://schemas.microsoft.com/office/drawing/2014/main" val="1570377520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Položka z dotazníku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080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Rektorát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080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FAI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080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FT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080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FaME</a:t>
                      </a:r>
                      <a:endParaRPr lang="cs-CZ" sz="16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080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FLKŘ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080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FHS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080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FMK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080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CPS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080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UTB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080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918954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Atmosféra je vynikající, nebo velmi dobrá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27,60%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26,10%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33,30%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14,40%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13,80%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36,80%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20,40%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6,30%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31,00%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134606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Atmosféra je spíše horší, nebo špatná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15,90%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9,20%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56,80%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48,60%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9,20%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27,60%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15,90%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13,30%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14,00%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0376926"/>
                  </a:ext>
                </a:extLst>
              </a:tr>
            </a:tbl>
          </a:graphicData>
        </a:graphic>
      </p:graphicFrame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5359148"/>
              </p:ext>
            </p:extLst>
          </p:nvPr>
        </p:nvGraphicFramePr>
        <p:xfrm>
          <a:off x="319512" y="4543682"/>
          <a:ext cx="11729262" cy="1045845"/>
        </p:xfrm>
        <a:graphic>
          <a:graphicData uri="http://schemas.openxmlformats.org/drawingml/2006/table">
            <a:tbl>
              <a:tblPr/>
              <a:tblGrid>
                <a:gridCol w="3740424">
                  <a:extLst>
                    <a:ext uri="{9D8B030D-6E8A-4147-A177-3AD203B41FA5}">
                      <a16:colId xmlns:a16="http://schemas.microsoft.com/office/drawing/2014/main" val="3460123559"/>
                    </a:ext>
                  </a:extLst>
                </a:gridCol>
                <a:gridCol w="978408">
                  <a:extLst>
                    <a:ext uri="{9D8B030D-6E8A-4147-A177-3AD203B41FA5}">
                      <a16:colId xmlns:a16="http://schemas.microsoft.com/office/drawing/2014/main" val="1987602963"/>
                    </a:ext>
                  </a:extLst>
                </a:gridCol>
                <a:gridCol w="932688">
                  <a:extLst>
                    <a:ext uri="{9D8B030D-6E8A-4147-A177-3AD203B41FA5}">
                      <a16:colId xmlns:a16="http://schemas.microsoft.com/office/drawing/2014/main" val="2319380522"/>
                    </a:ext>
                  </a:extLst>
                </a:gridCol>
                <a:gridCol w="932688">
                  <a:extLst>
                    <a:ext uri="{9D8B030D-6E8A-4147-A177-3AD203B41FA5}">
                      <a16:colId xmlns:a16="http://schemas.microsoft.com/office/drawing/2014/main" val="333353257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326930230"/>
                    </a:ext>
                  </a:extLst>
                </a:gridCol>
                <a:gridCol w="877824">
                  <a:extLst>
                    <a:ext uri="{9D8B030D-6E8A-4147-A177-3AD203B41FA5}">
                      <a16:colId xmlns:a16="http://schemas.microsoft.com/office/drawing/2014/main" val="857610717"/>
                    </a:ext>
                  </a:extLst>
                </a:gridCol>
                <a:gridCol w="886968">
                  <a:extLst>
                    <a:ext uri="{9D8B030D-6E8A-4147-A177-3AD203B41FA5}">
                      <a16:colId xmlns:a16="http://schemas.microsoft.com/office/drawing/2014/main" val="633234951"/>
                    </a:ext>
                  </a:extLst>
                </a:gridCol>
                <a:gridCol w="832104">
                  <a:extLst>
                    <a:ext uri="{9D8B030D-6E8A-4147-A177-3AD203B41FA5}">
                      <a16:colId xmlns:a16="http://schemas.microsoft.com/office/drawing/2014/main" val="3741654673"/>
                    </a:ext>
                  </a:extLst>
                </a:gridCol>
                <a:gridCol w="768096">
                  <a:extLst>
                    <a:ext uri="{9D8B030D-6E8A-4147-A177-3AD203B41FA5}">
                      <a16:colId xmlns:a16="http://schemas.microsoft.com/office/drawing/2014/main" val="635316381"/>
                    </a:ext>
                  </a:extLst>
                </a:gridCol>
                <a:gridCol w="865662">
                  <a:extLst>
                    <a:ext uri="{9D8B030D-6E8A-4147-A177-3AD203B41FA5}">
                      <a16:colId xmlns:a16="http://schemas.microsoft.com/office/drawing/2014/main" val="440775349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Položka z dotazníku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080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Rektorát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080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FAI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080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FT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080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FaME</a:t>
                      </a:r>
                      <a:endParaRPr lang="cs-CZ" sz="16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080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FLKŘ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080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FHS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080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FMK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080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CPS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080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UTB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080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6419007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Nadřízený je připravený mne vyslechnout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75,90%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87,10%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69,50%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80,00%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86,40%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85,10%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90,40%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63,10%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80,00%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4538612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Nadřízený mne nevyslechne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7,40%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6,40%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22,10%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7,50%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9,00%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12,70%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9,60%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5,30%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10,40%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2678398"/>
                  </a:ext>
                </a:extLst>
              </a:tr>
            </a:tbl>
          </a:graphicData>
        </a:graphic>
      </p:graphicFrame>
      <p:sp>
        <p:nvSpPr>
          <p:cNvPr id="5" name="Pravá složená závorka 4"/>
          <p:cNvSpPr/>
          <p:nvPr/>
        </p:nvSpPr>
        <p:spPr>
          <a:xfrm rot="5400000">
            <a:off x="6899564" y="1841208"/>
            <a:ext cx="246093" cy="2202873"/>
          </a:xfrm>
          <a:prstGeom prst="rightBrac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TextovéPole 5"/>
          <p:cNvSpPr txBox="1"/>
          <p:nvPr/>
        </p:nvSpPr>
        <p:spPr>
          <a:xfrm>
            <a:off x="5570396" y="3205209"/>
            <a:ext cx="3108092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 smtClean="0"/>
              <a:t>Výrazný podíl osob deklarujících horší, nebo špatnou atmosféru </a:t>
            </a:r>
            <a:endParaRPr lang="cs-CZ" b="1" dirty="0"/>
          </a:p>
        </p:txBody>
      </p:sp>
      <p:sp>
        <p:nvSpPr>
          <p:cNvPr id="7" name="TextovéPole 6"/>
          <p:cNvSpPr txBox="1"/>
          <p:nvPr/>
        </p:nvSpPr>
        <p:spPr>
          <a:xfrm>
            <a:off x="9012902" y="541802"/>
            <a:ext cx="2209279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 smtClean="0"/>
              <a:t>Výrazná polarizace</a:t>
            </a:r>
            <a:endParaRPr lang="cs-CZ" b="1" dirty="0"/>
          </a:p>
        </p:txBody>
      </p:sp>
      <p:cxnSp>
        <p:nvCxnSpPr>
          <p:cNvPr id="9" name="Přímá spojnice se šipkou 8"/>
          <p:cNvCxnSpPr/>
          <p:nvPr/>
        </p:nvCxnSpPr>
        <p:spPr>
          <a:xfrm flipH="1">
            <a:off x="6650616" y="864524"/>
            <a:ext cx="2435195" cy="94921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se šipkou 10"/>
          <p:cNvCxnSpPr/>
          <p:nvPr/>
        </p:nvCxnSpPr>
        <p:spPr>
          <a:xfrm flipH="1">
            <a:off x="9085812" y="926523"/>
            <a:ext cx="365759" cy="88704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16" name="Obrázek 3"/>
          <p:cNvPicPr/>
          <p:nvPr/>
        </p:nvPicPr>
        <p:blipFill>
          <a:blip r:embed="rId2"/>
          <a:stretch/>
        </p:blipFill>
        <p:spPr>
          <a:xfrm>
            <a:off x="276120" y="721800"/>
            <a:ext cx="636840" cy="611280"/>
          </a:xfrm>
          <a:prstGeom prst="rect">
            <a:avLst/>
          </a:prstGeom>
          <a:ln w="0">
            <a:noFill/>
          </a:ln>
        </p:spPr>
      </p:pic>
    </p:spTree>
    <p:extLst>
      <p:ext uri="{BB962C8B-B14F-4D97-AF65-F5344CB8AC3E}">
        <p14:creationId xmlns:p14="http://schemas.microsoft.com/office/powerpoint/2010/main" val="13428027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7163" y="148994"/>
            <a:ext cx="10339316" cy="1325563"/>
          </a:xfrm>
        </p:spPr>
        <p:txBody>
          <a:bodyPr/>
          <a:lstStyle/>
          <a:p>
            <a:r>
              <a:rPr lang="cs-CZ" dirty="0" smtClean="0"/>
              <a:t>Loajalita – Důvody setrvání na UTB ve Zlíně</a:t>
            </a:r>
            <a:endParaRPr lang="cs-CZ" dirty="0"/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0950602"/>
              </p:ext>
            </p:extLst>
          </p:nvPr>
        </p:nvGraphicFramePr>
        <p:xfrm>
          <a:off x="100584" y="2085260"/>
          <a:ext cx="11795762" cy="3434391"/>
        </p:xfrm>
        <a:graphic>
          <a:graphicData uri="http://schemas.openxmlformats.org/drawingml/2006/table">
            <a:tbl>
              <a:tblPr/>
              <a:tblGrid>
                <a:gridCol w="1095320">
                  <a:extLst>
                    <a:ext uri="{9D8B030D-6E8A-4147-A177-3AD203B41FA5}">
                      <a16:colId xmlns:a16="http://schemas.microsoft.com/office/drawing/2014/main" val="1288774698"/>
                    </a:ext>
                  </a:extLst>
                </a:gridCol>
                <a:gridCol w="811982">
                  <a:extLst>
                    <a:ext uri="{9D8B030D-6E8A-4147-A177-3AD203B41FA5}">
                      <a16:colId xmlns:a16="http://schemas.microsoft.com/office/drawing/2014/main" val="608826429"/>
                    </a:ext>
                  </a:extLst>
                </a:gridCol>
                <a:gridCol w="893103">
                  <a:extLst>
                    <a:ext uri="{9D8B030D-6E8A-4147-A177-3AD203B41FA5}">
                      <a16:colId xmlns:a16="http://schemas.microsoft.com/office/drawing/2014/main" val="540889459"/>
                    </a:ext>
                  </a:extLst>
                </a:gridCol>
                <a:gridCol w="1003499">
                  <a:extLst>
                    <a:ext uri="{9D8B030D-6E8A-4147-A177-3AD203B41FA5}">
                      <a16:colId xmlns:a16="http://schemas.microsoft.com/office/drawing/2014/main" val="3424202586"/>
                    </a:ext>
                  </a:extLst>
                </a:gridCol>
                <a:gridCol w="843255">
                  <a:extLst>
                    <a:ext uri="{9D8B030D-6E8A-4147-A177-3AD203B41FA5}">
                      <a16:colId xmlns:a16="http://schemas.microsoft.com/office/drawing/2014/main" val="4102477723"/>
                    </a:ext>
                  </a:extLst>
                </a:gridCol>
                <a:gridCol w="938514">
                  <a:extLst>
                    <a:ext uri="{9D8B030D-6E8A-4147-A177-3AD203B41FA5}">
                      <a16:colId xmlns:a16="http://schemas.microsoft.com/office/drawing/2014/main" val="3110709824"/>
                    </a:ext>
                  </a:extLst>
                </a:gridCol>
                <a:gridCol w="923376">
                  <a:extLst>
                    <a:ext uri="{9D8B030D-6E8A-4147-A177-3AD203B41FA5}">
                      <a16:colId xmlns:a16="http://schemas.microsoft.com/office/drawing/2014/main" val="4158869865"/>
                    </a:ext>
                  </a:extLst>
                </a:gridCol>
                <a:gridCol w="987710">
                  <a:extLst>
                    <a:ext uri="{9D8B030D-6E8A-4147-A177-3AD203B41FA5}">
                      <a16:colId xmlns:a16="http://schemas.microsoft.com/office/drawing/2014/main" val="455291376"/>
                    </a:ext>
                  </a:extLst>
                </a:gridCol>
                <a:gridCol w="862828">
                  <a:extLst>
                    <a:ext uri="{9D8B030D-6E8A-4147-A177-3AD203B41FA5}">
                      <a16:colId xmlns:a16="http://schemas.microsoft.com/office/drawing/2014/main" val="2330387919"/>
                    </a:ext>
                  </a:extLst>
                </a:gridCol>
                <a:gridCol w="847691">
                  <a:extLst>
                    <a:ext uri="{9D8B030D-6E8A-4147-A177-3AD203B41FA5}">
                      <a16:colId xmlns:a16="http://schemas.microsoft.com/office/drawing/2014/main" val="2925985472"/>
                    </a:ext>
                  </a:extLst>
                </a:gridCol>
                <a:gridCol w="893103">
                  <a:extLst>
                    <a:ext uri="{9D8B030D-6E8A-4147-A177-3AD203B41FA5}">
                      <a16:colId xmlns:a16="http://schemas.microsoft.com/office/drawing/2014/main" val="2413052415"/>
                    </a:ext>
                  </a:extLst>
                </a:gridCol>
                <a:gridCol w="787141">
                  <a:extLst>
                    <a:ext uri="{9D8B030D-6E8A-4147-A177-3AD203B41FA5}">
                      <a16:colId xmlns:a16="http://schemas.microsoft.com/office/drawing/2014/main" val="2097950733"/>
                    </a:ext>
                  </a:extLst>
                </a:gridCol>
                <a:gridCol w="908240">
                  <a:extLst>
                    <a:ext uri="{9D8B030D-6E8A-4147-A177-3AD203B41FA5}">
                      <a16:colId xmlns:a16="http://schemas.microsoft.com/office/drawing/2014/main" val="243870536"/>
                    </a:ext>
                  </a:extLst>
                </a:gridCol>
              </a:tblGrid>
              <a:tr h="1029856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080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Dobrý výdělek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080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Dopravní dostupnost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080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Setrvačnost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080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Moje práce je zajímavá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080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Benefity univerzity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080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Možnost skloubit práci s rodinou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080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Inovativnost / modernost univerzity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080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Možnost osobního rozvoje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080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Možnost cestovat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080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Stabilita </a:t>
                      </a:r>
                      <a:r>
                        <a:rPr lang="cs-CZ" sz="1200" b="1" i="0" u="none" strike="noStrike" dirty="0" err="1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zam</a:t>
                      </a:r>
                      <a:r>
                        <a:rPr lang="cs-CZ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(</a:t>
                      </a:r>
                      <a:r>
                        <a:rPr lang="cs-CZ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jistota)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080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Možnost pracovat z domu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080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Nic jiného mi nezbývá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080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3617158"/>
                  </a:ext>
                </a:extLst>
              </a:tr>
              <a:tr h="377615">
                <a:tc>
                  <a:txBody>
                    <a:bodyPr/>
                    <a:lstStyle/>
                    <a:p>
                      <a:pPr marL="72000" algn="l" rtl="0" fontAlgn="b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REKTORÁT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B8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18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B7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5C87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B7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5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78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7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D7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7C97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F7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75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7149076"/>
                  </a:ext>
                </a:extLst>
              </a:tr>
              <a:tr h="238871">
                <a:tc>
                  <a:txBody>
                    <a:bodyPr/>
                    <a:lstStyle/>
                    <a:p>
                      <a:pPr marL="72000" algn="l" rtl="0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9A7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6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B8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C47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907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E98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E8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7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87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8CE7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A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786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4478850"/>
                  </a:ext>
                </a:extLst>
              </a:tr>
              <a:tr h="238871">
                <a:tc>
                  <a:txBody>
                    <a:bodyPr/>
                    <a:lstStyle/>
                    <a:p>
                      <a:pPr marL="72000" algn="l" rtl="0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57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DE8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F8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BC57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9B7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08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F7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48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D7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8CE7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08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8E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9937708"/>
                  </a:ext>
                </a:extLst>
              </a:tr>
              <a:tr h="238871">
                <a:tc>
                  <a:txBody>
                    <a:bodyPr/>
                    <a:lstStyle/>
                    <a:p>
                      <a:pPr marL="72000" algn="l" rtl="0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FaME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77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D8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77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EC67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37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27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5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08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6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8CE7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E8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726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9113142"/>
                  </a:ext>
                </a:extLst>
              </a:tr>
              <a:tr h="238871">
                <a:tc>
                  <a:txBody>
                    <a:bodyPr/>
                    <a:lstStyle/>
                    <a:p>
                      <a:pPr marL="72000" algn="l" rtl="0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FLKŘ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C07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C07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67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5C37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947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E78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9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B8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8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17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2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796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1966496"/>
                  </a:ext>
                </a:extLst>
              </a:tr>
              <a:tr h="238871">
                <a:tc>
                  <a:txBody>
                    <a:bodyPr/>
                    <a:lstStyle/>
                    <a:p>
                      <a:pPr marL="72000" algn="l" rtl="0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FHS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D8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B8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9D7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B7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5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2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08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38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CA7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DC8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5406271"/>
                  </a:ext>
                </a:extLst>
              </a:tr>
              <a:tr h="238871">
                <a:tc>
                  <a:txBody>
                    <a:bodyPr/>
                    <a:lstStyle/>
                    <a:p>
                      <a:pPr marL="72000" algn="l" rtl="0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FMK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F7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87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977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DC17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897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17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F7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A8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A8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17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D5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706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3426542"/>
                  </a:ext>
                </a:extLst>
              </a:tr>
              <a:tr h="238871">
                <a:tc>
                  <a:txBody>
                    <a:bodyPr/>
                    <a:lstStyle/>
                    <a:p>
                      <a:pPr marL="72000" algn="l" rtl="0" fontAlgn="b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CPS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5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E78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7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C67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C07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3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5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5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E78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8CE7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87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947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6140576"/>
                  </a:ext>
                </a:extLst>
              </a:tr>
              <a:tr h="168577">
                <a:tc>
                  <a:txBody>
                    <a:bodyPr/>
                    <a:lstStyle/>
                    <a:p>
                      <a:pPr marL="108000" algn="l" rtl="0" fontAlgn="b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UTB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642655"/>
                  </a:ext>
                </a:extLst>
              </a:tr>
            </a:tbl>
          </a:graphicData>
        </a:graphic>
      </p:graphicFrame>
      <p:sp>
        <p:nvSpPr>
          <p:cNvPr id="4" name="TextovéPole 3"/>
          <p:cNvSpPr txBox="1"/>
          <p:nvPr/>
        </p:nvSpPr>
        <p:spPr>
          <a:xfrm>
            <a:off x="6247847" y="6041808"/>
            <a:ext cx="2209279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 smtClean="0"/>
              <a:t>Hlavní důvody práce pro UTB</a:t>
            </a:r>
            <a:endParaRPr lang="cs-CZ" b="1" dirty="0"/>
          </a:p>
        </p:txBody>
      </p:sp>
      <p:cxnSp>
        <p:nvCxnSpPr>
          <p:cNvPr id="5" name="Přímá spojnice se šipkou 4"/>
          <p:cNvCxnSpPr/>
          <p:nvPr/>
        </p:nvCxnSpPr>
        <p:spPr>
          <a:xfrm flipH="1" flipV="1">
            <a:off x="4702117" y="5854813"/>
            <a:ext cx="1454290" cy="66097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" name="Přímá spojnice se šipkou 7"/>
          <p:cNvCxnSpPr/>
          <p:nvPr/>
        </p:nvCxnSpPr>
        <p:spPr>
          <a:xfrm flipV="1">
            <a:off x="8457126" y="5822195"/>
            <a:ext cx="1534772" cy="66097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21075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28807" y="332141"/>
            <a:ext cx="10339316" cy="1325563"/>
          </a:xfrm>
        </p:spPr>
        <p:txBody>
          <a:bodyPr/>
          <a:lstStyle/>
          <a:p>
            <a:r>
              <a:rPr lang="cs-CZ" dirty="0" smtClean="0"/>
              <a:t>Loajalita – Důvody setrvání na UTB ve Zlíně</a:t>
            </a:r>
            <a:endParaRPr lang="cs-CZ" dirty="0"/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9760135"/>
              </p:ext>
            </p:extLst>
          </p:nvPr>
        </p:nvGraphicFramePr>
        <p:xfrm>
          <a:off x="100584" y="2784503"/>
          <a:ext cx="11795762" cy="3360264"/>
        </p:xfrm>
        <a:graphic>
          <a:graphicData uri="http://schemas.openxmlformats.org/drawingml/2006/table">
            <a:tbl>
              <a:tblPr/>
              <a:tblGrid>
                <a:gridCol w="1095320">
                  <a:extLst>
                    <a:ext uri="{9D8B030D-6E8A-4147-A177-3AD203B41FA5}">
                      <a16:colId xmlns:a16="http://schemas.microsoft.com/office/drawing/2014/main" val="1288774698"/>
                    </a:ext>
                  </a:extLst>
                </a:gridCol>
                <a:gridCol w="811982">
                  <a:extLst>
                    <a:ext uri="{9D8B030D-6E8A-4147-A177-3AD203B41FA5}">
                      <a16:colId xmlns:a16="http://schemas.microsoft.com/office/drawing/2014/main" val="608826429"/>
                    </a:ext>
                  </a:extLst>
                </a:gridCol>
                <a:gridCol w="893103">
                  <a:extLst>
                    <a:ext uri="{9D8B030D-6E8A-4147-A177-3AD203B41FA5}">
                      <a16:colId xmlns:a16="http://schemas.microsoft.com/office/drawing/2014/main" val="540889459"/>
                    </a:ext>
                  </a:extLst>
                </a:gridCol>
                <a:gridCol w="1003499">
                  <a:extLst>
                    <a:ext uri="{9D8B030D-6E8A-4147-A177-3AD203B41FA5}">
                      <a16:colId xmlns:a16="http://schemas.microsoft.com/office/drawing/2014/main" val="3424202586"/>
                    </a:ext>
                  </a:extLst>
                </a:gridCol>
                <a:gridCol w="843255">
                  <a:extLst>
                    <a:ext uri="{9D8B030D-6E8A-4147-A177-3AD203B41FA5}">
                      <a16:colId xmlns:a16="http://schemas.microsoft.com/office/drawing/2014/main" val="4102477723"/>
                    </a:ext>
                  </a:extLst>
                </a:gridCol>
                <a:gridCol w="938514">
                  <a:extLst>
                    <a:ext uri="{9D8B030D-6E8A-4147-A177-3AD203B41FA5}">
                      <a16:colId xmlns:a16="http://schemas.microsoft.com/office/drawing/2014/main" val="3110709824"/>
                    </a:ext>
                  </a:extLst>
                </a:gridCol>
                <a:gridCol w="923376">
                  <a:extLst>
                    <a:ext uri="{9D8B030D-6E8A-4147-A177-3AD203B41FA5}">
                      <a16:colId xmlns:a16="http://schemas.microsoft.com/office/drawing/2014/main" val="4158869865"/>
                    </a:ext>
                  </a:extLst>
                </a:gridCol>
                <a:gridCol w="987710">
                  <a:extLst>
                    <a:ext uri="{9D8B030D-6E8A-4147-A177-3AD203B41FA5}">
                      <a16:colId xmlns:a16="http://schemas.microsoft.com/office/drawing/2014/main" val="455291376"/>
                    </a:ext>
                  </a:extLst>
                </a:gridCol>
                <a:gridCol w="862828">
                  <a:extLst>
                    <a:ext uri="{9D8B030D-6E8A-4147-A177-3AD203B41FA5}">
                      <a16:colId xmlns:a16="http://schemas.microsoft.com/office/drawing/2014/main" val="2330387919"/>
                    </a:ext>
                  </a:extLst>
                </a:gridCol>
                <a:gridCol w="847691">
                  <a:extLst>
                    <a:ext uri="{9D8B030D-6E8A-4147-A177-3AD203B41FA5}">
                      <a16:colId xmlns:a16="http://schemas.microsoft.com/office/drawing/2014/main" val="2925985472"/>
                    </a:ext>
                  </a:extLst>
                </a:gridCol>
                <a:gridCol w="893103">
                  <a:extLst>
                    <a:ext uri="{9D8B030D-6E8A-4147-A177-3AD203B41FA5}">
                      <a16:colId xmlns:a16="http://schemas.microsoft.com/office/drawing/2014/main" val="2413052415"/>
                    </a:ext>
                  </a:extLst>
                </a:gridCol>
                <a:gridCol w="787141">
                  <a:extLst>
                    <a:ext uri="{9D8B030D-6E8A-4147-A177-3AD203B41FA5}">
                      <a16:colId xmlns:a16="http://schemas.microsoft.com/office/drawing/2014/main" val="2097950733"/>
                    </a:ext>
                  </a:extLst>
                </a:gridCol>
                <a:gridCol w="908240">
                  <a:extLst>
                    <a:ext uri="{9D8B030D-6E8A-4147-A177-3AD203B41FA5}">
                      <a16:colId xmlns:a16="http://schemas.microsoft.com/office/drawing/2014/main" val="243870536"/>
                    </a:ext>
                  </a:extLst>
                </a:gridCol>
              </a:tblGrid>
              <a:tr h="975617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080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Dobrý výdělek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080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Dopravní dostupnost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080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Setrvačnost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080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Moje práce je zajímavá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080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Benefity univerzity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080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Možnost skloubit práci s rodinou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080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Inovativnost / modernost univerzity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080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Možnost osobního rozvoje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080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Možnost cestovat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080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Stabilita </a:t>
                      </a:r>
                      <a:r>
                        <a:rPr lang="cs-CZ" sz="1200" b="1" i="0" u="none" strike="noStrike" dirty="0" err="1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zam</a:t>
                      </a:r>
                      <a:r>
                        <a:rPr lang="cs-CZ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(</a:t>
                      </a:r>
                      <a:r>
                        <a:rPr lang="cs-CZ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jistota)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080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Možnost pracovat z domu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080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Nic jiného mi nezbývá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080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3617158"/>
                  </a:ext>
                </a:extLst>
              </a:tr>
              <a:tr h="357727">
                <a:tc>
                  <a:txBody>
                    <a:bodyPr/>
                    <a:lstStyle/>
                    <a:p>
                      <a:pPr marL="72000" algn="l" rtl="0" fontAlgn="b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REKTORÁT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7149076"/>
                  </a:ext>
                </a:extLst>
              </a:tr>
              <a:tr h="240863">
                <a:tc>
                  <a:txBody>
                    <a:bodyPr/>
                    <a:lstStyle/>
                    <a:p>
                      <a:pPr marL="72000" algn="l" rtl="0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4478850"/>
                  </a:ext>
                </a:extLst>
              </a:tr>
              <a:tr h="240863">
                <a:tc>
                  <a:txBody>
                    <a:bodyPr/>
                    <a:lstStyle/>
                    <a:p>
                      <a:pPr marL="72000" algn="l" rtl="0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9937708"/>
                  </a:ext>
                </a:extLst>
              </a:tr>
              <a:tr h="240863">
                <a:tc>
                  <a:txBody>
                    <a:bodyPr/>
                    <a:lstStyle/>
                    <a:p>
                      <a:pPr marL="72000" algn="l" rtl="0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FaME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9113142"/>
                  </a:ext>
                </a:extLst>
              </a:tr>
              <a:tr h="240863">
                <a:tc>
                  <a:txBody>
                    <a:bodyPr/>
                    <a:lstStyle/>
                    <a:p>
                      <a:pPr marL="72000" algn="l" rtl="0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FLKŘ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1966496"/>
                  </a:ext>
                </a:extLst>
              </a:tr>
              <a:tr h="240863">
                <a:tc>
                  <a:txBody>
                    <a:bodyPr/>
                    <a:lstStyle/>
                    <a:p>
                      <a:pPr marL="72000" algn="l" rtl="0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FHS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5406271"/>
                  </a:ext>
                </a:extLst>
              </a:tr>
              <a:tr h="240863">
                <a:tc>
                  <a:txBody>
                    <a:bodyPr/>
                    <a:lstStyle/>
                    <a:p>
                      <a:pPr marL="72000" algn="l" rtl="0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FMK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3426542"/>
                  </a:ext>
                </a:extLst>
              </a:tr>
              <a:tr h="240863">
                <a:tc>
                  <a:txBody>
                    <a:bodyPr/>
                    <a:lstStyle/>
                    <a:p>
                      <a:pPr marL="72000" algn="l" rtl="0" fontAlgn="b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CPS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6140576"/>
                  </a:ext>
                </a:extLst>
              </a:tr>
              <a:tr h="240863"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UTB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642655"/>
                  </a:ext>
                </a:extLst>
              </a:tr>
            </a:tbl>
          </a:graphicData>
        </a:graphic>
      </p:graphicFrame>
      <p:sp>
        <p:nvSpPr>
          <p:cNvPr id="4" name="TextovéPole 3"/>
          <p:cNvSpPr txBox="1"/>
          <p:nvPr/>
        </p:nvSpPr>
        <p:spPr>
          <a:xfrm>
            <a:off x="9160623" y="1807601"/>
            <a:ext cx="2890068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 smtClean="0">
                <a:solidFill>
                  <a:srgbClr val="92D050"/>
                </a:solidFill>
              </a:rPr>
              <a:t>Pozitivní odklony od průměru UTB</a:t>
            </a:r>
            <a:endParaRPr lang="cs-CZ" b="1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45539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64610" y="423314"/>
            <a:ext cx="10339316" cy="1325563"/>
          </a:xfrm>
        </p:spPr>
        <p:txBody>
          <a:bodyPr/>
          <a:lstStyle/>
          <a:p>
            <a:r>
              <a:rPr lang="cs-CZ" dirty="0" smtClean="0"/>
              <a:t>Loajalita – Důvody setrvání na UTB ve Zlíně</a:t>
            </a:r>
            <a:endParaRPr lang="cs-CZ" dirty="0"/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5498504"/>
              </p:ext>
            </p:extLst>
          </p:nvPr>
        </p:nvGraphicFramePr>
        <p:xfrm>
          <a:off x="108897" y="2826926"/>
          <a:ext cx="11795762" cy="3442533"/>
        </p:xfrm>
        <a:graphic>
          <a:graphicData uri="http://schemas.openxmlformats.org/drawingml/2006/table">
            <a:tbl>
              <a:tblPr/>
              <a:tblGrid>
                <a:gridCol w="1095320">
                  <a:extLst>
                    <a:ext uri="{9D8B030D-6E8A-4147-A177-3AD203B41FA5}">
                      <a16:colId xmlns:a16="http://schemas.microsoft.com/office/drawing/2014/main" val="1288774698"/>
                    </a:ext>
                  </a:extLst>
                </a:gridCol>
                <a:gridCol w="811982">
                  <a:extLst>
                    <a:ext uri="{9D8B030D-6E8A-4147-A177-3AD203B41FA5}">
                      <a16:colId xmlns:a16="http://schemas.microsoft.com/office/drawing/2014/main" val="608826429"/>
                    </a:ext>
                  </a:extLst>
                </a:gridCol>
                <a:gridCol w="893103">
                  <a:extLst>
                    <a:ext uri="{9D8B030D-6E8A-4147-A177-3AD203B41FA5}">
                      <a16:colId xmlns:a16="http://schemas.microsoft.com/office/drawing/2014/main" val="540889459"/>
                    </a:ext>
                  </a:extLst>
                </a:gridCol>
                <a:gridCol w="1003499">
                  <a:extLst>
                    <a:ext uri="{9D8B030D-6E8A-4147-A177-3AD203B41FA5}">
                      <a16:colId xmlns:a16="http://schemas.microsoft.com/office/drawing/2014/main" val="3424202586"/>
                    </a:ext>
                  </a:extLst>
                </a:gridCol>
                <a:gridCol w="843255">
                  <a:extLst>
                    <a:ext uri="{9D8B030D-6E8A-4147-A177-3AD203B41FA5}">
                      <a16:colId xmlns:a16="http://schemas.microsoft.com/office/drawing/2014/main" val="4102477723"/>
                    </a:ext>
                  </a:extLst>
                </a:gridCol>
                <a:gridCol w="938514">
                  <a:extLst>
                    <a:ext uri="{9D8B030D-6E8A-4147-A177-3AD203B41FA5}">
                      <a16:colId xmlns:a16="http://schemas.microsoft.com/office/drawing/2014/main" val="3110709824"/>
                    </a:ext>
                  </a:extLst>
                </a:gridCol>
                <a:gridCol w="923376">
                  <a:extLst>
                    <a:ext uri="{9D8B030D-6E8A-4147-A177-3AD203B41FA5}">
                      <a16:colId xmlns:a16="http://schemas.microsoft.com/office/drawing/2014/main" val="4158869865"/>
                    </a:ext>
                  </a:extLst>
                </a:gridCol>
                <a:gridCol w="987710">
                  <a:extLst>
                    <a:ext uri="{9D8B030D-6E8A-4147-A177-3AD203B41FA5}">
                      <a16:colId xmlns:a16="http://schemas.microsoft.com/office/drawing/2014/main" val="455291376"/>
                    </a:ext>
                  </a:extLst>
                </a:gridCol>
                <a:gridCol w="862828">
                  <a:extLst>
                    <a:ext uri="{9D8B030D-6E8A-4147-A177-3AD203B41FA5}">
                      <a16:colId xmlns:a16="http://schemas.microsoft.com/office/drawing/2014/main" val="2330387919"/>
                    </a:ext>
                  </a:extLst>
                </a:gridCol>
                <a:gridCol w="847691">
                  <a:extLst>
                    <a:ext uri="{9D8B030D-6E8A-4147-A177-3AD203B41FA5}">
                      <a16:colId xmlns:a16="http://schemas.microsoft.com/office/drawing/2014/main" val="2925985472"/>
                    </a:ext>
                  </a:extLst>
                </a:gridCol>
                <a:gridCol w="893103">
                  <a:extLst>
                    <a:ext uri="{9D8B030D-6E8A-4147-A177-3AD203B41FA5}">
                      <a16:colId xmlns:a16="http://schemas.microsoft.com/office/drawing/2014/main" val="2413052415"/>
                    </a:ext>
                  </a:extLst>
                </a:gridCol>
                <a:gridCol w="787141">
                  <a:extLst>
                    <a:ext uri="{9D8B030D-6E8A-4147-A177-3AD203B41FA5}">
                      <a16:colId xmlns:a16="http://schemas.microsoft.com/office/drawing/2014/main" val="2097950733"/>
                    </a:ext>
                  </a:extLst>
                </a:gridCol>
                <a:gridCol w="908240">
                  <a:extLst>
                    <a:ext uri="{9D8B030D-6E8A-4147-A177-3AD203B41FA5}">
                      <a16:colId xmlns:a16="http://schemas.microsoft.com/office/drawing/2014/main" val="243870536"/>
                    </a:ext>
                  </a:extLst>
                </a:gridCol>
              </a:tblGrid>
              <a:tr h="1035814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080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Dobrý výdělek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080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Dopravní dostupnost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080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Setrvačnost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080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Moje práce je zajímavá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080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Benefity univerzity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080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Možnost skloubit práci s rodinou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080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Inovativnost / modernost univerzity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080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Možnost osobního rozvoje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080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Možnost cestovat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080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Stabilita </a:t>
                      </a:r>
                      <a:r>
                        <a:rPr lang="cs-CZ" sz="1200" b="1" i="0" u="none" strike="noStrike" dirty="0" err="1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zam</a:t>
                      </a:r>
                      <a:r>
                        <a:rPr lang="cs-CZ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(</a:t>
                      </a:r>
                      <a:r>
                        <a:rPr lang="cs-CZ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jistota)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080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Možnost pracovat z domu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080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Nic jiného mi nezbývá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080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3617158"/>
                  </a:ext>
                </a:extLst>
              </a:tr>
              <a:tr h="379799">
                <a:tc>
                  <a:txBody>
                    <a:bodyPr/>
                    <a:lstStyle/>
                    <a:p>
                      <a:pPr marL="72000" algn="l" rtl="0" fontAlgn="b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REKTORÁT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7149076"/>
                  </a:ext>
                </a:extLst>
              </a:tr>
              <a:tr h="242010">
                <a:tc>
                  <a:txBody>
                    <a:bodyPr/>
                    <a:lstStyle/>
                    <a:p>
                      <a:pPr marL="72000" algn="l" rtl="0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4478850"/>
                  </a:ext>
                </a:extLst>
              </a:tr>
              <a:tr h="242010">
                <a:tc>
                  <a:txBody>
                    <a:bodyPr/>
                    <a:lstStyle/>
                    <a:p>
                      <a:pPr marL="72000" algn="l" rtl="0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9937708"/>
                  </a:ext>
                </a:extLst>
              </a:tr>
              <a:tr h="242010">
                <a:tc>
                  <a:txBody>
                    <a:bodyPr/>
                    <a:lstStyle/>
                    <a:p>
                      <a:pPr marL="72000" algn="l" rtl="0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FaME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9113142"/>
                  </a:ext>
                </a:extLst>
              </a:tr>
              <a:tr h="242010">
                <a:tc>
                  <a:txBody>
                    <a:bodyPr/>
                    <a:lstStyle/>
                    <a:p>
                      <a:pPr marL="72000" algn="l" rtl="0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FLKŘ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1966496"/>
                  </a:ext>
                </a:extLst>
              </a:tr>
              <a:tr h="242010">
                <a:tc>
                  <a:txBody>
                    <a:bodyPr/>
                    <a:lstStyle/>
                    <a:p>
                      <a:pPr marL="72000" algn="l" rtl="0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FHS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5406271"/>
                  </a:ext>
                </a:extLst>
              </a:tr>
              <a:tr h="242010">
                <a:tc>
                  <a:txBody>
                    <a:bodyPr/>
                    <a:lstStyle/>
                    <a:p>
                      <a:pPr marL="72000" algn="l" rtl="0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FMK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3426542"/>
                  </a:ext>
                </a:extLst>
              </a:tr>
              <a:tr h="242010">
                <a:tc>
                  <a:txBody>
                    <a:bodyPr/>
                    <a:lstStyle/>
                    <a:p>
                      <a:pPr marL="72000" algn="l" rtl="0" fontAlgn="b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CPS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6140576"/>
                  </a:ext>
                </a:extLst>
              </a:tr>
              <a:tr h="242010"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UTB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642655"/>
                  </a:ext>
                </a:extLst>
              </a:tr>
            </a:tbl>
          </a:graphicData>
        </a:graphic>
      </p:graphicFrame>
      <p:sp>
        <p:nvSpPr>
          <p:cNvPr id="4" name="TextovéPole 3"/>
          <p:cNvSpPr txBox="1"/>
          <p:nvPr/>
        </p:nvSpPr>
        <p:spPr>
          <a:xfrm>
            <a:off x="9250673" y="2028666"/>
            <a:ext cx="2890068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 smtClean="0">
                <a:solidFill>
                  <a:srgbClr val="E65014"/>
                </a:solidFill>
              </a:rPr>
              <a:t>Negativní odklony od průměru UTB</a:t>
            </a:r>
            <a:endParaRPr lang="cs-CZ" b="1" dirty="0">
              <a:solidFill>
                <a:srgbClr val="E6501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594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7" name="Obrázek 3"/>
          <p:cNvPicPr/>
          <p:nvPr/>
        </p:nvPicPr>
        <p:blipFill>
          <a:blip r:embed="rId2"/>
          <a:stretch/>
        </p:blipFill>
        <p:spPr>
          <a:xfrm>
            <a:off x="267653" y="416626"/>
            <a:ext cx="636840" cy="611280"/>
          </a:xfrm>
          <a:prstGeom prst="rect">
            <a:avLst/>
          </a:prstGeom>
          <a:ln w="0">
            <a:noFill/>
          </a:ln>
        </p:spPr>
      </p:pic>
      <p:sp>
        <p:nvSpPr>
          <p:cNvPr id="19" name="Rectangle 1">
            <a:extLst>
              <a:ext uri="{FF2B5EF4-FFF2-40B4-BE49-F238E27FC236}">
                <a16:creationId xmlns:a16="http://schemas.microsoft.com/office/drawing/2014/main" id="{A64CC92B-53AC-874C-B8A8-9B4FA32765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4499" y="365517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Helvetica" pitchFamily="2" charset="0"/>
              </a:rPr>
              <a:t/>
            </a:r>
            <a:br>
              <a:rPr kumimoji="0" lang="cs-CZ" altLang="cs-CZ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Helvetica" pitchFamily="2" charset="0"/>
              </a:rPr>
            </a:br>
            <a:endParaRPr kumimoji="0" lang="cs-CZ" altLang="cs-CZ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/>
            </a:r>
            <a:br>
              <a:rPr kumimoji="0" lang="cs-CZ" altLang="cs-CZ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</a:br>
            <a:endParaRPr kumimoji="0" lang="cs-CZ" alt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3" name="Graf 12">
            <a:extLst>
              <a:ext uri="{FF2B5EF4-FFF2-40B4-BE49-F238E27FC236}">
                <a16:creationId xmlns:a16="http://schemas.microsoft.com/office/drawing/2014/main" id="{AAD050EB-F14F-E34B-AC53-CEB3DAE8CC5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93078791"/>
              </p:ext>
            </p:extLst>
          </p:nvPr>
        </p:nvGraphicFramePr>
        <p:xfrm>
          <a:off x="1" y="2467591"/>
          <a:ext cx="6087532" cy="43904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CustomShape 1">
            <a:extLst>
              <a:ext uri="{FF2B5EF4-FFF2-40B4-BE49-F238E27FC236}">
                <a16:creationId xmlns:a16="http://schemas.microsoft.com/office/drawing/2014/main" id="{7FB2E217-E3EE-1247-B2DA-9676BB9A8622}"/>
              </a:ext>
            </a:extLst>
          </p:cNvPr>
          <p:cNvSpPr/>
          <p:nvPr/>
        </p:nvSpPr>
        <p:spPr>
          <a:xfrm>
            <a:off x="173737" y="2092220"/>
            <a:ext cx="5496600" cy="45767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90000"/>
              </a:lnSpc>
            </a:pPr>
            <a:r>
              <a:rPr lang="cs-CZ" sz="2800" b="1" spc="-1" dirty="0">
                <a:solidFill>
                  <a:srgbClr val="E65014"/>
                </a:solidFill>
                <a:latin typeface="Arial Narrow"/>
              </a:rPr>
              <a:t>Výsledky za populaci ČR</a:t>
            </a:r>
          </a:p>
        </p:txBody>
      </p:sp>
      <p:sp>
        <p:nvSpPr>
          <p:cNvPr id="15" name="CustomShape 1">
            <a:extLst>
              <a:ext uri="{FF2B5EF4-FFF2-40B4-BE49-F238E27FC236}">
                <a16:creationId xmlns:a16="http://schemas.microsoft.com/office/drawing/2014/main" id="{6A8D27B1-EEC0-304F-9754-56B603631EB8}"/>
              </a:ext>
            </a:extLst>
          </p:cNvPr>
          <p:cNvSpPr/>
          <p:nvPr/>
        </p:nvSpPr>
        <p:spPr>
          <a:xfrm>
            <a:off x="5432592" y="2095587"/>
            <a:ext cx="6695400" cy="457677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90000"/>
              </a:lnSpc>
            </a:pPr>
            <a:r>
              <a:rPr lang="cs-CZ" sz="2800" b="1" spc="-1" dirty="0">
                <a:solidFill>
                  <a:srgbClr val="E65014"/>
                </a:solidFill>
                <a:latin typeface="Arial Narrow"/>
              </a:rPr>
              <a:t>Výsledky za UTB</a:t>
            </a:r>
          </a:p>
        </p:txBody>
      </p:sp>
      <p:graphicFrame>
        <p:nvGraphicFramePr>
          <p:cNvPr id="17" name="Graf 16">
            <a:extLst>
              <a:ext uri="{FF2B5EF4-FFF2-40B4-BE49-F238E27FC236}">
                <a16:creationId xmlns:a16="http://schemas.microsoft.com/office/drawing/2014/main" id="{7CD26D3E-4400-6148-BDDB-05082C0AABF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05465789"/>
              </p:ext>
            </p:extLst>
          </p:nvPr>
        </p:nvGraphicFramePr>
        <p:xfrm>
          <a:off x="6731000" y="2514539"/>
          <a:ext cx="5461000" cy="42965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Nadpis 1"/>
          <p:cNvSpPr txBox="1">
            <a:spLocks/>
          </p:cNvSpPr>
          <p:nvPr/>
        </p:nvSpPr>
        <p:spPr>
          <a:xfrm>
            <a:off x="1014487" y="365125"/>
            <a:ext cx="10339316" cy="1325563"/>
          </a:xfrm>
          <a:prstGeom prst="rect">
            <a:avLst/>
          </a:prstGeom>
        </p:spPr>
        <p:txBody>
          <a:bodyPr/>
          <a:lstStyle>
            <a:lvl1pPr algn="l" defTabSz="91326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b="1" dirty="0" smtClean="0">
                <a:solidFill>
                  <a:srgbClr val="E65014"/>
                </a:solidFill>
              </a:rPr>
              <a:t>Adaptační proces na UTB ve Zlíně</a:t>
            </a:r>
            <a:endParaRPr lang="cs-CZ" b="1" dirty="0">
              <a:solidFill>
                <a:srgbClr val="E6501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70385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6505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533651" y="1220789"/>
            <a:ext cx="7124700" cy="1655763"/>
          </a:xfrm>
        </p:spPr>
        <p:txBody>
          <a:bodyPr>
            <a:normAutofit/>
          </a:bodyPr>
          <a:lstStyle/>
          <a:p>
            <a:r>
              <a:rPr lang="cs-CZ" sz="4100" b="1" dirty="0">
                <a:solidFill>
                  <a:schemeClr val="bg1"/>
                </a:solidFill>
                <a:latin typeface="+mj-lt"/>
              </a:rPr>
              <a:t>DĚKUJI VÁM </a:t>
            </a:r>
          </a:p>
          <a:p>
            <a:r>
              <a:rPr lang="cs-CZ" sz="4100" b="1" dirty="0">
                <a:solidFill>
                  <a:schemeClr val="bg1"/>
                </a:solidFill>
                <a:latin typeface="+mj-lt"/>
              </a:rPr>
              <a:t>ZA POZORNOST</a:t>
            </a:r>
            <a:endParaRPr lang="cs-CZ" sz="43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2617896" y="4111235"/>
            <a:ext cx="6956213" cy="1371316"/>
          </a:xfrm>
          <a:prstGeom prst="rect">
            <a:avLst/>
          </a:prstGeom>
        </p:spPr>
        <p:txBody>
          <a:bodyPr wrap="square" lIns="91340" tIns="45718" rIns="91340" bIns="45718">
            <a:spAutoFit/>
          </a:bodyPr>
          <a:lstStyle/>
          <a:p>
            <a:pPr algn="ctr" defTabSz="913267">
              <a:spcBef>
                <a:spcPts val="600"/>
              </a:spcBef>
            </a:pPr>
            <a:r>
              <a:rPr lang="cs-CZ" sz="2400" b="1" dirty="0" smtClean="0">
                <a:solidFill>
                  <a:srgbClr val="FF7800"/>
                </a:solidFill>
              </a:rPr>
              <a:t>Jan Kalenda</a:t>
            </a:r>
            <a:r>
              <a:rPr lang="en-US" sz="2400" b="1" dirty="0" smtClean="0">
                <a:solidFill>
                  <a:srgbClr val="FF7800"/>
                </a:solidFill>
              </a:rPr>
              <a:t>|</a:t>
            </a:r>
            <a:r>
              <a:rPr lang="cs-CZ" sz="2400" b="1" dirty="0" smtClean="0">
                <a:solidFill>
                  <a:srgbClr val="FF7800"/>
                </a:solidFill>
              </a:rPr>
              <a:t> </a:t>
            </a:r>
            <a:r>
              <a:rPr lang="cs-CZ" sz="2400" b="1" u="sng" dirty="0" smtClean="0">
                <a:solidFill>
                  <a:srgbClr val="FF7800"/>
                </a:solidFill>
              </a:rPr>
              <a:t>kalenda</a:t>
            </a:r>
            <a:r>
              <a:rPr lang="cs-CZ" sz="2400" b="1" u="sng" dirty="0" smtClean="0">
                <a:solidFill>
                  <a:srgbClr val="FF7800"/>
                </a:solidFill>
                <a:hlinkClick r:id="rId2"/>
              </a:rPr>
              <a:t>@utb.cz</a:t>
            </a:r>
            <a:r>
              <a:rPr lang="cs-CZ" sz="2400" b="1" dirty="0" smtClean="0">
                <a:solidFill>
                  <a:prstClr val="white"/>
                </a:solidFill>
              </a:rPr>
              <a:t> </a:t>
            </a:r>
            <a:endParaRPr lang="cs-CZ" sz="2400" b="1" dirty="0">
              <a:solidFill>
                <a:prstClr val="white"/>
              </a:solidFill>
            </a:endParaRPr>
          </a:p>
          <a:p>
            <a:pPr algn="ctr" defTabSz="913267">
              <a:spcBef>
                <a:spcPts val="600"/>
              </a:spcBef>
            </a:pPr>
            <a:endParaRPr lang="cs-CZ" sz="2400" b="1" dirty="0">
              <a:solidFill>
                <a:prstClr val="white"/>
              </a:solidFill>
            </a:endParaRPr>
          </a:p>
          <a:p>
            <a:pPr algn="ctr" defTabSz="913267">
              <a:spcBef>
                <a:spcPts val="600"/>
              </a:spcBef>
            </a:pPr>
            <a:r>
              <a:rPr lang="cs-CZ" sz="2400" b="1" dirty="0">
                <a:solidFill>
                  <a:prstClr val="white"/>
                </a:solidFill>
                <a:hlinkClick r:id="rId2"/>
              </a:rPr>
              <a:t>p</a:t>
            </a:r>
            <a:r>
              <a:rPr lang="cs-CZ" sz="2400" b="1" dirty="0" smtClean="0">
                <a:solidFill>
                  <a:prstClr val="white"/>
                </a:solidFill>
                <a:hlinkClick r:id="rId2"/>
              </a:rPr>
              <a:t>rorektor-kvalita@utb.cz</a:t>
            </a:r>
            <a:r>
              <a:rPr lang="cs-CZ" sz="2400" b="1" dirty="0" smtClean="0">
                <a:solidFill>
                  <a:prstClr val="white"/>
                </a:solidFill>
              </a:rPr>
              <a:t> </a:t>
            </a:r>
            <a:endParaRPr lang="cs-CZ" sz="2400" b="1" dirty="0">
              <a:solidFill>
                <a:prstClr val="white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6000" y="5837967"/>
            <a:ext cx="2880000" cy="681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5114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14487" y="373438"/>
            <a:ext cx="10339316" cy="1325563"/>
          </a:xfrm>
        </p:spPr>
        <p:txBody>
          <a:bodyPr/>
          <a:lstStyle/>
          <a:p>
            <a:r>
              <a:rPr lang="cs-CZ" dirty="0" smtClean="0"/>
              <a:t>Cíle a východiska šetření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b="1" dirty="0" smtClean="0"/>
              <a:t>Hlavní cíl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dirty="0" smtClean="0"/>
              <a:t>Provést </a:t>
            </a:r>
            <a:r>
              <a:rPr lang="cs-CZ" dirty="0" smtClean="0"/>
              <a:t>II. šetření pracovního prostředí a pracovních vztahů na </a:t>
            </a:r>
            <a:r>
              <a:rPr lang="cs-CZ" dirty="0" smtClean="0"/>
              <a:t>UTB ve Zlíně:</a:t>
            </a:r>
            <a:endParaRPr lang="cs-CZ" dirty="0"/>
          </a:p>
          <a:p>
            <a:pPr marL="971015" lvl="1" indent="-514350">
              <a:buFont typeface="+mj-lt"/>
              <a:buAutoNum type="arabicParenR"/>
            </a:pPr>
            <a:r>
              <a:rPr lang="cs-CZ" dirty="0" smtClean="0"/>
              <a:t>Zmapovat </a:t>
            </a:r>
            <a:r>
              <a:rPr lang="cs-CZ" b="1" dirty="0" smtClean="0">
                <a:solidFill>
                  <a:srgbClr val="E65014"/>
                </a:solidFill>
              </a:rPr>
              <a:t>pracovní prostředí </a:t>
            </a:r>
            <a:r>
              <a:rPr lang="cs-CZ" dirty="0" smtClean="0"/>
              <a:t>na </a:t>
            </a:r>
            <a:r>
              <a:rPr lang="cs-CZ" dirty="0" smtClean="0"/>
              <a:t>UTB (Standardizovaný </a:t>
            </a:r>
            <a:r>
              <a:rPr lang="cs-CZ" dirty="0" smtClean="0"/>
              <a:t>nástroj </a:t>
            </a:r>
            <a:r>
              <a:rPr lang="cs-CZ" dirty="0" smtClean="0"/>
              <a:t>Q12, </a:t>
            </a:r>
            <a:r>
              <a:rPr lang="cs-CZ" dirty="0" err="1" smtClean="0"/>
              <a:t>Likertova</a:t>
            </a:r>
            <a:r>
              <a:rPr lang="cs-CZ" dirty="0" smtClean="0"/>
              <a:t> </a:t>
            </a:r>
            <a:r>
              <a:rPr lang="cs-CZ" dirty="0" smtClean="0"/>
              <a:t>škála 1-5</a:t>
            </a:r>
            <a:r>
              <a:rPr lang="cs-CZ" dirty="0" smtClean="0"/>
              <a:t>).</a:t>
            </a:r>
            <a:endParaRPr lang="cs-CZ" dirty="0"/>
          </a:p>
          <a:p>
            <a:pPr marL="971015" lvl="1" indent="-514350">
              <a:buFont typeface="+mj-lt"/>
              <a:buAutoNum type="arabicParenR"/>
            </a:pPr>
            <a:r>
              <a:rPr lang="cs-CZ" dirty="0" smtClean="0"/>
              <a:t>Zmapovat aktuální </a:t>
            </a:r>
            <a:r>
              <a:rPr lang="cs-CZ" b="1" dirty="0" smtClean="0">
                <a:solidFill>
                  <a:srgbClr val="E65014"/>
                </a:solidFill>
              </a:rPr>
              <a:t>atmosféru </a:t>
            </a:r>
            <a:r>
              <a:rPr lang="cs-CZ" b="1" dirty="0" smtClean="0">
                <a:solidFill>
                  <a:srgbClr val="E65014"/>
                </a:solidFill>
              </a:rPr>
              <a:t>na </a:t>
            </a:r>
            <a:r>
              <a:rPr lang="cs-CZ" b="1" dirty="0" smtClean="0">
                <a:solidFill>
                  <a:srgbClr val="E65014"/>
                </a:solidFill>
              </a:rPr>
              <a:t>pracovišti</a:t>
            </a:r>
            <a:r>
              <a:rPr lang="cs-CZ" dirty="0" smtClean="0"/>
              <a:t>.</a:t>
            </a:r>
          </a:p>
          <a:p>
            <a:pPr marL="971015" lvl="1" indent="-514350">
              <a:buFont typeface="+mj-lt"/>
              <a:buAutoNum type="arabicParenR"/>
            </a:pPr>
            <a:r>
              <a:rPr lang="cs-CZ" dirty="0" smtClean="0"/>
              <a:t>Určit </a:t>
            </a:r>
            <a:r>
              <a:rPr lang="cs-CZ" dirty="0" smtClean="0"/>
              <a:t>míru a zdroje </a:t>
            </a:r>
            <a:r>
              <a:rPr lang="cs-CZ" b="1" dirty="0" smtClean="0">
                <a:solidFill>
                  <a:srgbClr val="E65014"/>
                </a:solidFill>
              </a:rPr>
              <a:t>loajality</a:t>
            </a:r>
            <a:r>
              <a:rPr lang="cs-CZ" dirty="0" smtClean="0"/>
              <a:t> zaměstnanců </a:t>
            </a:r>
            <a:r>
              <a:rPr lang="cs-CZ" dirty="0" smtClean="0"/>
              <a:t>UTB.</a:t>
            </a:r>
          </a:p>
          <a:p>
            <a:pPr marL="971015" lvl="1" indent="-514350">
              <a:buFont typeface="+mj-lt"/>
              <a:buAutoNum type="arabicParenR"/>
            </a:pPr>
            <a:r>
              <a:rPr lang="cs-CZ" dirty="0" smtClean="0"/>
              <a:t>Zmapovat stav </a:t>
            </a:r>
            <a:r>
              <a:rPr lang="cs-CZ" b="1" dirty="0" smtClean="0">
                <a:solidFill>
                  <a:srgbClr val="E65014"/>
                </a:solidFill>
              </a:rPr>
              <a:t>adaptačního procesu </a:t>
            </a:r>
            <a:r>
              <a:rPr lang="cs-CZ" dirty="0" smtClean="0"/>
              <a:t>na </a:t>
            </a:r>
            <a:r>
              <a:rPr lang="cs-CZ" dirty="0" smtClean="0"/>
              <a:t>UTB (Standardizovaný </a:t>
            </a:r>
            <a:r>
              <a:rPr lang="cs-CZ" dirty="0" smtClean="0"/>
              <a:t>nástroj </a:t>
            </a:r>
            <a:r>
              <a:rPr lang="cs-CZ" dirty="0" smtClean="0"/>
              <a:t>ADA-CZ)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b="1" dirty="0" smtClean="0"/>
              <a:t>Vedlejší cíl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dirty="0" smtClean="0"/>
              <a:t>Srovnat </a:t>
            </a:r>
            <a:r>
              <a:rPr lang="cs-CZ" dirty="0" smtClean="0"/>
              <a:t>výsledky šetření z roku 2021 (N = 316) s výsledky z roku 2019 (N = 408) v </a:t>
            </a:r>
            <a:r>
              <a:rPr lang="cs-CZ" dirty="0" smtClean="0"/>
              <a:t>případě nástroje Q12.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dirty="0" smtClean="0"/>
              <a:t>Určit </a:t>
            </a:r>
            <a:r>
              <a:rPr lang="cs-CZ" dirty="0" smtClean="0"/>
              <a:t>hlavní rozdíly mezi součástmi UTB. </a:t>
            </a:r>
          </a:p>
          <a:p>
            <a:pPr lvl="1"/>
            <a:endParaRPr lang="cs-CZ" dirty="0" smtClean="0"/>
          </a:p>
          <a:p>
            <a:pPr lvl="1"/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049" y="721905"/>
            <a:ext cx="637499" cy="6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0002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ulka 6">
            <a:extLst>
              <a:ext uri="{FF2B5EF4-FFF2-40B4-BE49-F238E27FC236}">
                <a16:creationId xmlns:a16="http://schemas.microsoft.com/office/drawing/2014/main" id="{11547DCA-1898-4940-86DD-ACA75D7FC6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2250547"/>
              </p:ext>
            </p:extLst>
          </p:nvPr>
        </p:nvGraphicFramePr>
        <p:xfrm>
          <a:off x="370096" y="1686537"/>
          <a:ext cx="3425763" cy="4918111"/>
        </p:xfrm>
        <a:graphic>
          <a:graphicData uri="http://schemas.openxmlformats.org/drawingml/2006/table">
            <a:tbl>
              <a:tblPr/>
              <a:tblGrid>
                <a:gridCol w="1155398">
                  <a:extLst>
                    <a:ext uri="{9D8B030D-6E8A-4147-A177-3AD203B41FA5}">
                      <a16:colId xmlns:a16="http://schemas.microsoft.com/office/drawing/2014/main" val="2731842942"/>
                    </a:ext>
                  </a:extLst>
                </a:gridCol>
                <a:gridCol w="1209089">
                  <a:extLst>
                    <a:ext uri="{9D8B030D-6E8A-4147-A177-3AD203B41FA5}">
                      <a16:colId xmlns:a16="http://schemas.microsoft.com/office/drawing/2014/main" val="4030083718"/>
                    </a:ext>
                  </a:extLst>
                </a:gridCol>
                <a:gridCol w="1061276">
                  <a:extLst>
                    <a:ext uri="{9D8B030D-6E8A-4147-A177-3AD203B41FA5}">
                      <a16:colId xmlns:a16="http://schemas.microsoft.com/office/drawing/2014/main" val="1937136374"/>
                    </a:ext>
                  </a:extLst>
                </a:gridCol>
              </a:tblGrid>
              <a:tr h="639481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F2F2F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cs-CZ" sz="1600" b="1" i="0" u="none" strike="noStrike" dirty="0" smtClean="0">
                          <a:solidFill>
                            <a:srgbClr val="F2F2F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Rozložení respondentů</a:t>
                      </a:r>
                      <a:endParaRPr lang="cs-CZ" sz="1600" b="1" i="0" u="none" strike="noStrike" dirty="0">
                        <a:solidFill>
                          <a:srgbClr val="F2F2F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8080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F2F2F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A6A6A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cs-CZ" sz="1600" b="0" i="0" u="none" strike="noStrike" dirty="0">
                        <a:solidFill>
                          <a:srgbClr val="F2F2F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1307593"/>
                  </a:ext>
                </a:extLst>
              </a:tr>
              <a:tr h="454359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 dirty="0">
                          <a:solidFill>
                            <a:srgbClr val="F2F2F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cs-CZ" sz="1600" b="1" i="0" u="none" strike="noStrike" dirty="0" smtClean="0">
                          <a:solidFill>
                            <a:srgbClr val="F2F2F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součást</a:t>
                      </a:r>
                      <a:endParaRPr lang="cs-CZ" sz="1600" b="1" i="0" u="none" strike="noStrike" dirty="0">
                        <a:solidFill>
                          <a:srgbClr val="F2F2F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080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 smtClean="0">
                          <a:solidFill>
                            <a:srgbClr val="F2F2F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Počet</a:t>
                      </a:r>
                      <a:r>
                        <a:rPr lang="cs-CZ" sz="1600" b="1" i="0" u="none" strike="noStrike" baseline="0" dirty="0" smtClean="0">
                          <a:solidFill>
                            <a:srgbClr val="F2F2F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pracovníků</a:t>
                      </a:r>
                      <a:endParaRPr lang="cs-CZ" sz="1600" b="1" i="0" u="none" strike="noStrike" dirty="0">
                        <a:solidFill>
                          <a:srgbClr val="F2F2F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080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 smtClean="0">
                          <a:solidFill>
                            <a:srgbClr val="F2F2F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Procento</a:t>
                      </a:r>
                      <a:endParaRPr lang="cs-CZ" sz="1600" b="1" i="0" u="none" strike="noStrike" dirty="0">
                        <a:solidFill>
                          <a:srgbClr val="F2F2F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080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3698349"/>
                  </a:ext>
                </a:extLst>
              </a:tr>
              <a:tr h="207707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Rektorát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17,1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3483274"/>
                  </a:ext>
                </a:extLst>
              </a:tr>
              <a:tr h="207707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FAI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9,8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4417383"/>
                  </a:ext>
                </a:extLst>
              </a:tr>
              <a:tr h="207707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FT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18,7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2893506"/>
                  </a:ext>
                </a:extLst>
              </a:tr>
              <a:tr h="207707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FaME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12,7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62011600"/>
                  </a:ext>
                </a:extLst>
              </a:tr>
              <a:tr h="207707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FLKŘ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4463818"/>
                  </a:ext>
                </a:extLst>
              </a:tr>
              <a:tr h="207707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FHS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14,9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3038600"/>
                  </a:ext>
                </a:extLst>
              </a:tr>
              <a:tr h="207707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FMK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4768773"/>
                  </a:ext>
                </a:extLst>
              </a:tr>
              <a:tr h="207707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9273412"/>
                  </a:ext>
                </a:extLst>
              </a:tr>
              <a:tr h="207707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CEBIA- TECH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6278355"/>
                  </a:ext>
                </a:extLst>
              </a:tr>
              <a:tr h="207707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Knihovna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1069158"/>
                  </a:ext>
                </a:extLst>
              </a:tr>
              <a:tr h="132427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Koleje a menza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85246373"/>
                  </a:ext>
                </a:extLst>
              </a:tr>
              <a:tr h="207707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CPS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8373743"/>
                  </a:ext>
                </a:extLst>
              </a:tr>
              <a:tr h="220689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Celkem</a:t>
                      </a:r>
                      <a:endParaRPr lang="cs-CZ" sz="16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2334311"/>
                  </a:ext>
                </a:extLst>
              </a:tr>
            </a:tbl>
          </a:graphicData>
        </a:graphic>
      </p:graphicFrame>
      <p:graphicFrame>
        <p:nvGraphicFramePr>
          <p:cNvPr id="8" name="Tabulka 7">
            <a:extLst>
              <a:ext uri="{FF2B5EF4-FFF2-40B4-BE49-F238E27FC236}">
                <a16:creationId xmlns:a16="http://schemas.microsoft.com/office/drawing/2014/main" id="{6EBE8F2A-A42A-DA4E-92AB-9736DBB44B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207673"/>
              </p:ext>
            </p:extLst>
          </p:nvPr>
        </p:nvGraphicFramePr>
        <p:xfrm>
          <a:off x="7930937" y="1885929"/>
          <a:ext cx="3122336" cy="381381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42318">
                  <a:extLst>
                    <a:ext uri="{9D8B030D-6E8A-4147-A177-3AD203B41FA5}">
                      <a16:colId xmlns:a16="http://schemas.microsoft.com/office/drawing/2014/main" val="1126912625"/>
                    </a:ext>
                  </a:extLst>
                </a:gridCol>
                <a:gridCol w="990009">
                  <a:extLst>
                    <a:ext uri="{9D8B030D-6E8A-4147-A177-3AD203B41FA5}">
                      <a16:colId xmlns:a16="http://schemas.microsoft.com/office/drawing/2014/main" val="620281251"/>
                    </a:ext>
                  </a:extLst>
                </a:gridCol>
                <a:gridCol w="990009">
                  <a:extLst>
                    <a:ext uri="{9D8B030D-6E8A-4147-A177-3AD203B41FA5}">
                      <a16:colId xmlns:a16="http://schemas.microsoft.com/office/drawing/2014/main" val="2521390268"/>
                    </a:ext>
                  </a:extLst>
                </a:gridCol>
              </a:tblGrid>
              <a:tr h="1014731"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Kategorie věková </a:t>
                      </a:r>
                      <a:endParaRPr lang="cs-CZ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080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 smtClean="0">
                          <a:solidFill>
                            <a:srgbClr val="F2F2F2"/>
                          </a:solidFill>
                          <a:effectLst/>
                          <a:latin typeface="+mn-lt"/>
                        </a:rPr>
                        <a:t>Počet</a:t>
                      </a:r>
                      <a:r>
                        <a:rPr lang="cs-CZ" sz="1600" b="1" i="0" u="none" strike="noStrike" baseline="0" dirty="0" smtClean="0">
                          <a:solidFill>
                            <a:srgbClr val="F2F2F2"/>
                          </a:solidFill>
                          <a:effectLst/>
                          <a:latin typeface="+mn-lt"/>
                        </a:rPr>
                        <a:t> pracovníků</a:t>
                      </a:r>
                      <a:endParaRPr lang="cs-CZ" sz="1600" b="1" i="0" u="none" strike="noStrike" dirty="0">
                        <a:solidFill>
                          <a:srgbClr val="F2F2F2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080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 smtClean="0">
                          <a:solidFill>
                            <a:srgbClr val="F2F2F2"/>
                          </a:solidFill>
                          <a:effectLst/>
                          <a:latin typeface="+mn-lt"/>
                        </a:rPr>
                        <a:t>Procento</a:t>
                      </a:r>
                      <a:endParaRPr lang="cs-CZ" sz="1600" b="1" i="0" u="none" strike="noStrike" dirty="0">
                        <a:solidFill>
                          <a:srgbClr val="F2F2F2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080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6025360"/>
                  </a:ext>
                </a:extLst>
              </a:tr>
              <a:tr h="477521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do 25 let</a:t>
                      </a:r>
                      <a:endParaRPr lang="cs-CZ" sz="16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9</a:t>
                      </a:r>
                      <a:endParaRPr lang="cs-CZ" sz="16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2,8</a:t>
                      </a:r>
                      <a:endParaRPr lang="cs-CZ" sz="16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325752"/>
                  </a:ext>
                </a:extLst>
              </a:tr>
              <a:tr h="477521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u="none" strike="noStrike">
                          <a:effectLst/>
                        </a:rPr>
                        <a:t>26-35 let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 dirty="0">
                          <a:effectLst/>
                        </a:rPr>
                        <a:t>70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 dirty="0">
                          <a:effectLst/>
                        </a:rPr>
                        <a:t>22,2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1806312"/>
                  </a:ext>
                </a:extLst>
              </a:tr>
              <a:tr h="477521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u="none" strike="noStrike">
                          <a:effectLst/>
                        </a:rPr>
                        <a:t>36-50 let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 dirty="0">
                          <a:effectLst/>
                        </a:rPr>
                        <a:t>168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 dirty="0">
                          <a:effectLst/>
                        </a:rPr>
                        <a:t>53,2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7993109"/>
                  </a:ext>
                </a:extLst>
              </a:tr>
              <a:tr h="477521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u="none" strike="noStrike">
                          <a:effectLst/>
                        </a:rPr>
                        <a:t>51-75 let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>
                          <a:effectLst/>
                        </a:rPr>
                        <a:t>67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 dirty="0">
                          <a:effectLst/>
                        </a:rPr>
                        <a:t>21,2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2945931"/>
                  </a:ext>
                </a:extLst>
              </a:tr>
              <a:tr h="572977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Nad 75 let</a:t>
                      </a:r>
                      <a:endParaRPr lang="cs-CZ" sz="16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2</a:t>
                      </a:r>
                      <a:endParaRPr lang="cs-CZ" sz="16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0,6</a:t>
                      </a:r>
                      <a:endParaRPr lang="cs-CZ" sz="16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6477410"/>
                  </a:ext>
                </a:extLst>
              </a:tr>
              <a:tr h="316019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Celkem</a:t>
                      </a:r>
                      <a:endParaRPr lang="cs-CZ" sz="16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316</a:t>
                      </a:r>
                      <a:endParaRPr lang="cs-CZ" sz="16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100</a:t>
                      </a:r>
                      <a:endParaRPr lang="cs-CZ" sz="16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2027154"/>
                  </a:ext>
                </a:extLst>
              </a:tr>
            </a:tbl>
          </a:graphicData>
        </a:graphic>
      </p:graphicFrame>
      <p:sp>
        <p:nvSpPr>
          <p:cNvPr id="9" name="CustomShape 1">
            <a:extLst>
              <a:ext uri="{FF2B5EF4-FFF2-40B4-BE49-F238E27FC236}">
                <a16:creationId xmlns:a16="http://schemas.microsoft.com/office/drawing/2014/main" id="{15630753-5FDE-EC48-B904-ED18EEB32467}"/>
              </a:ext>
            </a:extLst>
          </p:cNvPr>
          <p:cNvSpPr/>
          <p:nvPr/>
        </p:nvSpPr>
        <p:spPr>
          <a:xfrm>
            <a:off x="1058441" y="427047"/>
            <a:ext cx="10338480" cy="1324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90000"/>
              </a:lnSpc>
            </a:pPr>
            <a:r>
              <a:rPr lang="cs-CZ" sz="4000" b="1" strike="noStrike" spc="-1" dirty="0">
                <a:solidFill>
                  <a:srgbClr val="E65014"/>
                </a:solidFill>
                <a:latin typeface="Arial Narrow"/>
              </a:rPr>
              <a:t>Účast v šetření 2021</a:t>
            </a:r>
            <a:endParaRPr lang="cs-CZ" sz="4000" b="0" strike="noStrike" spc="-1" dirty="0">
              <a:latin typeface="Arial"/>
            </a:endParaRPr>
          </a:p>
        </p:txBody>
      </p:sp>
      <p:pic>
        <p:nvPicPr>
          <p:cNvPr id="10" name="Obrázek 6">
            <a:extLst>
              <a:ext uri="{FF2B5EF4-FFF2-40B4-BE49-F238E27FC236}">
                <a16:creationId xmlns:a16="http://schemas.microsoft.com/office/drawing/2014/main" id="{5BAF4C5E-9BDD-154E-9992-B7A855AE9017}"/>
              </a:ext>
            </a:extLst>
          </p:cNvPr>
          <p:cNvPicPr/>
          <p:nvPr/>
        </p:nvPicPr>
        <p:blipFill>
          <a:blip r:embed="rId3"/>
          <a:stretch/>
        </p:blipFill>
        <p:spPr>
          <a:xfrm>
            <a:off x="276120" y="721800"/>
            <a:ext cx="636840" cy="6112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1" name="Tabulka 10">
            <a:extLst>
              <a:ext uri="{FF2B5EF4-FFF2-40B4-BE49-F238E27FC236}">
                <a16:creationId xmlns:a16="http://schemas.microsoft.com/office/drawing/2014/main" id="{8AB7FD35-863D-AF4B-B811-D503960BF1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1913529"/>
              </p:ext>
            </p:extLst>
          </p:nvPr>
        </p:nvGraphicFramePr>
        <p:xfrm>
          <a:off x="4131211" y="3310831"/>
          <a:ext cx="3122336" cy="180277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42318">
                  <a:extLst>
                    <a:ext uri="{9D8B030D-6E8A-4147-A177-3AD203B41FA5}">
                      <a16:colId xmlns:a16="http://schemas.microsoft.com/office/drawing/2014/main" val="1509026574"/>
                    </a:ext>
                  </a:extLst>
                </a:gridCol>
                <a:gridCol w="990009">
                  <a:extLst>
                    <a:ext uri="{9D8B030D-6E8A-4147-A177-3AD203B41FA5}">
                      <a16:colId xmlns:a16="http://schemas.microsoft.com/office/drawing/2014/main" val="2152460440"/>
                    </a:ext>
                  </a:extLst>
                </a:gridCol>
                <a:gridCol w="990009">
                  <a:extLst>
                    <a:ext uri="{9D8B030D-6E8A-4147-A177-3AD203B41FA5}">
                      <a16:colId xmlns:a16="http://schemas.microsoft.com/office/drawing/2014/main" val="2593632302"/>
                    </a:ext>
                  </a:extLst>
                </a:gridCol>
              </a:tblGrid>
              <a:tr h="758837"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Pohlaví</a:t>
                      </a:r>
                      <a:r>
                        <a:rPr lang="cs-CZ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cs-CZ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 smtClean="0">
                          <a:solidFill>
                            <a:srgbClr val="F2F2F2"/>
                          </a:solidFill>
                          <a:effectLst/>
                          <a:latin typeface="+mn-lt"/>
                        </a:rPr>
                        <a:t>Počet</a:t>
                      </a:r>
                      <a:r>
                        <a:rPr lang="cs-CZ" sz="1600" b="1" i="0" u="none" strike="noStrike" baseline="0" dirty="0" smtClean="0">
                          <a:solidFill>
                            <a:srgbClr val="F2F2F2"/>
                          </a:solidFill>
                          <a:effectLst/>
                          <a:latin typeface="+mn-lt"/>
                        </a:rPr>
                        <a:t> pracovníků</a:t>
                      </a:r>
                      <a:endParaRPr lang="cs-CZ" sz="1600" b="1" i="0" u="none" strike="noStrike" dirty="0">
                        <a:solidFill>
                          <a:srgbClr val="F2F2F2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 smtClean="0">
                          <a:solidFill>
                            <a:srgbClr val="F2F2F2"/>
                          </a:solidFill>
                          <a:effectLst/>
                          <a:latin typeface="+mn-lt"/>
                        </a:rPr>
                        <a:t>Procento</a:t>
                      </a:r>
                      <a:endParaRPr lang="cs-CZ" sz="1600" b="1" i="0" u="none" strike="noStrike" dirty="0">
                        <a:solidFill>
                          <a:srgbClr val="F2F2F2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836906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u="none" strike="noStrike" dirty="0">
                          <a:effectLst/>
                        </a:rPr>
                        <a:t>muž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 dirty="0">
                          <a:effectLst/>
                        </a:rPr>
                        <a:t>114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>
                          <a:effectLst/>
                        </a:rPr>
                        <a:t>36,1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7577967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u="none" strike="noStrike">
                          <a:solidFill>
                            <a:srgbClr val="FF0000"/>
                          </a:solidFill>
                          <a:effectLst/>
                        </a:rPr>
                        <a:t>žena</a:t>
                      </a:r>
                      <a:endParaRPr lang="cs-CZ" sz="1600" b="1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153</a:t>
                      </a:r>
                      <a:endParaRPr lang="cs-CZ" sz="16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48,4</a:t>
                      </a:r>
                      <a:endParaRPr lang="cs-CZ" sz="16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206658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u="none" strike="noStrike" dirty="0">
                          <a:effectLst/>
                        </a:rPr>
                        <a:t>nechci uvést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 dirty="0">
                          <a:effectLst/>
                        </a:rPr>
                        <a:t>49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 dirty="0">
                          <a:effectLst/>
                        </a:rPr>
                        <a:t>15,5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7072973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Celkem</a:t>
                      </a:r>
                      <a:endParaRPr lang="cs-CZ" sz="18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316</a:t>
                      </a:r>
                      <a:endParaRPr lang="cs-CZ" sz="18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100</a:t>
                      </a:r>
                      <a:endParaRPr lang="cs-CZ" sz="18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87571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33783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14487" y="118237"/>
            <a:ext cx="10339316" cy="1325563"/>
          </a:xfrm>
        </p:spPr>
        <p:txBody>
          <a:bodyPr/>
          <a:lstStyle/>
          <a:p>
            <a:r>
              <a:rPr lang="cs-CZ" dirty="0" smtClean="0"/>
              <a:t>Pracovní prostředí a očekávání – nástroj Q12</a:t>
            </a:r>
            <a:endParaRPr lang="cs-CZ" dirty="0"/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2189671"/>
              </p:ext>
            </p:extLst>
          </p:nvPr>
        </p:nvGraphicFramePr>
        <p:xfrm>
          <a:off x="217296" y="1293495"/>
          <a:ext cx="8094600" cy="5244465"/>
        </p:xfrm>
        <a:graphic>
          <a:graphicData uri="http://schemas.openxmlformats.org/drawingml/2006/table">
            <a:tbl>
              <a:tblPr/>
              <a:tblGrid>
                <a:gridCol w="5983763">
                  <a:extLst>
                    <a:ext uri="{9D8B030D-6E8A-4147-A177-3AD203B41FA5}">
                      <a16:colId xmlns:a16="http://schemas.microsoft.com/office/drawing/2014/main" val="3937387101"/>
                    </a:ext>
                  </a:extLst>
                </a:gridCol>
                <a:gridCol w="1064596">
                  <a:extLst>
                    <a:ext uri="{9D8B030D-6E8A-4147-A177-3AD203B41FA5}">
                      <a16:colId xmlns:a16="http://schemas.microsoft.com/office/drawing/2014/main" val="608296237"/>
                    </a:ext>
                  </a:extLst>
                </a:gridCol>
                <a:gridCol w="1046241">
                  <a:extLst>
                    <a:ext uri="{9D8B030D-6E8A-4147-A177-3AD203B41FA5}">
                      <a16:colId xmlns:a16="http://schemas.microsoft.com/office/drawing/2014/main" val="3195604102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marL="108000" algn="l" fontAlgn="b">
                        <a:lnSpc>
                          <a:spcPct val="150000"/>
                        </a:lnSpc>
                      </a:pPr>
                      <a:r>
                        <a:rPr lang="cs-CZ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Položka z </a:t>
                      </a:r>
                      <a:r>
                        <a:rPr lang="cs-CZ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dotazníku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0808"/>
                    </a:solidFill>
                  </a:tcPr>
                </a:tc>
                <a:tc>
                  <a:txBody>
                    <a:bodyPr/>
                    <a:lstStyle/>
                    <a:p>
                      <a:pPr marL="108000" algn="ctr" fontAlgn="b">
                        <a:lnSpc>
                          <a:spcPct val="150000"/>
                        </a:lnSpc>
                      </a:pPr>
                      <a:r>
                        <a:rPr lang="cs-CZ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Souhlas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0808"/>
                    </a:solidFill>
                  </a:tcPr>
                </a:tc>
                <a:tc>
                  <a:txBody>
                    <a:bodyPr/>
                    <a:lstStyle/>
                    <a:p>
                      <a:pPr marL="108000" algn="ctr" fontAlgn="b">
                        <a:lnSpc>
                          <a:spcPct val="150000"/>
                        </a:lnSpc>
                      </a:pPr>
                      <a:r>
                        <a:rPr lang="cs-CZ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Nesouhlas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080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079776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108000" algn="l" rtl="0" fontAlgn="b">
                        <a:lnSpc>
                          <a:spcPct val="150000"/>
                        </a:lnSpc>
                      </a:pPr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Vím, co se ode mne v práci očekává.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000" algn="ctr" fontAlgn="b">
                        <a:lnSpc>
                          <a:spcPct val="150000"/>
                        </a:lnSpc>
                      </a:pPr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marL="108000" algn="ctr" fontAlgn="b">
                        <a:lnSpc>
                          <a:spcPct val="150000"/>
                        </a:lnSpc>
                      </a:pPr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0333412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108000" algn="l" rtl="0" fontAlgn="b">
                        <a:lnSpc>
                          <a:spcPct val="150000"/>
                        </a:lnSpc>
                      </a:pPr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Mám všechny podklady a výbavu pro to, abych mohl/a dělat svou práci, jak nejlépe umím.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000" algn="ctr" fontAlgn="b">
                        <a:lnSpc>
                          <a:spcPct val="150000"/>
                        </a:lnSpc>
                      </a:pPr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483"/>
                    </a:solidFill>
                  </a:tcPr>
                </a:tc>
                <a:tc>
                  <a:txBody>
                    <a:bodyPr/>
                    <a:lstStyle/>
                    <a:p>
                      <a:pPr marL="108000" algn="ctr" fontAlgn="b">
                        <a:lnSpc>
                          <a:spcPct val="150000"/>
                        </a:lnSpc>
                      </a:pPr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D7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414976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108000" algn="l" rtl="0" fontAlgn="b">
                        <a:lnSpc>
                          <a:spcPct val="150000"/>
                        </a:lnSpc>
                      </a:pPr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Mám v zaměstnání opravdového přítele.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000" algn="ctr" fontAlgn="b">
                        <a:lnSpc>
                          <a:spcPct val="150000"/>
                        </a:lnSpc>
                      </a:pPr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DB81"/>
                    </a:solidFill>
                  </a:tcPr>
                </a:tc>
                <a:tc>
                  <a:txBody>
                    <a:bodyPr/>
                    <a:lstStyle/>
                    <a:p>
                      <a:pPr marL="108000" algn="ctr" fontAlgn="b">
                        <a:lnSpc>
                          <a:spcPct val="150000"/>
                        </a:lnSpc>
                      </a:pPr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1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006544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108000" algn="l" rtl="0" fontAlgn="b">
                        <a:lnSpc>
                          <a:spcPct val="150000"/>
                        </a:lnSpc>
                      </a:pPr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Záleží mému nadřízenému na mně jako na člověku.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000" algn="ctr" fontAlgn="b">
                        <a:lnSpc>
                          <a:spcPct val="150000"/>
                        </a:lnSpc>
                      </a:pPr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1CC7E"/>
                    </a:solidFill>
                  </a:tcPr>
                </a:tc>
                <a:tc>
                  <a:txBody>
                    <a:bodyPr/>
                    <a:lstStyle/>
                    <a:p>
                      <a:pPr marL="108000" algn="ctr" fontAlgn="b">
                        <a:lnSpc>
                          <a:spcPct val="150000"/>
                        </a:lnSpc>
                      </a:pPr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068371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108000" algn="l" rtl="0" fontAlgn="b">
                        <a:lnSpc>
                          <a:spcPct val="150000"/>
                        </a:lnSpc>
                      </a:pPr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Měl jsem během posledního roku možnost naučit se nové věci a vyrůst.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000" algn="ctr" fontAlgn="b">
                        <a:lnSpc>
                          <a:spcPct val="150000"/>
                        </a:lnSpc>
                      </a:pPr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D82"/>
                    </a:solidFill>
                  </a:tcPr>
                </a:tc>
                <a:tc>
                  <a:txBody>
                    <a:bodyPr/>
                    <a:lstStyle/>
                    <a:p>
                      <a:pPr marL="108000" algn="ctr" fontAlgn="b">
                        <a:lnSpc>
                          <a:spcPct val="150000"/>
                        </a:lnSpc>
                      </a:pPr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111338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108000" algn="l" rtl="0" fontAlgn="b">
                        <a:lnSpc>
                          <a:spcPct val="150000"/>
                        </a:lnSpc>
                      </a:pPr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Je v práci někdo, kdo mě podporuje v tom, abych se učil/a nové věci.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000" algn="ctr" fontAlgn="b">
                        <a:lnSpc>
                          <a:spcPct val="150000"/>
                        </a:lnSpc>
                      </a:pPr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E82"/>
                    </a:solidFill>
                  </a:tcPr>
                </a:tc>
                <a:tc>
                  <a:txBody>
                    <a:bodyPr/>
                    <a:lstStyle/>
                    <a:p>
                      <a:pPr marL="108000" algn="ctr" fontAlgn="b">
                        <a:lnSpc>
                          <a:spcPct val="150000"/>
                        </a:lnSpc>
                      </a:pPr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A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086206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108000" algn="l" rtl="0" fontAlgn="b">
                        <a:lnSpc>
                          <a:spcPct val="150000"/>
                        </a:lnSpc>
                      </a:pP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Berou se v práci v potaz mé názory.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000" algn="ctr" fontAlgn="b">
                        <a:lnSpc>
                          <a:spcPct val="150000"/>
                        </a:lnSpc>
                      </a:pPr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182"/>
                    </a:solidFill>
                  </a:tcPr>
                </a:tc>
                <a:tc>
                  <a:txBody>
                    <a:bodyPr/>
                    <a:lstStyle/>
                    <a:p>
                      <a:pPr marL="108000" algn="ctr" fontAlgn="b">
                        <a:lnSpc>
                          <a:spcPct val="150000"/>
                        </a:lnSpc>
                      </a:pPr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692057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108000" algn="l" rtl="0" fontAlgn="b">
                        <a:lnSpc>
                          <a:spcPct val="150000"/>
                        </a:lnSpc>
                      </a:pPr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Mám v práci příležitost dělat každý den to, v čem jsem opravdu dobrý/á.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000" algn="ctr" fontAlgn="b">
                        <a:lnSpc>
                          <a:spcPct val="150000"/>
                        </a:lnSpc>
                      </a:pPr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84"/>
                    </a:solidFill>
                  </a:tcPr>
                </a:tc>
                <a:tc>
                  <a:txBody>
                    <a:bodyPr/>
                    <a:lstStyle/>
                    <a:p>
                      <a:pPr marL="108000" algn="ctr" fontAlgn="b">
                        <a:lnSpc>
                          <a:spcPct val="150000"/>
                        </a:lnSpc>
                      </a:pPr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6904767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108000" algn="l" rtl="0" fontAlgn="b">
                        <a:lnSpc>
                          <a:spcPct val="150000"/>
                        </a:lnSpc>
                      </a:pPr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Mám pocit, že moje role je pro celkový výsledek naší univerzity opravdu důležitá.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000" algn="ctr" fontAlgn="b">
                        <a:lnSpc>
                          <a:spcPct val="150000"/>
                        </a:lnSpc>
                      </a:pPr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382"/>
                    </a:solidFill>
                  </a:tcPr>
                </a:tc>
                <a:tc>
                  <a:txBody>
                    <a:bodyPr/>
                    <a:lstStyle/>
                    <a:p>
                      <a:pPr marL="108000" algn="ctr" fontAlgn="b">
                        <a:lnSpc>
                          <a:spcPct val="150000"/>
                        </a:lnSpc>
                      </a:pPr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A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172241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108000" algn="l" rtl="0" fontAlgn="b">
                        <a:lnSpc>
                          <a:spcPct val="150000"/>
                        </a:lnSpc>
                      </a:pPr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Podávají mí spolupracovníci ten nejlepší výkon.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000" algn="ctr" fontAlgn="b">
                        <a:lnSpc>
                          <a:spcPct val="150000"/>
                        </a:lnSpc>
                      </a:pPr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E7B"/>
                    </a:solidFill>
                  </a:tcPr>
                </a:tc>
                <a:tc>
                  <a:txBody>
                    <a:bodyPr/>
                    <a:lstStyle/>
                    <a:p>
                      <a:pPr marL="108000" algn="ctr" fontAlgn="b">
                        <a:lnSpc>
                          <a:spcPct val="150000"/>
                        </a:lnSpc>
                      </a:pPr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A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0708775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108000" algn="l" rtl="0" fontAlgn="b">
                        <a:lnSpc>
                          <a:spcPct val="150000"/>
                        </a:lnSpc>
                      </a:pPr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Pochválil mě někdo upřímně nebo mi poděkoval během posledních sedmi dní za mou práci.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000" algn="ctr" fontAlgn="b">
                        <a:lnSpc>
                          <a:spcPct val="150000"/>
                        </a:lnSpc>
                      </a:pPr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83"/>
                    </a:solidFill>
                  </a:tcPr>
                </a:tc>
                <a:tc>
                  <a:txBody>
                    <a:bodyPr/>
                    <a:lstStyle/>
                    <a:p>
                      <a:pPr marL="108000" algn="ctr" fontAlgn="b">
                        <a:lnSpc>
                          <a:spcPct val="150000"/>
                        </a:lnSpc>
                      </a:pPr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401364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108000" algn="l" rtl="0" fontAlgn="b">
                        <a:lnSpc>
                          <a:spcPct val="150000"/>
                        </a:lnSpc>
                      </a:pPr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Mluvil se mnou někdo během posledních šesti měsíců o mém rozvoji.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000" algn="ctr" fontAlgn="b">
                        <a:lnSpc>
                          <a:spcPct val="150000"/>
                        </a:lnSpc>
                      </a:pPr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283"/>
                    </a:solidFill>
                  </a:tcPr>
                </a:tc>
                <a:tc>
                  <a:txBody>
                    <a:bodyPr/>
                    <a:lstStyle/>
                    <a:p>
                      <a:pPr marL="108000" algn="ctr" fontAlgn="b">
                        <a:lnSpc>
                          <a:spcPct val="150000"/>
                        </a:lnSpc>
                      </a:pPr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7B6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4990916"/>
                  </a:ext>
                </a:extLst>
              </a:tr>
            </a:tbl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9103267" y="5040387"/>
            <a:ext cx="2277687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 smtClean="0"/>
              <a:t>Problematické oblasti z hlediska pracovního prostředí</a:t>
            </a:r>
            <a:endParaRPr lang="cs-CZ" b="1" dirty="0"/>
          </a:p>
        </p:txBody>
      </p:sp>
      <p:sp>
        <p:nvSpPr>
          <p:cNvPr id="4" name="Pravá složená závorka 3"/>
          <p:cNvSpPr/>
          <p:nvPr/>
        </p:nvSpPr>
        <p:spPr>
          <a:xfrm>
            <a:off x="8587047" y="4572000"/>
            <a:ext cx="241069" cy="1906270"/>
          </a:xfrm>
          <a:prstGeom prst="rightBrac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6" name="Obrázek 3"/>
          <p:cNvPicPr/>
          <p:nvPr/>
        </p:nvPicPr>
        <p:blipFill>
          <a:blip r:embed="rId2"/>
          <a:stretch/>
        </p:blipFill>
        <p:spPr>
          <a:xfrm>
            <a:off x="297472" y="475378"/>
            <a:ext cx="636840" cy="611280"/>
          </a:xfrm>
          <a:prstGeom prst="rect">
            <a:avLst/>
          </a:prstGeom>
          <a:ln w="0">
            <a:noFill/>
          </a:ln>
        </p:spPr>
      </p:pic>
    </p:spTree>
    <p:extLst>
      <p:ext uri="{BB962C8B-B14F-4D97-AF65-F5344CB8AC3E}">
        <p14:creationId xmlns:p14="http://schemas.microsoft.com/office/powerpoint/2010/main" val="14372673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CustomShape 1"/>
          <p:cNvSpPr/>
          <p:nvPr/>
        </p:nvSpPr>
        <p:spPr>
          <a:xfrm>
            <a:off x="1014480" y="365040"/>
            <a:ext cx="10338480" cy="1324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90000"/>
              </a:lnSpc>
            </a:pPr>
            <a:r>
              <a:rPr lang="cs-CZ" sz="2800" b="1" strike="noStrike" spc="-1" dirty="0" smtClean="0">
                <a:solidFill>
                  <a:srgbClr val="E65014"/>
                </a:solidFill>
                <a:latin typeface="Arial Narrow"/>
              </a:rPr>
              <a:t>Srovnání výsledků UTB a průměru </a:t>
            </a:r>
            <a:r>
              <a:rPr lang="cs-CZ" sz="2800" b="1" spc="-1" dirty="0" smtClean="0">
                <a:solidFill>
                  <a:srgbClr val="E65014"/>
                </a:solidFill>
                <a:latin typeface="Arial Narrow"/>
              </a:rPr>
              <a:t>zaměstnavatelů v </a:t>
            </a:r>
            <a:r>
              <a:rPr lang="cs-CZ" sz="2800" b="1" strike="noStrike" spc="-1" dirty="0" smtClean="0">
                <a:solidFill>
                  <a:srgbClr val="E65014"/>
                </a:solidFill>
                <a:latin typeface="Arial Narrow"/>
              </a:rPr>
              <a:t>ČR</a:t>
            </a:r>
            <a:endParaRPr lang="cs-CZ" sz="2800" b="0" strike="noStrike" spc="-1" dirty="0">
              <a:latin typeface="Arial"/>
            </a:endParaRPr>
          </a:p>
        </p:txBody>
      </p:sp>
      <p:pic>
        <p:nvPicPr>
          <p:cNvPr id="177" name="Obrázek 3"/>
          <p:cNvPicPr/>
          <p:nvPr/>
        </p:nvPicPr>
        <p:blipFill>
          <a:blip r:embed="rId2"/>
          <a:stretch/>
        </p:blipFill>
        <p:spPr>
          <a:xfrm>
            <a:off x="276120" y="721800"/>
            <a:ext cx="636840" cy="611280"/>
          </a:xfrm>
          <a:prstGeom prst="rect">
            <a:avLst/>
          </a:prstGeom>
          <a:ln w="0">
            <a:noFill/>
          </a:ln>
        </p:spPr>
      </p:pic>
      <p:sp>
        <p:nvSpPr>
          <p:cNvPr id="6" name="Podnadpis 2">
            <a:extLst>
              <a:ext uri="{FF2B5EF4-FFF2-40B4-BE49-F238E27FC236}">
                <a16:creationId xmlns:a16="http://schemas.microsoft.com/office/drawing/2014/main" id="{798D1FE0-C2E9-1A48-89F1-4367EAFE7D17}"/>
              </a:ext>
            </a:extLst>
          </p:cNvPr>
          <p:cNvSpPr txBox="1">
            <a:spLocks/>
          </p:cNvSpPr>
          <p:nvPr/>
        </p:nvSpPr>
        <p:spPr>
          <a:xfrm>
            <a:off x="767592" y="1716883"/>
            <a:ext cx="5540020" cy="300965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 fontScale="4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4800" b="1" dirty="0">
                <a:solidFill>
                  <a:srgbClr val="002060"/>
                </a:solidFill>
                <a:latin typeface="Avenir Next" panose="020B0503020202020204" pitchFamily="34" charset="0"/>
                <a:ea typeface="Verdana" panose="020B0604030504040204" pitchFamily="34" charset="0"/>
              </a:rPr>
              <a:t>Q12 hrubé </a:t>
            </a:r>
            <a:r>
              <a:rPr lang="cs-CZ" sz="4800" b="1" dirty="0" smtClean="0">
                <a:solidFill>
                  <a:srgbClr val="002060"/>
                </a:solidFill>
                <a:latin typeface="Avenir Next" panose="020B0503020202020204" pitchFamily="34" charset="0"/>
                <a:ea typeface="Verdana" panose="020B0604030504040204" pitchFamily="34" charset="0"/>
              </a:rPr>
              <a:t>skóre </a:t>
            </a:r>
            <a:r>
              <a:rPr lang="cs-CZ" sz="4800" b="1" dirty="0">
                <a:solidFill>
                  <a:srgbClr val="002060"/>
                </a:solidFill>
                <a:latin typeface="Avenir Next" panose="020B0503020202020204" pitchFamily="34" charset="0"/>
                <a:ea typeface="Verdana" panose="020B0604030504040204" pitchFamily="34" charset="0"/>
              </a:rPr>
              <a:t>(průměr ČR N=1000)</a:t>
            </a:r>
          </a:p>
        </p:txBody>
      </p:sp>
      <p:graphicFrame>
        <p:nvGraphicFramePr>
          <p:cNvPr id="8" name="Graf 7">
            <a:extLst>
              <a:ext uri="{FF2B5EF4-FFF2-40B4-BE49-F238E27FC236}">
                <a16:creationId xmlns:a16="http://schemas.microsoft.com/office/drawing/2014/main" id="{403783D5-0A95-954E-BB49-9773820A219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06387771"/>
              </p:ext>
            </p:extLst>
          </p:nvPr>
        </p:nvGraphicFramePr>
        <p:xfrm>
          <a:off x="594540" y="1989098"/>
          <a:ext cx="6313687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Graf 9">
            <a:extLst>
              <a:ext uri="{FF2B5EF4-FFF2-40B4-BE49-F238E27FC236}">
                <a16:creationId xmlns:a16="http://schemas.microsoft.com/office/drawing/2014/main" id="{D2E10E72-3D80-984A-B478-1E011EB42B7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9841908"/>
              </p:ext>
            </p:extLst>
          </p:nvPr>
        </p:nvGraphicFramePr>
        <p:xfrm>
          <a:off x="6812741" y="2044891"/>
          <a:ext cx="4349131" cy="44330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1" name="Podnadpis 2">
            <a:extLst>
              <a:ext uri="{FF2B5EF4-FFF2-40B4-BE49-F238E27FC236}">
                <a16:creationId xmlns:a16="http://schemas.microsoft.com/office/drawing/2014/main" id="{06BAEFEF-0E83-6249-B621-6CDA28A18B08}"/>
              </a:ext>
            </a:extLst>
          </p:cNvPr>
          <p:cNvSpPr txBox="1">
            <a:spLocks/>
          </p:cNvSpPr>
          <p:nvPr/>
        </p:nvSpPr>
        <p:spPr>
          <a:xfrm>
            <a:off x="6812741" y="1716883"/>
            <a:ext cx="5037883" cy="300965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 fontScale="4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4800" b="1" dirty="0">
                <a:solidFill>
                  <a:srgbClr val="002060"/>
                </a:solidFill>
                <a:latin typeface="Avenir Next" panose="020B0503020202020204" pitchFamily="34" charset="0"/>
                <a:ea typeface="Verdana" panose="020B0604030504040204" pitchFamily="34" charset="0"/>
              </a:rPr>
              <a:t>Výsledky 2021 UTB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10152602" y="4144805"/>
            <a:ext cx="1698022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 smtClean="0">
                <a:solidFill>
                  <a:srgbClr val="92D050"/>
                </a:solidFill>
              </a:rPr>
              <a:t>Lepší skóre než průměr ČR</a:t>
            </a:r>
            <a:endParaRPr lang="cs-CZ" b="1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10930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CustomShape 1"/>
          <p:cNvSpPr/>
          <p:nvPr/>
        </p:nvSpPr>
        <p:spPr>
          <a:xfrm>
            <a:off x="1014480" y="365040"/>
            <a:ext cx="10338480" cy="1324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90000"/>
              </a:lnSpc>
            </a:pPr>
            <a:r>
              <a:rPr lang="cs-CZ" sz="2800" b="1" strike="noStrike" spc="-1" dirty="0" smtClean="0">
                <a:solidFill>
                  <a:srgbClr val="E65014"/>
                </a:solidFill>
                <a:latin typeface="Arial Narrow"/>
              </a:rPr>
              <a:t>Srovnání výsledků UTB a průměru </a:t>
            </a:r>
            <a:r>
              <a:rPr lang="cs-CZ" sz="2800" b="1" spc="-1" dirty="0" smtClean="0">
                <a:solidFill>
                  <a:srgbClr val="E65014"/>
                </a:solidFill>
                <a:latin typeface="Arial Narrow"/>
              </a:rPr>
              <a:t>zaměstnavatelů v </a:t>
            </a:r>
            <a:r>
              <a:rPr lang="cs-CZ" sz="2800" b="1" strike="noStrike" spc="-1" dirty="0" smtClean="0">
                <a:solidFill>
                  <a:srgbClr val="E65014"/>
                </a:solidFill>
                <a:latin typeface="Arial Narrow"/>
              </a:rPr>
              <a:t>ČR</a:t>
            </a:r>
            <a:endParaRPr lang="cs-CZ" sz="2800" b="0" strike="noStrike" spc="-1" dirty="0">
              <a:latin typeface="Arial"/>
            </a:endParaRPr>
          </a:p>
        </p:txBody>
      </p:sp>
      <p:pic>
        <p:nvPicPr>
          <p:cNvPr id="177" name="Obrázek 3"/>
          <p:cNvPicPr/>
          <p:nvPr/>
        </p:nvPicPr>
        <p:blipFill>
          <a:blip r:embed="rId2"/>
          <a:stretch/>
        </p:blipFill>
        <p:spPr>
          <a:xfrm>
            <a:off x="276120" y="721800"/>
            <a:ext cx="636840" cy="611280"/>
          </a:xfrm>
          <a:prstGeom prst="rect">
            <a:avLst/>
          </a:prstGeom>
          <a:ln w="0">
            <a:noFill/>
          </a:ln>
        </p:spPr>
      </p:pic>
      <p:sp>
        <p:nvSpPr>
          <p:cNvPr id="6" name="Podnadpis 2">
            <a:extLst>
              <a:ext uri="{FF2B5EF4-FFF2-40B4-BE49-F238E27FC236}">
                <a16:creationId xmlns:a16="http://schemas.microsoft.com/office/drawing/2014/main" id="{798D1FE0-C2E9-1A48-89F1-4367EAFE7D17}"/>
              </a:ext>
            </a:extLst>
          </p:cNvPr>
          <p:cNvSpPr txBox="1">
            <a:spLocks/>
          </p:cNvSpPr>
          <p:nvPr/>
        </p:nvSpPr>
        <p:spPr>
          <a:xfrm>
            <a:off x="767592" y="1716883"/>
            <a:ext cx="5540020" cy="300965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 fontScale="4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4800" b="1" dirty="0">
                <a:solidFill>
                  <a:srgbClr val="002060"/>
                </a:solidFill>
                <a:latin typeface="Avenir Next" panose="020B0503020202020204" pitchFamily="34" charset="0"/>
                <a:ea typeface="Verdana" panose="020B0604030504040204" pitchFamily="34" charset="0"/>
              </a:rPr>
              <a:t>Q12 hrubé </a:t>
            </a:r>
            <a:r>
              <a:rPr lang="cs-CZ" sz="4800" b="1" dirty="0" smtClean="0">
                <a:solidFill>
                  <a:srgbClr val="002060"/>
                </a:solidFill>
                <a:latin typeface="Avenir Next" panose="020B0503020202020204" pitchFamily="34" charset="0"/>
                <a:ea typeface="Verdana" panose="020B0604030504040204" pitchFamily="34" charset="0"/>
              </a:rPr>
              <a:t>skóre </a:t>
            </a:r>
            <a:r>
              <a:rPr lang="cs-CZ" sz="4800" b="1" dirty="0">
                <a:solidFill>
                  <a:srgbClr val="002060"/>
                </a:solidFill>
                <a:latin typeface="Avenir Next" panose="020B0503020202020204" pitchFamily="34" charset="0"/>
                <a:ea typeface="Verdana" panose="020B0604030504040204" pitchFamily="34" charset="0"/>
              </a:rPr>
              <a:t>(průměr ČR N=1000)</a:t>
            </a:r>
          </a:p>
        </p:txBody>
      </p:sp>
      <p:graphicFrame>
        <p:nvGraphicFramePr>
          <p:cNvPr id="8" name="Graf 7">
            <a:extLst>
              <a:ext uri="{FF2B5EF4-FFF2-40B4-BE49-F238E27FC236}">
                <a16:creationId xmlns:a16="http://schemas.microsoft.com/office/drawing/2014/main" id="{403783D5-0A95-954E-BB49-9773820A219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61738822"/>
              </p:ext>
            </p:extLst>
          </p:nvPr>
        </p:nvGraphicFramePr>
        <p:xfrm>
          <a:off x="594540" y="1989098"/>
          <a:ext cx="6313687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Graf 9">
            <a:extLst>
              <a:ext uri="{FF2B5EF4-FFF2-40B4-BE49-F238E27FC236}">
                <a16:creationId xmlns:a16="http://schemas.microsoft.com/office/drawing/2014/main" id="{D2E10E72-3D80-984A-B478-1E011EB42B7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5222813"/>
              </p:ext>
            </p:extLst>
          </p:nvPr>
        </p:nvGraphicFramePr>
        <p:xfrm>
          <a:off x="6908227" y="2017808"/>
          <a:ext cx="4349131" cy="44330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1" name="Podnadpis 2">
            <a:extLst>
              <a:ext uri="{FF2B5EF4-FFF2-40B4-BE49-F238E27FC236}">
                <a16:creationId xmlns:a16="http://schemas.microsoft.com/office/drawing/2014/main" id="{06BAEFEF-0E83-6249-B621-6CDA28A18B08}"/>
              </a:ext>
            </a:extLst>
          </p:cNvPr>
          <p:cNvSpPr txBox="1">
            <a:spLocks/>
          </p:cNvSpPr>
          <p:nvPr/>
        </p:nvSpPr>
        <p:spPr>
          <a:xfrm>
            <a:off x="6812741" y="1716883"/>
            <a:ext cx="5037883" cy="300965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 fontScale="4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4800" b="1" dirty="0">
                <a:solidFill>
                  <a:srgbClr val="002060"/>
                </a:solidFill>
                <a:latin typeface="Avenir Next" panose="020B0503020202020204" pitchFamily="34" charset="0"/>
                <a:ea typeface="Verdana" panose="020B0604030504040204" pitchFamily="34" charset="0"/>
              </a:rPr>
              <a:t>Výsledky 2021 UTB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10408347" y="3081607"/>
            <a:ext cx="1698022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 smtClean="0">
                <a:solidFill>
                  <a:srgbClr val="E65014"/>
                </a:solidFill>
              </a:rPr>
              <a:t>Horší skóre než průměr ČR</a:t>
            </a:r>
            <a:endParaRPr lang="cs-CZ" b="1" dirty="0">
              <a:solidFill>
                <a:srgbClr val="E6501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69159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60489" y="269282"/>
            <a:ext cx="10339316" cy="1325563"/>
          </a:xfrm>
        </p:spPr>
        <p:txBody>
          <a:bodyPr/>
          <a:lstStyle/>
          <a:p>
            <a:r>
              <a:rPr lang="cs-CZ" dirty="0" smtClean="0"/>
              <a:t>Srovnání 2019 versus 2021</a:t>
            </a:r>
            <a:endParaRPr lang="cs-CZ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5432859"/>
              </p:ext>
            </p:extLst>
          </p:nvPr>
        </p:nvGraphicFramePr>
        <p:xfrm>
          <a:off x="182881" y="1420278"/>
          <a:ext cx="9620943" cy="5244465"/>
        </p:xfrm>
        <a:graphic>
          <a:graphicData uri="http://schemas.openxmlformats.org/drawingml/2006/table">
            <a:tbl>
              <a:tblPr/>
              <a:tblGrid>
                <a:gridCol w="6260334">
                  <a:extLst>
                    <a:ext uri="{9D8B030D-6E8A-4147-A177-3AD203B41FA5}">
                      <a16:colId xmlns:a16="http://schemas.microsoft.com/office/drawing/2014/main" val="113578634"/>
                    </a:ext>
                  </a:extLst>
                </a:gridCol>
                <a:gridCol w="1113802">
                  <a:extLst>
                    <a:ext uri="{9D8B030D-6E8A-4147-A177-3AD203B41FA5}">
                      <a16:colId xmlns:a16="http://schemas.microsoft.com/office/drawing/2014/main" val="1687672975"/>
                    </a:ext>
                  </a:extLst>
                </a:gridCol>
                <a:gridCol w="1094598">
                  <a:extLst>
                    <a:ext uri="{9D8B030D-6E8A-4147-A177-3AD203B41FA5}">
                      <a16:colId xmlns:a16="http://schemas.microsoft.com/office/drawing/2014/main" val="2848183988"/>
                    </a:ext>
                  </a:extLst>
                </a:gridCol>
                <a:gridCol w="1152209">
                  <a:extLst>
                    <a:ext uri="{9D8B030D-6E8A-4147-A177-3AD203B41FA5}">
                      <a16:colId xmlns:a16="http://schemas.microsoft.com/office/drawing/2014/main" val="4288547645"/>
                    </a:ext>
                  </a:extLst>
                </a:gridCol>
              </a:tblGrid>
              <a:tr h="333375">
                <a:tc>
                  <a:txBody>
                    <a:bodyPr/>
                    <a:lstStyle/>
                    <a:p>
                      <a:pPr marL="144000" algn="l" fontAlgn="b"/>
                      <a:r>
                        <a:rPr lang="cs-CZ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Položka z dotazníku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0808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fontAlgn="b"/>
                      <a:r>
                        <a:rPr lang="cs-CZ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průměr 2019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0808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fontAlgn="b"/>
                      <a:r>
                        <a:rPr lang="cs-CZ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průměr 2021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0808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fontAlgn="b"/>
                      <a:r>
                        <a:rPr lang="cs-CZ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rozdíl 2019-2021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080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911280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144000" algn="l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Podávají mí spolupracovníci ten nejlepší výkon.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-0,7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420601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144000" algn="l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Vím, co se ode mne v práci očekává.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-0,6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136640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144000" algn="l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Měl jsem během posledního roku možnost naučit se nové věci a vyrůst.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-0,6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181000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144000" algn="l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Mám v zaměstnání opravdového přítele.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-0,6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487970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144000" algn="l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Mám v práci příležitost dělat každý den to, v čem jsem opravdu dobrý/á.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-0,6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0732982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144000" algn="l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Mám pocit, že moje role je pro celkový výsledek naší univerzity opravdu důležitá.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-0,5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283999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144000" algn="l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Mám všechny podklady a výbavu pro to, abych mohl/a dělat svou práci, jak nejlépe umím.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-0,4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384684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144000" algn="l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Je v práci někdo, kdo mě podporuje v tom, abych se učil/a nové věci.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-0,4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575144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144000" algn="l" rtl="0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Berou se v práci v potaz mé názory.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-0,3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053903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144000" algn="l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Mluvil se mnou někdo během posledních šesti měsíců o mém rozvoji.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-0,3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636927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144000" algn="l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Pochválil mě někdo upřímně nebo mi poděkoval během posledních sedmi dní za mou práci.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-0,2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213297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144000" algn="l" rtl="0" fontAlgn="b"/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Záleží mému nadřízenému na mně jako na člověku.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-0,2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3617723"/>
                  </a:ext>
                </a:extLst>
              </a:tr>
            </a:tbl>
          </a:graphicData>
        </a:graphic>
      </p:graphicFrame>
      <p:sp>
        <p:nvSpPr>
          <p:cNvPr id="5" name="Pravá složená závorka 4"/>
          <p:cNvSpPr/>
          <p:nvPr/>
        </p:nvSpPr>
        <p:spPr>
          <a:xfrm>
            <a:off x="9950335" y="1961802"/>
            <a:ext cx="246093" cy="2202873"/>
          </a:xfrm>
          <a:prstGeom prst="rightBrac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TextovéPole 5"/>
          <p:cNvSpPr txBox="1"/>
          <p:nvPr/>
        </p:nvSpPr>
        <p:spPr>
          <a:xfrm>
            <a:off x="10196428" y="2578490"/>
            <a:ext cx="1649208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 smtClean="0"/>
              <a:t>Nejvýraznější pokles oproti roku 2019 </a:t>
            </a:r>
            <a:endParaRPr lang="cs-CZ" b="1" dirty="0"/>
          </a:p>
        </p:txBody>
      </p:sp>
      <p:pic>
        <p:nvPicPr>
          <p:cNvPr id="7" name="Obrázek 3"/>
          <p:cNvPicPr/>
          <p:nvPr/>
        </p:nvPicPr>
        <p:blipFill>
          <a:blip r:embed="rId2"/>
          <a:stretch/>
        </p:blipFill>
        <p:spPr>
          <a:xfrm>
            <a:off x="508877" y="626423"/>
            <a:ext cx="636840" cy="611280"/>
          </a:xfrm>
          <a:prstGeom prst="rect">
            <a:avLst/>
          </a:prstGeom>
          <a:ln w="0">
            <a:noFill/>
          </a:ln>
        </p:spPr>
      </p:pic>
    </p:spTree>
    <p:extLst>
      <p:ext uri="{BB962C8B-B14F-4D97-AF65-F5344CB8AC3E}">
        <p14:creationId xmlns:p14="http://schemas.microsoft.com/office/powerpoint/2010/main" val="19558186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22553" y="304293"/>
            <a:ext cx="10339316" cy="1325563"/>
          </a:xfrm>
        </p:spPr>
        <p:txBody>
          <a:bodyPr/>
          <a:lstStyle/>
          <a:p>
            <a:r>
              <a:rPr lang="cs-CZ" dirty="0" smtClean="0"/>
              <a:t>Hodnocení dle Q12 podle součástí UTB</a:t>
            </a:r>
            <a:endParaRPr lang="cs-CZ" dirty="0"/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2852564"/>
              </p:ext>
            </p:extLst>
          </p:nvPr>
        </p:nvGraphicFramePr>
        <p:xfrm>
          <a:off x="296719" y="1468076"/>
          <a:ext cx="11615418" cy="5244465"/>
        </p:xfrm>
        <a:graphic>
          <a:graphicData uri="http://schemas.openxmlformats.org/drawingml/2006/table">
            <a:tbl>
              <a:tblPr/>
              <a:tblGrid>
                <a:gridCol w="4740794">
                  <a:extLst>
                    <a:ext uri="{9D8B030D-6E8A-4147-A177-3AD203B41FA5}">
                      <a16:colId xmlns:a16="http://schemas.microsoft.com/office/drawing/2014/main" val="657840175"/>
                    </a:ext>
                  </a:extLst>
                </a:gridCol>
                <a:gridCol w="1228648">
                  <a:extLst>
                    <a:ext uri="{9D8B030D-6E8A-4147-A177-3AD203B41FA5}">
                      <a16:colId xmlns:a16="http://schemas.microsoft.com/office/drawing/2014/main" val="1471131062"/>
                    </a:ext>
                  </a:extLst>
                </a:gridCol>
                <a:gridCol w="705747">
                  <a:extLst>
                    <a:ext uri="{9D8B030D-6E8A-4147-A177-3AD203B41FA5}">
                      <a16:colId xmlns:a16="http://schemas.microsoft.com/office/drawing/2014/main" val="881313158"/>
                    </a:ext>
                  </a:extLst>
                </a:gridCol>
                <a:gridCol w="705747">
                  <a:extLst>
                    <a:ext uri="{9D8B030D-6E8A-4147-A177-3AD203B41FA5}">
                      <a16:colId xmlns:a16="http://schemas.microsoft.com/office/drawing/2014/main" val="2791477945"/>
                    </a:ext>
                  </a:extLst>
                </a:gridCol>
                <a:gridCol w="705747">
                  <a:extLst>
                    <a:ext uri="{9D8B030D-6E8A-4147-A177-3AD203B41FA5}">
                      <a16:colId xmlns:a16="http://schemas.microsoft.com/office/drawing/2014/main" val="3367953263"/>
                    </a:ext>
                  </a:extLst>
                </a:gridCol>
                <a:gridCol w="705747">
                  <a:extLst>
                    <a:ext uri="{9D8B030D-6E8A-4147-A177-3AD203B41FA5}">
                      <a16:colId xmlns:a16="http://schemas.microsoft.com/office/drawing/2014/main" val="800999930"/>
                    </a:ext>
                  </a:extLst>
                </a:gridCol>
                <a:gridCol w="705747">
                  <a:extLst>
                    <a:ext uri="{9D8B030D-6E8A-4147-A177-3AD203B41FA5}">
                      <a16:colId xmlns:a16="http://schemas.microsoft.com/office/drawing/2014/main" val="3285507795"/>
                    </a:ext>
                  </a:extLst>
                </a:gridCol>
                <a:gridCol w="705747">
                  <a:extLst>
                    <a:ext uri="{9D8B030D-6E8A-4147-A177-3AD203B41FA5}">
                      <a16:colId xmlns:a16="http://schemas.microsoft.com/office/drawing/2014/main" val="2200975064"/>
                    </a:ext>
                  </a:extLst>
                </a:gridCol>
                <a:gridCol w="705747">
                  <a:extLst>
                    <a:ext uri="{9D8B030D-6E8A-4147-A177-3AD203B41FA5}">
                      <a16:colId xmlns:a16="http://schemas.microsoft.com/office/drawing/2014/main" val="2242047479"/>
                    </a:ext>
                  </a:extLst>
                </a:gridCol>
                <a:gridCol w="705747">
                  <a:extLst>
                    <a:ext uri="{9D8B030D-6E8A-4147-A177-3AD203B41FA5}">
                      <a16:colId xmlns:a16="http://schemas.microsoft.com/office/drawing/2014/main" val="2189433604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marL="144000" algn="l" fontAlgn="b"/>
                      <a:r>
                        <a:rPr lang="cs-CZ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Položka z dotazníku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0808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Rektorát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0808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FAI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0808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FT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0808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FaME</a:t>
                      </a:r>
                      <a:endParaRPr lang="cs-CZ" sz="16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0808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FLKŘ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0808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FHS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0808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FMK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0808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CPS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0808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UTB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080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226188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144000" algn="l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Vím, co se ode mne v práci očekává.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4474778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144000" algn="l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Mám všechny podklady a výbavu pro to, abych mohl/a dělat svou práci, jak nejlépe umím.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543192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144000" algn="l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Mám v zaměstnání opravdového přítele.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039585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144000" algn="l" rtl="0" fontAlgn="b"/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Záleží mému nadřízenému na mně jako na člověku.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173516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144000" algn="l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Měl jsem během posledního roku možnost naučit se nové věci a vyrůst.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441836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144000" algn="l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Je v práci někdo, kdo mě podporuje v tom, abych se učil/a nové věci.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48184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144000" algn="l" rtl="0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Berou se v práci v potaz mé názory.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962563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144000" algn="l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Mám v práci příležitost dělat každý den to, v čem jsem opravdu dobrý/á.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2869952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144000" algn="l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Mám pocit, že moje role je pro celkový výsledek naší univerzity opravdu důležitá.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792387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144000" algn="l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Podávají mí spolupracovníci ten nejlepší výkon.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6616927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144000" algn="l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Pochválil mě někdo upřímně nebo mi poděkoval během posledních sedmi dní za mou práci.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051156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144000" algn="l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Mluvil se mnou někdo během posledních šesti měsíců o mém rozvoji.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1351523"/>
                  </a:ext>
                </a:extLst>
              </a:tr>
            </a:tbl>
          </a:graphicData>
        </a:graphic>
      </p:graphicFrame>
      <p:sp>
        <p:nvSpPr>
          <p:cNvPr id="4" name="TextovéPole 3"/>
          <p:cNvSpPr txBox="1"/>
          <p:nvPr/>
        </p:nvSpPr>
        <p:spPr>
          <a:xfrm>
            <a:off x="9446019" y="628521"/>
            <a:ext cx="2890068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 smtClean="0">
                <a:solidFill>
                  <a:srgbClr val="92D050"/>
                </a:solidFill>
              </a:rPr>
              <a:t>Pozitivní odklony od průměru UTB</a:t>
            </a:r>
            <a:endParaRPr lang="cs-CZ" b="1" dirty="0">
              <a:solidFill>
                <a:srgbClr val="92D050"/>
              </a:solidFill>
            </a:endParaRPr>
          </a:p>
        </p:txBody>
      </p:sp>
      <p:pic>
        <p:nvPicPr>
          <p:cNvPr id="6" name="Obrázek 3"/>
          <p:cNvPicPr/>
          <p:nvPr/>
        </p:nvPicPr>
        <p:blipFill>
          <a:blip r:embed="rId2"/>
          <a:stretch/>
        </p:blipFill>
        <p:spPr>
          <a:xfrm>
            <a:off x="276120" y="721800"/>
            <a:ext cx="636840" cy="611280"/>
          </a:xfrm>
          <a:prstGeom prst="rect">
            <a:avLst/>
          </a:prstGeom>
          <a:ln w="0">
            <a:noFill/>
          </a:ln>
        </p:spPr>
      </p:pic>
    </p:spTree>
    <p:extLst>
      <p:ext uri="{BB962C8B-B14F-4D97-AF65-F5344CB8AC3E}">
        <p14:creationId xmlns:p14="http://schemas.microsoft.com/office/powerpoint/2010/main" val="34378024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34770" y="262730"/>
            <a:ext cx="10339316" cy="1325563"/>
          </a:xfrm>
        </p:spPr>
        <p:txBody>
          <a:bodyPr/>
          <a:lstStyle/>
          <a:p>
            <a:r>
              <a:rPr lang="cs-CZ" dirty="0" smtClean="0"/>
              <a:t>Hodnocení dle Q12 podle součástí UTB</a:t>
            </a:r>
            <a:endParaRPr lang="cs-CZ" dirty="0"/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8764778"/>
              </p:ext>
            </p:extLst>
          </p:nvPr>
        </p:nvGraphicFramePr>
        <p:xfrm>
          <a:off x="296719" y="1468076"/>
          <a:ext cx="11615418" cy="5244465"/>
        </p:xfrm>
        <a:graphic>
          <a:graphicData uri="http://schemas.openxmlformats.org/drawingml/2006/table">
            <a:tbl>
              <a:tblPr/>
              <a:tblGrid>
                <a:gridCol w="4740794">
                  <a:extLst>
                    <a:ext uri="{9D8B030D-6E8A-4147-A177-3AD203B41FA5}">
                      <a16:colId xmlns:a16="http://schemas.microsoft.com/office/drawing/2014/main" val="657840175"/>
                    </a:ext>
                  </a:extLst>
                </a:gridCol>
                <a:gridCol w="1228648">
                  <a:extLst>
                    <a:ext uri="{9D8B030D-6E8A-4147-A177-3AD203B41FA5}">
                      <a16:colId xmlns:a16="http://schemas.microsoft.com/office/drawing/2014/main" val="1471131062"/>
                    </a:ext>
                  </a:extLst>
                </a:gridCol>
                <a:gridCol w="705747">
                  <a:extLst>
                    <a:ext uri="{9D8B030D-6E8A-4147-A177-3AD203B41FA5}">
                      <a16:colId xmlns:a16="http://schemas.microsoft.com/office/drawing/2014/main" val="881313158"/>
                    </a:ext>
                  </a:extLst>
                </a:gridCol>
                <a:gridCol w="705747">
                  <a:extLst>
                    <a:ext uri="{9D8B030D-6E8A-4147-A177-3AD203B41FA5}">
                      <a16:colId xmlns:a16="http://schemas.microsoft.com/office/drawing/2014/main" val="2791477945"/>
                    </a:ext>
                  </a:extLst>
                </a:gridCol>
                <a:gridCol w="705747">
                  <a:extLst>
                    <a:ext uri="{9D8B030D-6E8A-4147-A177-3AD203B41FA5}">
                      <a16:colId xmlns:a16="http://schemas.microsoft.com/office/drawing/2014/main" val="3367953263"/>
                    </a:ext>
                  </a:extLst>
                </a:gridCol>
                <a:gridCol w="705747">
                  <a:extLst>
                    <a:ext uri="{9D8B030D-6E8A-4147-A177-3AD203B41FA5}">
                      <a16:colId xmlns:a16="http://schemas.microsoft.com/office/drawing/2014/main" val="800999930"/>
                    </a:ext>
                  </a:extLst>
                </a:gridCol>
                <a:gridCol w="705747">
                  <a:extLst>
                    <a:ext uri="{9D8B030D-6E8A-4147-A177-3AD203B41FA5}">
                      <a16:colId xmlns:a16="http://schemas.microsoft.com/office/drawing/2014/main" val="3285507795"/>
                    </a:ext>
                  </a:extLst>
                </a:gridCol>
                <a:gridCol w="705747">
                  <a:extLst>
                    <a:ext uri="{9D8B030D-6E8A-4147-A177-3AD203B41FA5}">
                      <a16:colId xmlns:a16="http://schemas.microsoft.com/office/drawing/2014/main" val="2200975064"/>
                    </a:ext>
                  </a:extLst>
                </a:gridCol>
                <a:gridCol w="705747">
                  <a:extLst>
                    <a:ext uri="{9D8B030D-6E8A-4147-A177-3AD203B41FA5}">
                      <a16:colId xmlns:a16="http://schemas.microsoft.com/office/drawing/2014/main" val="2242047479"/>
                    </a:ext>
                  </a:extLst>
                </a:gridCol>
                <a:gridCol w="705747">
                  <a:extLst>
                    <a:ext uri="{9D8B030D-6E8A-4147-A177-3AD203B41FA5}">
                      <a16:colId xmlns:a16="http://schemas.microsoft.com/office/drawing/2014/main" val="2189433604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marL="144000" algn="l" fontAlgn="b"/>
                      <a:r>
                        <a:rPr lang="cs-CZ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Položka z dotazníku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0808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Rektorát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0808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FAI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0808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FT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0808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FaME</a:t>
                      </a:r>
                      <a:endParaRPr lang="cs-CZ" sz="16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0808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FLKŘ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0808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FHS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0808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FMK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0808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CPS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0808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UTB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080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226188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144000" algn="l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Vím, co se ode mne v práci očekává.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4474778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144000" algn="l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Mám všechny podklady a výbavu pro to, abych mohl/a dělat svou práci, jak nejlépe umím.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543192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144000" algn="l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Mám v zaměstnání opravdového přítele.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039585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144000" algn="l" rtl="0" fontAlgn="b"/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Záleží mému nadřízenému na mně jako na člověku.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173516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144000" algn="l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Měl jsem během posledního roku možnost naučit se nové věci a vyrůst.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441836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144000" algn="l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Je v práci někdo, kdo mě podporuje v tom, abych se učil/a nové věci.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48184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144000" algn="l" rtl="0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Berou se v práci v potaz mé názory.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962563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144000" algn="l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Mám v práci příležitost dělat každý den to, v čem jsem opravdu dobrý/á.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2869952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144000" algn="l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Mám pocit, že moje role je pro celkový výsledek naší univerzity opravdu důležitá.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792387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144000" algn="l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Podávají mí spolupracovníci ten nejlepší výkon.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6616927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144000" algn="l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Pochválil mě někdo upřímně nebo mi poděkoval během posledních sedmi dní za mou práci.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051156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144000" algn="l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Mluvil se mnou někdo během posledních šesti měsíců o mém rozvoji.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44000" algn="ctr" rtl="0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1351523"/>
                  </a:ext>
                </a:extLst>
              </a:tr>
            </a:tbl>
          </a:graphicData>
        </a:graphic>
      </p:graphicFrame>
      <p:sp>
        <p:nvSpPr>
          <p:cNvPr id="4" name="TextovéPole 3"/>
          <p:cNvSpPr txBox="1"/>
          <p:nvPr/>
        </p:nvSpPr>
        <p:spPr>
          <a:xfrm>
            <a:off x="9301932" y="661772"/>
            <a:ext cx="2890068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 smtClean="0">
                <a:solidFill>
                  <a:srgbClr val="E65014"/>
                </a:solidFill>
              </a:rPr>
              <a:t>Negativní odklony od průměru UTB</a:t>
            </a:r>
            <a:endParaRPr lang="cs-CZ" b="1" dirty="0">
              <a:solidFill>
                <a:srgbClr val="E65014"/>
              </a:solidFill>
            </a:endParaRPr>
          </a:p>
        </p:txBody>
      </p:sp>
      <p:pic>
        <p:nvPicPr>
          <p:cNvPr id="6" name="Obrázek 3"/>
          <p:cNvPicPr/>
          <p:nvPr/>
        </p:nvPicPr>
        <p:blipFill>
          <a:blip r:embed="rId2"/>
          <a:stretch/>
        </p:blipFill>
        <p:spPr>
          <a:xfrm>
            <a:off x="296719" y="619871"/>
            <a:ext cx="636840" cy="611280"/>
          </a:xfrm>
          <a:prstGeom prst="rect">
            <a:avLst/>
          </a:prstGeom>
          <a:ln w="0">
            <a:noFill/>
          </a:ln>
        </p:spPr>
      </p:pic>
    </p:spTree>
    <p:extLst>
      <p:ext uri="{BB962C8B-B14F-4D97-AF65-F5344CB8AC3E}">
        <p14:creationId xmlns:p14="http://schemas.microsoft.com/office/powerpoint/2010/main" val="1585060377"/>
      </p:ext>
    </p:extLst>
  </p:cSld>
  <p:clrMapOvr>
    <a:masterClrMapping/>
  </p:clrMapOvr>
</p:sld>
</file>

<file path=ppt/theme/theme1.xml><?xml version="1.0" encoding="utf-8"?>
<a:theme xmlns:a="http://schemas.openxmlformats.org/drawingml/2006/main" name="12_Motiv Office">
  <a:themeElements>
    <a:clrScheme name="Vlastní 1">
      <a:dk1>
        <a:srgbClr val="46505A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FF7800"/>
      </a:hlink>
      <a:folHlink>
        <a:srgbClr val="E65014"/>
      </a:folHlink>
    </a:clrScheme>
    <a:fontScheme name="UTB prezentace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5_Motiv Office">
  <a:themeElements>
    <a:clrScheme name="Vlastní 1">
      <a:dk1>
        <a:srgbClr val="46505A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FF7800"/>
      </a:hlink>
      <a:folHlink>
        <a:srgbClr val="E65014"/>
      </a:folHlink>
    </a:clrScheme>
    <a:fontScheme name="UTB prezentace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5634</TotalTime>
  <Words>1909</Words>
  <Application>Microsoft Office PowerPoint</Application>
  <PresentationFormat>Širokoúhlá obrazovka</PresentationFormat>
  <Paragraphs>931</Paragraphs>
  <Slides>15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8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15</vt:i4>
      </vt:variant>
    </vt:vector>
  </HeadingPairs>
  <TitlesOfParts>
    <vt:vector size="25" baseType="lpstr">
      <vt:lpstr>Arial</vt:lpstr>
      <vt:lpstr>Arial Narrow</vt:lpstr>
      <vt:lpstr>Avenir Next</vt:lpstr>
      <vt:lpstr>Calibri</vt:lpstr>
      <vt:lpstr>Helvetica</vt:lpstr>
      <vt:lpstr>Times New Roman</vt:lpstr>
      <vt:lpstr>Verdana</vt:lpstr>
      <vt:lpstr>Wingdings</vt:lpstr>
      <vt:lpstr>12_Motiv Office</vt:lpstr>
      <vt:lpstr>15_Motiv Office</vt:lpstr>
      <vt:lpstr>Šetření – zaměstnanců UTB  kolegium rektora</vt:lpstr>
      <vt:lpstr>Cíle a východiska šetření</vt:lpstr>
      <vt:lpstr>Prezentace aplikace PowerPoint</vt:lpstr>
      <vt:lpstr>Pracovní prostředí a očekávání – nástroj Q12</vt:lpstr>
      <vt:lpstr>Prezentace aplikace PowerPoint</vt:lpstr>
      <vt:lpstr>Prezentace aplikace PowerPoint</vt:lpstr>
      <vt:lpstr>Srovnání 2019 versus 2021</vt:lpstr>
      <vt:lpstr>Hodnocení dle Q12 podle součástí UTB</vt:lpstr>
      <vt:lpstr>Hodnocení dle Q12 podle součástí UTB</vt:lpstr>
      <vt:lpstr>Atmosféra na pracovišti</vt:lpstr>
      <vt:lpstr>Loajalita – Důvody setrvání na UTB ve Zlíně</vt:lpstr>
      <vt:lpstr>Loajalita – Důvody setrvání na UTB ve Zlíně</vt:lpstr>
      <vt:lpstr>Loajalita – Důvody setrvání na UTB ve Zlíně</vt:lpstr>
      <vt:lpstr>Prezentace aplikace PowerPoint</vt:lpstr>
      <vt:lpstr>Prezentace aplikace PowerPoint</vt:lpstr>
    </vt:vector>
  </TitlesOfParts>
  <Company>UTB Zlín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UNIVERZITA TOMÁŠE BATI VE ZLÍNĚ</dc:title>
  <dc:creator>Světlana Hrabinová</dc:creator>
  <cp:lastModifiedBy>komentář</cp:lastModifiedBy>
  <cp:revision>248</cp:revision>
  <cp:lastPrinted>2019-09-02T11:21:18Z</cp:lastPrinted>
  <dcterms:created xsi:type="dcterms:W3CDTF">2019-02-07T16:33:11Z</dcterms:created>
  <dcterms:modified xsi:type="dcterms:W3CDTF">2021-12-06T10:12:53Z</dcterms:modified>
</cp:coreProperties>
</file>