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4032" r:id="rId2"/>
  </p:sldMasterIdLst>
  <p:notesMasterIdLst>
    <p:notesMasterId r:id="rId17"/>
  </p:notesMasterIdLst>
  <p:handoutMasterIdLst>
    <p:handoutMasterId r:id="rId18"/>
  </p:handoutMasterIdLst>
  <p:sldIdLst>
    <p:sldId id="346" r:id="rId3"/>
    <p:sldId id="446" r:id="rId4"/>
    <p:sldId id="479" r:id="rId5"/>
    <p:sldId id="447" r:id="rId6"/>
    <p:sldId id="477" r:id="rId7"/>
    <p:sldId id="495" r:id="rId8"/>
    <p:sldId id="496" r:id="rId9"/>
    <p:sldId id="480" r:id="rId10"/>
    <p:sldId id="481" r:id="rId11"/>
    <p:sldId id="482" r:id="rId12"/>
    <p:sldId id="493" r:id="rId13"/>
    <p:sldId id="494" r:id="rId14"/>
    <p:sldId id="488" r:id="rId15"/>
    <p:sldId id="353" r:id="rId16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800"/>
    <a:srgbClr val="E65014"/>
    <a:srgbClr val="080808"/>
    <a:srgbClr val="002060"/>
    <a:srgbClr val="FF66CC"/>
    <a:srgbClr val="46505A"/>
    <a:srgbClr val="FF6699"/>
    <a:srgbClr val="BDD7EE"/>
    <a:srgbClr val="BECDD2"/>
    <a:srgbClr val="5B9BD5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43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27.10.2021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A5D1E-79FD-4230-BA26-D35D189EF345}" type="datetimeFigureOut">
              <a:rPr lang="cs-CZ" smtClean="0"/>
              <a:t>27.10.2021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D59FA-0E9F-487C-92B6-ED95585014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019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27.10.2021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ss.fsv.cuni.cz/veda-vyzkum/granty/aktualne-resene-projekty/vyzkum-dopadu-covid-na-vs-vyucujici-student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3994793"/>
          </a:xfrm>
        </p:spPr>
        <p:txBody>
          <a:bodyPr anchor="ctr">
            <a:normAutofit/>
          </a:bodyPr>
          <a:lstStyle/>
          <a:p>
            <a:r>
              <a:rPr lang="cs-CZ" sz="6600" b="1" dirty="0" smtClean="0">
                <a:solidFill>
                  <a:schemeClr val="bg1"/>
                </a:solidFill>
              </a:rPr>
              <a:t>III. vlna </a:t>
            </a:r>
            <a:r>
              <a:rPr lang="cs-CZ" sz="6600" b="1" dirty="0" err="1" smtClean="0">
                <a:solidFill>
                  <a:schemeClr val="bg1"/>
                </a:solidFill>
              </a:rPr>
              <a:t>COVIDového</a:t>
            </a:r>
            <a:r>
              <a:rPr lang="cs-CZ" sz="6600" b="1" dirty="0" smtClean="0">
                <a:solidFill>
                  <a:schemeClr val="bg1"/>
                </a:solidFill>
              </a:rPr>
              <a:t> šetření UTB </a:t>
            </a:r>
            <a:r>
              <a:rPr lang="cs-CZ" sz="7200" b="1" dirty="0" smtClean="0">
                <a:solidFill>
                  <a:schemeClr val="bg1"/>
                </a:solidFill>
              </a:rPr>
              <a:t/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7200" b="1" dirty="0" smtClean="0">
                <a:solidFill>
                  <a:schemeClr val="bg1"/>
                </a:solidFill>
              </a:rPr>
              <a:t/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4400" b="1" dirty="0" smtClean="0">
                <a:solidFill>
                  <a:schemeClr val="bg1"/>
                </a:solidFill>
              </a:rPr>
              <a:t>vybrané výsledky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 </a:t>
            </a:r>
            <a:endParaRPr lang="cs-CZ" sz="4000" b="1" dirty="0">
              <a:solidFill>
                <a:schemeClr val="bg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10/2021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</a:t>
            </a:r>
            <a:r>
              <a:rPr lang="cs-CZ" sz="2800" b="1" dirty="0" smtClean="0">
                <a:solidFill>
                  <a:prstClr val="white"/>
                </a:solidFill>
              </a:rPr>
              <a:t>Zlíně</a:t>
            </a:r>
            <a:endParaRPr lang="cs-CZ" sz="2800" b="1" dirty="0">
              <a:solidFill>
                <a:prstClr val="white"/>
              </a:solidFill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Názory na distanční výuku</a:t>
            </a:r>
            <a:br>
              <a:rPr lang="cs-CZ" dirty="0" smtClean="0"/>
            </a:br>
            <a:r>
              <a:rPr lang="cs-CZ" sz="2400" dirty="0"/>
              <a:t>% souhlasných odpovědí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837261"/>
              </p:ext>
            </p:extLst>
          </p:nvPr>
        </p:nvGraphicFramePr>
        <p:xfrm>
          <a:off x="155863" y="2078181"/>
          <a:ext cx="10248900" cy="4390491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8001000">
                  <a:extLst>
                    <a:ext uri="{9D8B030D-6E8A-4147-A177-3AD203B41FA5}">
                      <a16:colId xmlns:a16="http://schemas.microsoft.com/office/drawing/2014/main" val="624662947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377239630"/>
                    </a:ext>
                  </a:extLst>
                </a:gridCol>
              </a:tblGrid>
              <a:tr h="49667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U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mých předmětů lze plnohodnotně nahradit přednášku online prostředím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4832808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U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mých předmětů lze plnohodnotně nahradit seminář online prostředím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705347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V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současné době poskytuji stejně kvalitní vzdělávání jako v době před COVID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38% </a:t>
                      </a:r>
                    </a:p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(II.</a:t>
                      </a:r>
                      <a:r>
                        <a:rPr lang="cs-CZ" sz="18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vlna 36%)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471666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Distanční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výuka negativně ovlivňuje vedení závěrečných prací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060495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Distanční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výuka negativně ovlivní nové studenty při jejich adaptaci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953738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Distanční výuka bude mít negativní vliv na kvalitu vzdělání budoucích absolventů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03083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Byl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jsem průběžně informován vedením školy o vývoji situace ohledně distanční výuky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95% (II. vlna 82%)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367037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Během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distanční výuky poskytuji studentům více materiálů než při běžné výuce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07654"/>
                  </a:ext>
                </a:extLst>
              </a:tr>
            </a:tbl>
          </a:graphicData>
        </a:graphic>
      </p:graphicFrame>
      <p:sp>
        <p:nvSpPr>
          <p:cNvPr id="4" name="Ovál 3"/>
          <p:cNvSpPr/>
          <p:nvPr/>
        </p:nvSpPr>
        <p:spPr>
          <a:xfrm>
            <a:off x="8844742" y="1896044"/>
            <a:ext cx="839585" cy="1204604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0548851" y="2917767"/>
            <a:ext cx="141316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FF0000"/>
                </a:solidFill>
              </a:rPr>
              <a:t>Studenti </a:t>
            </a:r>
          </a:p>
          <a:p>
            <a:pPr algn="ctr"/>
            <a:r>
              <a:rPr lang="cs-CZ" b="1" dirty="0" smtClean="0">
                <a:solidFill>
                  <a:srgbClr val="FF0000"/>
                </a:solidFill>
              </a:rPr>
              <a:t>47% </a:t>
            </a:r>
          </a:p>
          <a:p>
            <a:pPr algn="ctr"/>
            <a:r>
              <a:rPr lang="cs-CZ" b="1" dirty="0" smtClean="0">
                <a:solidFill>
                  <a:srgbClr val="FF0000"/>
                </a:solidFill>
              </a:rPr>
              <a:t>(II. vlna 41%)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13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Výhody výuky na dálku z pohledu vyučujících UTB</a:t>
            </a:r>
            <a:br>
              <a:rPr lang="cs-CZ" dirty="0" smtClean="0"/>
            </a:br>
            <a:endParaRPr lang="cs-CZ" sz="2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59065"/>
              </p:ext>
            </p:extLst>
          </p:nvPr>
        </p:nvGraphicFramePr>
        <p:xfrm>
          <a:off x="355369" y="1940070"/>
          <a:ext cx="10248900" cy="3637756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7450282">
                  <a:extLst>
                    <a:ext uri="{9D8B030D-6E8A-4147-A177-3AD203B41FA5}">
                      <a16:colId xmlns:a16="http://schemas.microsoft.com/office/drawing/2014/main" val="624662947"/>
                    </a:ext>
                  </a:extLst>
                </a:gridCol>
                <a:gridCol w="2798618">
                  <a:extLst>
                    <a:ext uri="{9D8B030D-6E8A-4147-A177-3AD203B41FA5}">
                      <a16:colId xmlns:a16="http://schemas.microsoft.com/office/drawing/2014/main" val="377239630"/>
                    </a:ext>
                  </a:extLst>
                </a:gridCol>
              </a:tblGrid>
              <a:tr h="55165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Práce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z domova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61%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4832808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Úspora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nákladů za cesty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57%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705347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Úspora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času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j-lt"/>
                        </a:rPr>
                        <a:t>50%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471666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Možnost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vyučovat odkudkoliv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70%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060495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Časová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flexibilita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j-lt"/>
                        </a:rPr>
                        <a:t>38%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953738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Možnost oslovit velké počty studentů bez potřeby zajišťovat velké učebny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j-lt"/>
                        </a:rPr>
                        <a:t>50%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03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113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500" y="365125"/>
            <a:ext cx="10782303" cy="688975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Nevýhody výuky na dálku z pohledu vyučujících UTB</a:t>
            </a:r>
            <a:br>
              <a:rPr lang="cs-CZ" dirty="0" smtClean="0"/>
            </a:br>
            <a:endParaRPr lang="cs-CZ" sz="2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794983"/>
              </p:ext>
            </p:extLst>
          </p:nvPr>
        </p:nvGraphicFramePr>
        <p:xfrm>
          <a:off x="571500" y="1054101"/>
          <a:ext cx="7924800" cy="5022304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6667500">
                  <a:extLst>
                    <a:ext uri="{9D8B030D-6E8A-4147-A177-3AD203B41FA5}">
                      <a16:colId xmlns:a16="http://schemas.microsoft.com/office/drawing/2014/main" val="624662947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377239630"/>
                    </a:ext>
                  </a:extLst>
                </a:gridCol>
              </a:tblGrid>
              <a:tr h="328107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Chybějící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technická podpora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4832808"/>
                  </a:ext>
                </a:extLst>
              </a:tr>
              <a:tr h="328107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Praktická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výuka se online nahradit nedá (jen </a:t>
                      </a:r>
                      <a:r>
                        <a:rPr lang="cs-CZ" sz="1800" b="1" i="0" u="none" strike="noStrike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limitovaně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705347"/>
                  </a:ext>
                </a:extLst>
              </a:tr>
              <a:tr h="328107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Nutnost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naučit se nové technologie rychle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471666"/>
                  </a:ext>
                </a:extLst>
              </a:tr>
              <a:tr h="374578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Absence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konkrétních instrukcí  a sjednocení ze strany univerzity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060495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Absence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konkrétních instrukcí  a sjednocení ze strany fakulty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95373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Technické problémy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03083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Nedostatečné technické zázemí pro online výuku doma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890143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Chybí osobní interakce se studenty či kolegy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600280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Větší časová náročnost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  <a:endParaRPr lang="cs-CZ" sz="18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96201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Doma nevhodné prostředí pro výuku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949094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Nedostatečná zpětná vazba a komunikace studentů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535638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Dlouhé sezení u počítače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  <a:endParaRPr lang="cs-CZ" sz="18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248518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Nedostatečná podpora ze strany ústavu/fakulty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70927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Distanční zkoušení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1734369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Koordinace s ostatními kolegy/ústavy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733678"/>
                  </a:ext>
                </a:extLst>
              </a:tr>
            </a:tbl>
          </a:graphicData>
        </a:graphic>
      </p:graphicFrame>
      <p:sp>
        <p:nvSpPr>
          <p:cNvPr id="4" name="Šipka doleva 3"/>
          <p:cNvSpPr/>
          <p:nvPr/>
        </p:nvSpPr>
        <p:spPr>
          <a:xfrm>
            <a:off x="8603673" y="3322937"/>
            <a:ext cx="978408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eva 4"/>
          <p:cNvSpPr/>
          <p:nvPr/>
        </p:nvSpPr>
        <p:spPr>
          <a:xfrm>
            <a:off x="8603673" y="4348174"/>
            <a:ext cx="978408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eva 5"/>
          <p:cNvSpPr/>
          <p:nvPr/>
        </p:nvSpPr>
        <p:spPr>
          <a:xfrm>
            <a:off x="8603673" y="1327451"/>
            <a:ext cx="978408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325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Namísto závěru – S-H-E-L-F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9000" y="1435101"/>
            <a:ext cx="10464803" cy="4741864"/>
          </a:xfrm>
        </p:spPr>
        <p:txBody>
          <a:bodyPr>
            <a:normAutofit fontScale="85000" lnSpcReduction="20000"/>
          </a:bodyPr>
          <a:lstStyle/>
          <a:p>
            <a:pPr lvl="0"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Studijní materiály </a:t>
            </a:r>
            <a:r>
              <a:rPr lang="cs-CZ" b="1" dirty="0" smtClean="0"/>
              <a:t>(posílení efektivity stávající výuky):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Postupné včleňování distančních/online prvků do všech SP.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Formát: Krátká videa, animace a </a:t>
            </a:r>
            <a:r>
              <a:rPr lang="cs-CZ" dirty="0" err="1" smtClean="0"/>
              <a:t>podcasty</a:t>
            </a:r>
            <a:r>
              <a:rPr lang="cs-CZ" dirty="0" smtClean="0"/>
              <a:t> – to nejdůležitější z vyučované látky.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Hybridní kampus </a:t>
            </a:r>
            <a:r>
              <a:rPr lang="cs-CZ" b="1" dirty="0" smtClean="0"/>
              <a:t>(univerzita beze zdí):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Cílem není online univerzita, ale hybridní univerzita, která umožňuje vysokou míru interakce a podpory studentů, včetně interakce a podpory v online prostředí.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Evaluace založená na kooperaci </a:t>
            </a:r>
            <a:r>
              <a:rPr lang="cs-CZ" b="1" dirty="0" smtClean="0"/>
              <a:t>(orientace na potřeby studentů):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Společná zpětná vazba studentů a akademiků na všech fakultách. „Dny společné diskuse o rozvoji daného vzdělávání na fakultách“.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Laboratoř vzdělávání </a:t>
            </a:r>
            <a:r>
              <a:rPr lang="cs-CZ" b="1" dirty="0" smtClean="0"/>
              <a:t>(vytvářet a testovat nové formáty VŠ vzdělávání):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Rozvíjet nové přístupy k výuce vhodné pro obory a absolventy 21. století.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Flexibilita práce </a:t>
            </a:r>
            <a:r>
              <a:rPr lang="cs-CZ" b="1" dirty="0" smtClean="0"/>
              <a:t>(efektivnější využívání pracovní kapacity):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Práce na dálku a institucionalizace možnosti používat synchronní výuku i během mimořádného stavu.</a:t>
            </a:r>
          </a:p>
          <a:p>
            <a:pPr lvl="0" algn="just">
              <a:buFont typeface="Wingdings" panose="05000000000000000000" pitchFamily="2" charset="2"/>
              <a:buChar char="§"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469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 smtClean="0">
                <a:solidFill>
                  <a:schemeClr val="bg1"/>
                </a:solidFill>
                <a:latin typeface="+mj-lt"/>
              </a:rPr>
              <a:t>DĚKUJEME ZA </a:t>
            </a:r>
            <a:r>
              <a:rPr lang="cs-CZ" sz="4100" b="1" dirty="0">
                <a:solidFill>
                  <a:schemeClr val="bg1"/>
                </a:solidFill>
                <a:latin typeface="+mj-lt"/>
              </a:rPr>
              <a:t>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33651" y="2985943"/>
            <a:ext cx="6956213" cy="1354213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 smtClean="0">
                <a:solidFill>
                  <a:prstClr val="white"/>
                </a:solidFill>
              </a:rPr>
              <a:t>Bližší informace</a:t>
            </a: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 smtClean="0">
                <a:solidFill>
                  <a:prstClr val="white"/>
                </a:solidFill>
              </a:rPr>
              <a:t>prorektor-kvalita@utb.cz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7922" y="1473959"/>
            <a:ext cx="10849971" cy="521344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6100" dirty="0" smtClean="0"/>
              <a:t>Výzkum se uskutečnil pod záštitou RVŠ a ČKR</a:t>
            </a:r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cs-CZ" sz="5300" dirty="0" smtClean="0"/>
              <a:t>Webové </a:t>
            </a:r>
            <a:r>
              <a:rPr lang="cs-CZ" sz="5300" dirty="0"/>
              <a:t>stránky projektu: </a:t>
            </a:r>
            <a:r>
              <a:rPr lang="cs-CZ" sz="5300" dirty="0">
                <a:hlinkClick r:id="rId2"/>
              </a:rPr>
              <a:t>https://</a:t>
            </a:r>
            <a:r>
              <a:rPr lang="cs-CZ" sz="5300" dirty="0" smtClean="0">
                <a:hlinkClick r:id="rId2"/>
              </a:rPr>
              <a:t>iss.fsv.cuni.cz/veda-vyzkum/granty/aktualne-resene-projekty/vyzkum-dopadu-covid-na-vs-vyucujici-studenty</a:t>
            </a:r>
            <a:r>
              <a:rPr lang="cs-CZ" sz="5300" dirty="0" smtClean="0"/>
              <a:t> </a:t>
            </a:r>
            <a:endParaRPr lang="cs-CZ" sz="53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6100" dirty="0" smtClean="0"/>
              <a:t>Realizace šetření v </a:t>
            </a:r>
            <a:r>
              <a:rPr lang="cs-CZ" sz="6100" dirty="0"/>
              <a:t>ČR: </a:t>
            </a:r>
            <a:r>
              <a:rPr lang="cs-CZ" sz="6100" b="1" dirty="0"/>
              <a:t>15. 5. – 30. 6. </a:t>
            </a:r>
            <a:r>
              <a:rPr lang="cs-CZ" sz="6100" b="1" dirty="0" smtClean="0"/>
              <a:t>2021</a:t>
            </a:r>
            <a:endParaRPr lang="cs-CZ" sz="61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6100" dirty="0"/>
              <a:t>Účast ve výzkumu: </a:t>
            </a:r>
            <a:r>
              <a:rPr lang="cs-CZ" sz="6100" b="1" dirty="0"/>
              <a:t>studenti </a:t>
            </a:r>
            <a:r>
              <a:rPr lang="cs-CZ" sz="6100" b="1" dirty="0" smtClean="0"/>
              <a:t>a vyučující z </a:t>
            </a:r>
            <a:r>
              <a:rPr lang="cs-CZ" sz="6100" b="1" dirty="0"/>
              <a:t>27 VŠ v </a:t>
            </a:r>
            <a:r>
              <a:rPr lang="cs-CZ" sz="6100" b="1" dirty="0" smtClean="0"/>
              <a:t>ČR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6100" dirty="0" smtClean="0"/>
              <a:t>Na </a:t>
            </a:r>
            <a:r>
              <a:rPr lang="cs-CZ" sz="6100" dirty="0"/>
              <a:t>UTB </a:t>
            </a:r>
            <a:r>
              <a:rPr lang="cs-CZ" sz="6100" dirty="0" smtClean="0"/>
              <a:t>se zapojilo </a:t>
            </a:r>
            <a:r>
              <a:rPr lang="cs-CZ" sz="6100" b="1" dirty="0" smtClean="0">
                <a:solidFill>
                  <a:srgbClr val="FF7800"/>
                </a:solidFill>
              </a:rPr>
              <a:t>127 </a:t>
            </a:r>
            <a:r>
              <a:rPr lang="cs-CZ" sz="6100" b="1" dirty="0">
                <a:solidFill>
                  <a:srgbClr val="FF7800"/>
                </a:solidFill>
              </a:rPr>
              <a:t>vyučujících </a:t>
            </a:r>
            <a:r>
              <a:rPr lang="cs-CZ" sz="6100" dirty="0"/>
              <a:t>a </a:t>
            </a:r>
            <a:r>
              <a:rPr lang="cs-CZ" sz="6100" b="1" dirty="0">
                <a:solidFill>
                  <a:srgbClr val="FF7800"/>
                </a:solidFill>
              </a:rPr>
              <a:t>487 </a:t>
            </a:r>
            <a:r>
              <a:rPr lang="cs-CZ" sz="6100" b="1" dirty="0" smtClean="0">
                <a:solidFill>
                  <a:srgbClr val="FF7800"/>
                </a:solidFill>
              </a:rPr>
              <a:t>studentů</a:t>
            </a:r>
            <a:endParaRPr lang="cs-CZ" sz="6100" b="1" dirty="0">
              <a:solidFill>
                <a:srgbClr val="FF7800"/>
              </a:solidFill>
            </a:endParaRPr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cs-CZ" sz="5300" dirty="0" smtClean="0"/>
              <a:t>Celkový počet </a:t>
            </a:r>
            <a:r>
              <a:rPr lang="cs-CZ" sz="5300" dirty="0"/>
              <a:t>respondentů v ČR: </a:t>
            </a:r>
            <a:r>
              <a:rPr lang="cs-CZ" sz="5300" b="1" dirty="0" smtClean="0"/>
              <a:t>10 004 </a:t>
            </a:r>
            <a:r>
              <a:rPr lang="cs-CZ" sz="5300" b="1" dirty="0"/>
              <a:t>studentů </a:t>
            </a:r>
            <a:r>
              <a:rPr lang="cs-CZ" sz="5300" dirty="0" smtClean="0"/>
              <a:t>a </a:t>
            </a:r>
            <a:r>
              <a:rPr lang="cs-CZ" sz="5300" b="1" dirty="0" smtClean="0"/>
              <a:t>2 418 vyučujících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2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E65014"/>
                </a:solidFill>
              </a:rPr>
              <a:t>STUDENTI</a:t>
            </a:r>
            <a:endParaRPr lang="cs-CZ" b="1" dirty="0">
              <a:solidFill>
                <a:srgbClr val="E65014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80808"/>
                </a:solidFill>
              </a:rPr>
              <a:t>Část 1</a:t>
            </a:r>
            <a:endParaRPr lang="cs-CZ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37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Respondenti z řad studentů UTB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6" y="1825625"/>
            <a:ext cx="10834613" cy="4351339"/>
          </a:xfrm>
        </p:spPr>
        <p:txBody>
          <a:bodyPr>
            <a:normAutofit/>
          </a:bodyPr>
          <a:lstStyle/>
          <a:p>
            <a:r>
              <a:rPr lang="cs-CZ" sz="2400" dirty="0" smtClean="0"/>
              <a:t>Celkem 487 studentů (II. </a:t>
            </a:r>
            <a:r>
              <a:rPr lang="cs-CZ" sz="2400" dirty="0"/>
              <a:t>vlna 1379 </a:t>
            </a:r>
            <a:r>
              <a:rPr lang="cs-CZ" sz="2400" dirty="0" smtClean="0"/>
              <a:t>studentů a I. </a:t>
            </a:r>
            <a:r>
              <a:rPr lang="cs-CZ" sz="2400" dirty="0"/>
              <a:t>vlna 866 </a:t>
            </a:r>
            <a:r>
              <a:rPr lang="cs-CZ" sz="2400" dirty="0" smtClean="0"/>
              <a:t>studentů)</a:t>
            </a:r>
            <a:endParaRPr lang="cs-CZ" sz="2400" dirty="0"/>
          </a:p>
          <a:p>
            <a:r>
              <a:rPr lang="cs-CZ" sz="2400" dirty="0" smtClean="0"/>
              <a:t>Gender: 65% ženy, 35% muži</a:t>
            </a:r>
          </a:p>
          <a:p>
            <a:r>
              <a:rPr lang="cs-CZ" sz="2400" dirty="0" smtClean="0"/>
              <a:t>Věk: 20 – 58 let, průměrně 24 let</a:t>
            </a:r>
            <a:endParaRPr lang="cs-CZ" sz="2400" dirty="0"/>
          </a:p>
          <a:p>
            <a:r>
              <a:rPr lang="cs-CZ" sz="2400" dirty="0" smtClean="0"/>
              <a:t>Stupeň studia: 64% Bc., 31% Mgr., 5% PhD.</a:t>
            </a:r>
          </a:p>
          <a:p>
            <a:r>
              <a:rPr lang="cs-CZ" sz="2400" dirty="0" smtClean="0"/>
              <a:t>Studium: 67% PS, 33% KS</a:t>
            </a:r>
          </a:p>
          <a:p>
            <a:r>
              <a:rPr lang="cs-CZ" sz="2400" dirty="0" smtClean="0"/>
              <a:t>Prodělaný COVID: </a:t>
            </a:r>
          </a:p>
          <a:p>
            <a:pPr lvl="1"/>
            <a:r>
              <a:rPr lang="cs-CZ" sz="2000" dirty="0" smtClean="0">
                <a:solidFill>
                  <a:srgbClr val="E65014"/>
                </a:solidFill>
              </a:rPr>
              <a:t>25% ano (127 studentů) </a:t>
            </a:r>
          </a:p>
          <a:p>
            <a:pPr lvl="1"/>
            <a:r>
              <a:rPr lang="cs-CZ" sz="2000" dirty="0" smtClean="0">
                <a:solidFill>
                  <a:srgbClr val="E65014"/>
                </a:solidFill>
              </a:rPr>
              <a:t>21% se domnívá, že ano (99 studentů)</a:t>
            </a:r>
          </a:p>
          <a:p>
            <a:pPr lvl="1"/>
            <a:r>
              <a:rPr lang="cs-CZ" sz="2000" dirty="0" smtClean="0"/>
              <a:t>54% NE (261 studentů)</a:t>
            </a:r>
            <a:endParaRPr lang="cs-CZ" sz="20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067539"/>
              </p:ext>
            </p:extLst>
          </p:nvPr>
        </p:nvGraphicFramePr>
        <p:xfrm>
          <a:off x="7302501" y="2628899"/>
          <a:ext cx="4165600" cy="2302864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1627699">
                  <a:extLst>
                    <a:ext uri="{9D8B030D-6E8A-4147-A177-3AD203B41FA5}">
                      <a16:colId xmlns:a16="http://schemas.microsoft.com/office/drawing/2014/main" val="2542860301"/>
                    </a:ext>
                  </a:extLst>
                </a:gridCol>
                <a:gridCol w="1434466">
                  <a:extLst>
                    <a:ext uri="{9D8B030D-6E8A-4147-A177-3AD203B41FA5}">
                      <a16:colId xmlns:a16="http://schemas.microsoft.com/office/drawing/2014/main" val="2373312565"/>
                    </a:ext>
                  </a:extLst>
                </a:gridCol>
                <a:gridCol w="1103435">
                  <a:extLst>
                    <a:ext uri="{9D8B030D-6E8A-4147-A177-3AD203B41FA5}">
                      <a16:colId xmlns:a16="http://schemas.microsoft.com/office/drawing/2014/main" val="2462737471"/>
                    </a:ext>
                  </a:extLst>
                </a:gridCol>
              </a:tblGrid>
              <a:tr h="32928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SOUČÁST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n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54840524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FAI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420346596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FAME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117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115958329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FHS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531594962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FLKR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756859465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FMK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865414865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FT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34607241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487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725215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921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Názory na distanční výuku</a:t>
            </a:r>
            <a:br>
              <a:rPr lang="cs-CZ" dirty="0" smtClean="0"/>
            </a:br>
            <a:r>
              <a:rPr lang="cs-CZ" sz="2400" dirty="0"/>
              <a:t>% souhlasných odpovědí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743842"/>
              </p:ext>
            </p:extLst>
          </p:nvPr>
        </p:nvGraphicFramePr>
        <p:xfrm>
          <a:off x="465975" y="1465170"/>
          <a:ext cx="11023599" cy="4760836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val="76256627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73037119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587767933"/>
                    </a:ext>
                  </a:extLst>
                </a:gridCol>
                <a:gridCol w="1057332">
                  <a:extLst>
                    <a:ext uri="{9D8B030D-6E8A-4147-A177-3AD203B41FA5}">
                      <a16:colId xmlns:a16="http://schemas.microsoft.com/office/drawing/2014/main" val="6074262"/>
                    </a:ext>
                  </a:extLst>
                </a:gridCol>
                <a:gridCol w="1254068">
                  <a:extLst>
                    <a:ext uri="{9D8B030D-6E8A-4147-A177-3AD203B41FA5}">
                      <a16:colId xmlns:a16="http://schemas.microsoft.com/office/drawing/2014/main" val="3425434380"/>
                    </a:ext>
                  </a:extLst>
                </a:gridCol>
                <a:gridCol w="825499">
                  <a:extLst>
                    <a:ext uri="{9D8B030D-6E8A-4147-A177-3AD203B41FA5}">
                      <a16:colId xmlns:a16="http://schemas.microsoft.com/office/drawing/2014/main" val="389307533"/>
                    </a:ext>
                  </a:extLst>
                </a:gridCol>
              </a:tblGrid>
              <a:tr h="548735"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</a:p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(I.</a:t>
                      </a:r>
                      <a:r>
                        <a:rPr lang="cs-CZ" sz="1800" b="1" i="0" u="none" strike="noStrike" baseline="0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 vlna)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     (II. vlna)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Změna 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     </a:t>
                      </a:r>
                    </a:p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(III. vlna)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Změna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701037"/>
                  </a:ext>
                </a:extLst>
              </a:tr>
              <a:tr h="53324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Fakulta mě dostatečně informovala ohledně změn zavedených kvůli epidemii COVID-19.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+11%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936563"/>
                  </a:ext>
                </a:extLst>
              </a:tr>
              <a:tr h="53324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Jsem spokojený/na se způsobem, jakým moje univerzita zavedla ochranná opatření v souvislosti s epidemií COVID-19.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</a:t>
                      </a:r>
                      <a:r>
                        <a:rPr lang="cs-CZ" sz="18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+2%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913736"/>
                  </a:ext>
                </a:extLst>
              </a:tr>
              <a:tr h="54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Mám dostatek informací o tom, co se ode mě očekává v jednotlivých předmětech od začátku epidemie COVID-19.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+12</a:t>
                      </a:r>
                      <a:r>
                        <a:rPr lang="cs-CZ" sz="18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+14%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883539"/>
                  </a:ext>
                </a:extLst>
              </a:tr>
              <a:tr h="53324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Fakulta je schopna za současného stavu poskytovat stejnou kvalitu vzdělávání jako před vypuknutím epidemie COVID-19.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+16</a:t>
                      </a:r>
                      <a:r>
                        <a:rPr lang="cs-CZ" sz="18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+6%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920900"/>
                  </a:ext>
                </a:extLst>
              </a:tr>
              <a:tr h="43663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Studijní zátěž významně narostla od začátku pandemie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56%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-6%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474555"/>
                  </a:ext>
                </a:extLst>
              </a:tr>
              <a:tr h="43663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Obávám se, že nebudu schopen(a) úspěšně dokončit akademický rok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-17%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967458"/>
                  </a:ext>
                </a:extLst>
              </a:tr>
              <a:tr h="43663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Změny v metodách výuky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pro mne představovaly </a:t>
                      </a:r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významný stres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54%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+8%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-14%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70590"/>
                  </a:ext>
                </a:extLst>
              </a:tr>
              <a:tr h="43663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Cítím, že můžu mluvit s někým na univerzitě o svých obavách v souvislosti s pandemií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-5%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+8%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195580"/>
                  </a:ext>
                </a:extLst>
              </a:tr>
            </a:tbl>
          </a:graphicData>
        </a:graphic>
      </p:graphicFrame>
      <p:sp>
        <p:nvSpPr>
          <p:cNvPr id="5" name="Ovál 4"/>
          <p:cNvSpPr/>
          <p:nvPr/>
        </p:nvSpPr>
        <p:spPr>
          <a:xfrm>
            <a:off x="9700952" y="2178677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9717578" y="3313573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9717578" y="3730698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700952" y="4830743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9700952" y="5262366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229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1731" y="55743"/>
            <a:ext cx="10339316" cy="1325563"/>
          </a:xfrm>
        </p:spPr>
        <p:txBody>
          <a:bodyPr/>
          <a:lstStyle/>
          <a:p>
            <a:r>
              <a:rPr lang="cs-CZ" dirty="0" smtClean="0"/>
              <a:t>Nad rámec dotazníkových položek jsme získali 680 komentářů na kvalitu výuky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 rot="20897622">
            <a:off x="446217" y="195538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800" dirty="0"/>
              <a:t>Byl jsem nasazen s PČR v průběhu pandemie. Studoval jsem více dálkově, než jsem sám očekával. </a:t>
            </a:r>
            <a:r>
              <a:rPr lang="cs-CZ" sz="1800" b="1" dirty="0">
                <a:solidFill>
                  <a:srgbClr val="E65014"/>
                </a:solidFill>
              </a:rPr>
              <a:t>Celý personál byl vůči mé situaci empatický</a:t>
            </a:r>
            <a:r>
              <a:rPr lang="cs-CZ" sz="1800" dirty="0"/>
              <a:t>.</a:t>
            </a:r>
          </a:p>
        </p:txBody>
      </p:sp>
      <p:sp>
        <p:nvSpPr>
          <p:cNvPr id="5" name="Obdélník 4"/>
          <p:cNvSpPr/>
          <p:nvPr/>
        </p:nvSpPr>
        <p:spPr>
          <a:xfrm rot="20918492">
            <a:off x="709317" y="4882814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Díky využití video-audio techniky a možnosti nahrání online přednášek bylo možné </a:t>
            </a:r>
            <a:r>
              <a:rPr lang="cs-CZ" b="1" dirty="0">
                <a:solidFill>
                  <a:srgbClr val="E65014"/>
                </a:solidFill>
              </a:rPr>
              <a:t>tyto přednášky sledovat kdykoli a v případě potřeby i opakovaně</a:t>
            </a:r>
            <a:r>
              <a:rPr lang="cs-CZ" dirty="0"/>
              <a:t>.</a:t>
            </a:r>
          </a:p>
        </p:txBody>
      </p:sp>
      <p:sp>
        <p:nvSpPr>
          <p:cNvPr id="6" name="Obdélník 5"/>
          <p:cNvSpPr/>
          <p:nvPr/>
        </p:nvSpPr>
        <p:spPr>
          <a:xfrm rot="240040">
            <a:off x="7676339" y="1714386"/>
            <a:ext cx="4292928" cy="4770537"/>
          </a:xfrm>
          <a:prstGeom prst="rect">
            <a:avLst/>
          </a:prstGeom>
          <a:ln>
            <a:solidFill>
              <a:srgbClr val="E65014"/>
            </a:solidFill>
          </a:ln>
        </p:spPr>
        <p:txBody>
          <a:bodyPr wrap="square">
            <a:spAutoFit/>
          </a:bodyPr>
          <a:lstStyle/>
          <a:p>
            <a:r>
              <a:rPr lang="cs-CZ" dirty="0"/>
              <a:t>Jako velmi velké pozitivum beru to, </a:t>
            </a:r>
            <a:r>
              <a:rPr lang="cs-CZ" b="1" dirty="0">
                <a:solidFill>
                  <a:srgbClr val="E65014"/>
                </a:solidFill>
              </a:rPr>
              <a:t>že je přednášená látka nahrávána.</a:t>
            </a:r>
            <a:r>
              <a:rPr lang="cs-CZ" dirty="0">
                <a:solidFill>
                  <a:srgbClr val="E65014"/>
                </a:solidFill>
              </a:rPr>
              <a:t> </a:t>
            </a:r>
            <a:r>
              <a:rPr lang="cs-CZ" dirty="0"/>
              <a:t>Díky tomu se zpětně můžu vrátit například k věcem, které mi předtím nebyly dostatečně jasné, nebo si mohu video kdykoliv stopnout a udělat si vlastní psanou poznámku (z ručně psaných poznámek se mi učí výrazně lépe než z elektronické podoby). Další pozitivum byl </a:t>
            </a:r>
            <a:r>
              <a:rPr lang="cs-CZ" b="1" dirty="0">
                <a:solidFill>
                  <a:srgbClr val="E65014"/>
                </a:solidFill>
              </a:rPr>
              <a:t>ušetřený čas. </a:t>
            </a:r>
            <a:r>
              <a:rPr lang="cs-CZ" dirty="0"/>
              <a:t>Díky distanční výuce jsem se nemusela každý den dopravovat do školy, tudíž jsem každý den ušetřila minimálně 3h. Obecně se mi konkrétně v našem oboru více zamlouvá distanční výuka. Nepotřebujeme k výuce nutně být ve škole, </a:t>
            </a:r>
            <a:r>
              <a:rPr lang="cs-CZ" b="1" dirty="0">
                <a:solidFill>
                  <a:srgbClr val="E65014"/>
                </a:solidFill>
              </a:rPr>
              <a:t>protože ve většině předmětů jen posloucháme výklad vyučujícího</a:t>
            </a:r>
            <a:r>
              <a:rPr lang="cs-CZ" dirty="0"/>
              <a:t>.</a:t>
            </a:r>
          </a:p>
        </p:txBody>
      </p:sp>
      <p:sp>
        <p:nvSpPr>
          <p:cNvPr id="7" name="Obdélník 6"/>
          <p:cNvSpPr/>
          <p:nvPr/>
        </p:nvSpPr>
        <p:spPr>
          <a:xfrm rot="21360485">
            <a:off x="4081285" y="2917091"/>
            <a:ext cx="3494116" cy="1261884"/>
          </a:xfrm>
          <a:prstGeom prst="rect">
            <a:avLst/>
          </a:prstGeom>
          <a:ln>
            <a:solidFill>
              <a:srgbClr val="E65014"/>
            </a:solidFill>
          </a:ln>
        </p:spPr>
        <p:txBody>
          <a:bodyPr wrap="square">
            <a:spAutoFit/>
          </a:bodyPr>
          <a:lstStyle/>
          <a:p>
            <a:r>
              <a:rPr lang="cs-CZ" dirty="0"/>
              <a:t>Možnost si </a:t>
            </a:r>
            <a:r>
              <a:rPr lang="cs-CZ" b="1" dirty="0">
                <a:solidFill>
                  <a:srgbClr val="E65014"/>
                </a:solidFill>
              </a:rPr>
              <a:t>procházet nezapsané učivo (prezentace, skripta</a:t>
            </a:r>
            <a:r>
              <a:rPr lang="cs-CZ" dirty="0"/>
              <a:t>) skoro </a:t>
            </a:r>
            <a:r>
              <a:rPr lang="cs-CZ" b="1" dirty="0">
                <a:solidFill>
                  <a:srgbClr val="E65014"/>
                </a:solidFill>
              </a:rPr>
              <a:t>okamžitě po ukončení dané on-line </a:t>
            </a:r>
            <a:r>
              <a:rPr lang="cs-CZ" b="1" dirty="0" smtClean="0">
                <a:solidFill>
                  <a:srgbClr val="E65014"/>
                </a:solidFill>
              </a:rPr>
              <a:t>výuky</a:t>
            </a:r>
            <a:r>
              <a:rPr lang="cs-CZ" b="1" dirty="0" smtClean="0"/>
              <a:t>.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1369825" y="4099655"/>
            <a:ext cx="242566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Méně cestování, jinak nic</a:t>
            </a:r>
          </a:p>
        </p:txBody>
      </p:sp>
      <p:sp>
        <p:nvSpPr>
          <p:cNvPr id="9" name="Oválný bublinový popisek 8"/>
          <p:cNvSpPr/>
          <p:nvPr/>
        </p:nvSpPr>
        <p:spPr>
          <a:xfrm>
            <a:off x="1115116" y="4099654"/>
            <a:ext cx="2895365" cy="532009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ný bublinový popisek 9"/>
          <p:cNvSpPr/>
          <p:nvPr/>
        </p:nvSpPr>
        <p:spPr>
          <a:xfrm rot="20859265">
            <a:off x="-70078" y="1699773"/>
            <a:ext cx="6558745" cy="1493464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ný bublinový popisek 10"/>
          <p:cNvSpPr/>
          <p:nvPr/>
        </p:nvSpPr>
        <p:spPr>
          <a:xfrm rot="20859265">
            <a:off x="83823" y="4680649"/>
            <a:ext cx="6558745" cy="1493464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790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816" y="108803"/>
            <a:ext cx="10339316" cy="1325563"/>
          </a:xfrm>
        </p:spPr>
        <p:txBody>
          <a:bodyPr/>
          <a:lstStyle/>
          <a:p>
            <a:r>
              <a:rPr lang="cs-CZ" dirty="0" smtClean="0"/>
              <a:t>Některé k tomu, co by bylo dobré dále rozvíjet a některé negativní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 rot="20780567">
            <a:off x="455949" y="1791093"/>
            <a:ext cx="433422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Univerzita bola velmi </a:t>
            </a:r>
            <a:r>
              <a:rPr lang="cs-CZ" b="1" dirty="0" err="1">
                <a:solidFill>
                  <a:srgbClr val="E65014"/>
                </a:solidFill>
              </a:rPr>
              <a:t>vstricna</a:t>
            </a:r>
            <a:r>
              <a:rPr lang="cs-CZ" b="1" dirty="0">
                <a:solidFill>
                  <a:srgbClr val="E65014"/>
                </a:solidFill>
              </a:rPr>
              <a:t> a </a:t>
            </a:r>
            <a:r>
              <a:rPr lang="cs-CZ" b="1" dirty="0" err="1">
                <a:solidFill>
                  <a:srgbClr val="E65014"/>
                </a:solidFill>
              </a:rPr>
              <a:t>zvladla</a:t>
            </a:r>
            <a:r>
              <a:rPr lang="cs-CZ" b="1" dirty="0">
                <a:solidFill>
                  <a:srgbClr val="E65014"/>
                </a:solidFill>
              </a:rPr>
              <a:t> </a:t>
            </a:r>
            <a:r>
              <a:rPr lang="cs-CZ" b="1" dirty="0" err="1">
                <a:solidFill>
                  <a:srgbClr val="E65014"/>
                </a:solidFill>
              </a:rPr>
              <a:t>pandemiu</a:t>
            </a:r>
            <a:r>
              <a:rPr lang="cs-CZ" b="1" dirty="0">
                <a:solidFill>
                  <a:srgbClr val="E65014"/>
                </a:solidFill>
              </a:rPr>
              <a:t> </a:t>
            </a:r>
            <a:r>
              <a:rPr lang="cs-CZ" b="1" dirty="0" err="1">
                <a:solidFill>
                  <a:srgbClr val="E65014"/>
                </a:solidFill>
              </a:rPr>
              <a:t>vyborne</a:t>
            </a:r>
            <a:r>
              <a:rPr lang="cs-CZ" b="1" dirty="0">
                <a:solidFill>
                  <a:srgbClr val="E65014"/>
                </a:solidFill>
              </a:rPr>
              <a:t>.</a:t>
            </a:r>
            <a:r>
              <a:rPr lang="cs-CZ" dirty="0"/>
              <a:t> V buducnosti by </a:t>
            </a:r>
            <a:r>
              <a:rPr lang="cs-CZ" dirty="0" err="1"/>
              <a:t>som</a:t>
            </a:r>
            <a:r>
              <a:rPr lang="cs-CZ" dirty="0"/>
              <a:t> </a:t>
            </a:r>
            <a:r>
              <a:rPr lang="cs-CZ" b="1" dirty="0">
                <a:solidFill>
                  <a:srgbClr val="E65014"/>
                </a:solidFill>
              </a:rPr>
              <a:t>ocenil moznosti "</a:t>
            </a:r>
            <a:r>
              <a:rPr lang="cs-CZ" b="1" dirty="0" err="1">
                <a:solidFill>
                  <a:srgbClr val="E65014"/>
                </a:solidFill>
              </a:rPr>
              <a:t>hybridnej</a:t>
            </a:r>
            <a:r>
              <a:rPr lang="cs-CZ" b="1" dirty="0">
                <a:solidFill>
                  <a:srgbClr val="E65014"/>
                </a:solidFill>
              </a:rPr>
              <a:t>" </a:t>
            </a:r>
            <a:r>
              <a:rPr lang="cs-CZ" b="1" dirty="0" err="1">
                <a:solidFill>
                  <a:srgbClr val="E65014"/>
                </a:solidFill>
              </a:rPr>
              <a:t>vyuky</a:t>
            </a:r>
            <a:r>
              <a:rPr lang="cs-CZ" dirty="0"/>
              <a:t>, resp. Moznost absolvovat </a:t>
            </a:r>
            <a:r>
              <a:rPr lang="cs-CZ" dirty="0" err="1"/>
              <a:t>niektore</a:t>
            </a:r>
            <a:r>
              <a:rPr lang="cs-CZ" dirty="0"/>
              <a:t> </a:t>
            </a:r>
            <a:r>
              <a:rPr lang="cs-CZ" dirty="0" err="1"/>
              <a:t>predmety</a:t>
            </a:r>
            <a:r>
              <a:rPr lang="cs-CZ" dirty="0"/>
              <a:t> online. </a:t>
            </a:r>
            <a:r>
              <a:rPr lang="cs-CZ" dirty="0" err="1"/>
              <a:t>Niektore</a:t>
            </a:r>
            <a:r>
              <a:rPr lang="cs-CZ" dirty="0"/>
              <a:t> aktivity vsak </a:t>
            </a:r>
            <a:r>
              <a:rPr lang="cs-CZ" dirty="0" err="1"/>
              <a:t>bezpodmienecne</a:t>
            </a:r>
            <a:r>
              <a:rPr lang="cs-CZ" dirty="0"/>
              <a:t> </a:t>
            </a:r>
            <a:r>
              <a:rPr lang="cs-CZ" dirty="0" err="1"/>
              <a:t>vyzaduju</a:t>
            </a:r>
            <a:r>
              <a:rPr lang="cs-CZ" dirty="0"/>
              <a:t> </a:t>
            </a:r>
            <a:r>
              <a:rPr lang="cs-CZ" dirty="0" err="1"/>
              <a:t>osobny</a:t>
            </a:r>
            <a:r>
              <a:rPr lang="cs-CZ" dirty="0"/>
              <a:t> kontakt.</a:t>
            </a:r>
          </a:p>
        </p:txBody>
      </p:sp>
      <p:sp>
        <p:nvSpPr>
          <p:cNvPr id="4" name="Obdélník 3"/>
          <p:cNvSpPr/>
          <p:nvPr/>
        </p:nvSpPr>
        <p:spPr>
          <a:xfrm rot="608438">
            <a:off x="5648932" y="4090580"/>
            <a:ext cx="62549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/>
              <a:t>Původně jsem myslel, že jdu na správný obor a školu. Teď už si nejsem tak jistý. Hlavní důvod je to, že mi </a:t>
            </a:r>
            <a:r>
              <a:rPr lang="cs-CZ" sz="1600" b="1" dirty="0">
                <a:solidFill>
                  <a:srgbClr val="E65014"/>
                </a:solidFill>
              </a:rPr>
              <a:t>připadá, že se ve svém oboru nic neučím</a:t>
            </a:r>
            <a:r>
              <a:rPr lang="cs-CZ" sz="1600" dirty="0"/>
              <a:t>. Můj oborový předmět je tak obecný, že jsem se za první rok své střední toho naučil mnohem víc. Toto vedlo k tomu, že jsem se několikrát za tento </a:t>
            </a:r>
            <a:r>
              <a:rPr lang="cs-CZ" sz="1600" b="1" dirty="0">
                <a:solidFill>
                  <a:srgbClr val="E65014"/>
                </a:solidFill>
              </a:rPr>
              <a:t>rozhodoval, jestli raději studium neukončit</a:t>
            </a:r>
            <a:r>
              <a:rPr lang="cs-CZ" sz="1600" dirty="0"/>
              <a:t>. Když srovnám to, jak jsem se musel snažit, abych mohl na této univerzitě studovat, tak se mi z toho chce brečet.</a:t>
            </a:r>
          </a:p>
        </p:txBody>
      </p:sp>
      <p:sp>
        <p:nvSpPr>
          <p:cNvPr id="5" name="Obdélník 4"/>
          <p:cNvSpPr/>
          <p:nvPr/>
        </p:nvSpPr>
        <p:spPr>
          <a:xfrm rot="546789">
            <a:off x="6155721" y="1270072"/>
            <a:ext cx="4797646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Nepřijde mi normální, že celá výuka probíhá online a </a:t>
            </a:r>
            <a:r>
              <a:rPr lang="cs-CZ" b="1" dirty="0">
                <a:solidFill>
                  <a:srgbClr val="E65014"/>
                </a:solidFill>
              </a:rPr>
              <a:t>zkoušky jsou prezenční</a:t>
            </a:r>
            <a:r>
              <a:rPr lang="cs-CZ" dirty="0"/>
              <a:t>. Je to tak každý semestr a značně mě to obtěžuje když se teď ještě musím testovat a hlídat si do kdy mi test platí, protože nemám možnost si každou středu dojet na UTB...</a:t>
            </a:r>
          </a:p>
        </p:txBody>
      </p:sp>
      <p:sp>
        <p:nvSpPr>
          <p:cNvPr id="6" name="Obdélník 5"/>
          <p:cNvSpPr/>
          <p:nvPr/>
        </p:nvSpPr>
        <p:spPr>
          <a:xfrm rot="426943">
            <a:off x="1046153" y="5126975"/>
            <a:ext cx="44667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/>
              <a:t>Teoretická výuka se dá dost </a:t>
            </a:r>
            <a:r>
              <a:rPr lang="cs-CZ" sz="1600" b="1" dirty="0">
                <a:solidFill>
                  <a:srgbClr val="E65014"/>
                </a:solidFill>
              </a:rPr>
              <a:t>dobře nahradit on-line formou, bohužel ta praktická i přes snahu mi chybí</a:t>
            </a:r>
            <a:r>
              <a:rPr lang="cs-CZ" sz="1600" dirty="0"/>
              <a:t>, i přesto, že byla zobrazena videa i fotky, nejsem si jistá, zda bych dokázala tyto úkony na jistotu zvládnout.</a:t>
            </a:r>
          </a:p>
        </p:txBody>
      </p:sp>
      <p:sp>
        <p:nvSpPr>
          <p:cNvPr id="7" name="Oválný bublinový popisek 6"/>
          <p:cNvSpPr/>
          <p:nvPr/>
        </p:nvSpPr>
        <p:spPr>
          <a:xfrm rot="500966">
            <a:off x="5255222" y="914554"/>
            <a:ext cx="6546318" cy="2174749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ný bublinový popisek 8"/>
          <p:cNvSpPr/>
          <p:nvPr/>
        </p:nvSpPr>
        <p:spPr>
          <a:xfrm rot="20859265">
            <a:off x="17293" y="1400534"/>
            <a:ext cx="4903857" cy="2835489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ný bublinový popisek 9"/>
          <p:cNvSpPr/>
          <p:nvPr/>
        </p:nvSpPr>
        <p:spPr>
          <a:xfrm rot="498905">
            <a:off x="4719860" y="3537991"/>
            <a:ext cx="7456508" cy="2519693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ný bublinový popisek 10"/>
          <p:cNvSpPr/>
          <p:nvPr/>
        </p:nvSpPr>
        <p:spPr>
          <a:xfrm rot="328403">
            <a:off x="338109" y="4897530"/>
            <a:ext cx="5335064" cy="1715794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114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E65014"/>
                </a:solidFill>
              </a:rPr>
              <a:t>VYUČUJÍCÍ</a:t>
            </a:r>
            <a:endParaRPr lang="cs-CZ" b="1" dirty="0">
              <a:solidFill>
                <a:srgbClr val="E65014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80808"/>
                </a:solidFill>
              </a:rPr>
              <a:t>Část 2</a:t>
            </a:r>
            <a:endParaRPr lang="cs-CZ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11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Respondenti z řad vyučujících UTB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690688"/>
            <a:ext cx="10339316" cy="4351339"/>
          </a:xfrm>
        </p:spPr>
        <p:txBody>
          <a:bodyPr>
            <a:normAutofit/>
          </a:bodyPr>
          <a:lstStyle/>
          <a:p>
            <a:r>
              <a:rPr lang="cs-CZ" sz="2400" dirty="0" smtClean="0"/>
              <a:t>Celkem /</a:t>
            </a:r>
            <a:r>
              <a:rPr lang="cs-CZ" sz="2400" b="1" dirty="0"/>
              <a:t>127 vyučujících </a:t>
            </a:r>
            <a:r>
              <a:rPr lang="cs-CZ" sz="2400" dirty="0" smtClean="0"/>
              <a:t> (ve II. vlně 118 vyučujících, kteří vyučovali v ZS)</a:t>
            </a:r>
            <a:endParaRPr lang="cs-CZ" sz="2400" dirty="0"/>
          </a:p>
          <a:p>
            <a:r>
              <a:rPr lang="cs-CZ" sz="2400" dirty="0" smtClean="0"/>
              <a:t>Gender: 35% ženy, 65% muži</a:t>
            </a:r>
          </a:p>
          <a:p>
            <a:r>
              <a:rPr lang="cs-CZ" sz="2400" dirty="0" smtClean="0"/>
              <a:t>Věk: 30 – </a:t>
            </a:r>
            <a:r>
              <a:rPr lang="cs-CZ" sz="2400" dirty="0"/>
              <a:t>7</a:t>
            </a:r>
            <a:r>
              <a:rPr lang="cs-CZ" sz="2400" dirty="0" smtClean="0"/>
              <a:t>7 let, průměrně 45 let</a:t>
            </a:r>
          </a:p>
          <a:p>
            <a:r>
              <a:rPr lang="cs-CZ" sz="2400" dirty="0" smtClean="0"/>
              <a:t>Prodělaný COVID: </a:t>
            </a:r>
          </a:p>
          <a:p>
            <a:pPr lvl="1"/>
            <a:r>
              <a:rPr lang="cs-CZ" sz="2000" b="1" dirty="0" smtClean="0">
                <a:solidFill>
                  <a:srgbClr val="FF0000"/>
                </a:solidFill>
              </a:rPr>
              <a:t>15% ano (19 vyučujících) </a:t>
            </a:r>
          </a:p>
          <a:p>
            <a:pPr lvl="1"/>
            <a:r>
              <a:rPr lang="cs-CZ" sz="2000" b="1" dirty="0" smtClean="0">
                <a:solidFill>
                  <a:srgbClr val="FF0000"/>
                </a:solidFill>
              </a:rPr>
              <a:t>11% se domnívá, že ano (14 vyučujících)</a:t>
            </a:r>
          </a:p>
          <a:p>
            <a:pPr lvl="1"/>
            <a:r>
              <a:rPr lang="cs-CZ" sz="2000" dirty="0" smtClean="0"/>
              <a:t>74% NE (94 vyučujících)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00458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1377</Words>
  <Application>Microsoft Office PowerPoint</Application>
  <PresentationFormat>Širokoúhlá obrazovka</PresentationFormat>
  <Paragraphs>204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Wingdings</vt:lpstr>
      <vt:lpstr>12_Motiv Office</vt:lpstr>
      <vt:lpstr>15_Motiv Office</vt:lpstr>
      <vt:lpstr>III. vlna COVIDového šetření UTB   vybrané výsledky</vt:lpstr>
      <vt:lpstr>Základní informace</vt:lpstr>
      <vt:lpstr>STUDENTI</vt:lpstr>
      <vt:lpstr>Respondenti z řad studentů UTB</vt:lpstr>
      <vt:lpstr>Názory na distanční výuku % souhlasných odpovědí</vt:lpstr>
      <vt:lpstr>Nad rámec dotazníkových položek jsme získali 680 komentářů na kvalitu výuky</vt:lpstr>
      <vt:lpstr>Některé k tomu, co by bylo dobré dále rozvíjet a některé negativní</vt:lpstr>
      <vt:lpstr>VYUČUJÍCÍ</vt:lpstr>
      <vt:lpstr>Respondenti z řad vyučujících UTB</vt:lpstr>
      <vt:lpstr>Názory na distanční výuku % souhlasných odpovědí</vt:lpstr>
      <vt:lpstr>Výhody výuky na dálku z pohledu vyučujících UTB </vt:lpstr>
      <vt:lpstr>Nevýhody výuky na dálku z pohledu vyučujících UTB </vt:lpstr>
      <vt:lpstr>Namísto závěru – S-H-E-L-F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Petr Horák</cp:lastModifiedBy>
  <cp:revision>430</cp:revision>
  <cp:lastPrinted>2019-09-02T11:21:18Z</cp:lastPrinted>
  <dcterms:created xsi:type="dcterms:W3CDTF">2019-02-07T16:33:11Z</dcterms:created>
  <dcterms:modified xsi:type="dcterms:W3CDTF">2021-10-27T11:19:47Z</dcterms:modified>
</cp:coreProperties>
</file>