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2"/>
  </p:notesMasterIdLst>
  <p:sldIdLst>
    <p:sldId id="257" r:id="rId2"/>
    <p:sldId id="271" r:id="rId3"/>
    <p:sldId id="272" r:id="rId4"/>
    <p:sldId id="273" r:id="rId5"/>
    <p:sldId id="274" r:id="rId6"/>
    <p:sldId id="275" r:id="rId7"/>
    <p:sldId id="276" r:id="rId8"/>
    <p:sldId id="278" r:id="rId9"/>
    <p:sldId id="279" r:id="rId10"/>
    <p:sldId id="281" r:id="rId11"/>
    <p:sldId id="282" r:id="rId12"/>
    <p:sldId id="283" r:id="rId13"/>
    <p:sldId id="284" r:id="rId14"/>
    <p:sldId id="285" r:id="rId15"/>
    <p:sldId id="286" r:id="rId16"/>
    <p:sldId id="287" r:id="rId17"/>
    <p:sldId id="288" r:id="rId18"/>
    <p:sldId id="268" r:id="rId19"/>
    <p:sldId id="269" r:id="rId20"/>
    <p:sldId id="289" r:id="rId21"/>
  </p:sldIdLst>
  <p:sldSz cx="12192000" cy="6858000"/>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snapToGrid="0">
      <p:cViewPr varScale="1">
        <p:scale>
          <a:sx n="77" d="100"/>
          <a:sy n="77" d="100"/>
        </p:scale>
        <p:origin x="642" y="9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záhlaví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cs-CZ"/>
          </a:p>
        </p:txBody>
      </p:sp>
      <p:sp>
        <p:nvSpPr>
          <p:cNvPr id="3" name="Zástupný symbol pro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4C8535B-27E6-4363-84FC-EC4C1B4ABE8A}" type="datetimeFigureOut">
              <a:rPr lang="cs-CZ" smtClean="0"/>
              <a:t>29.03.2023</a:t>
            </a:fld>
            <a:endParaRPr lang="cs-CZ"/>
          </a:p>
        </p:txBody>
      </p:sp>
      <p:sp>
        <p:nvSpPr>
          <p:cNvPr id="4" name="Zástupný symbol pro obrázek snímku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cs-CZ"/>
          </a:p>
        </p:txBody>
      </p:sp>
      <p:sp>
        <p:nvSpPr>
          <p:cNvPr id="5" name="Zástupný symbol pro poznámky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6" name="Zástupný symbol pro zápatí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cs-CZ"/>
          </a:p>
        </p:txBody>
      </p:sp>
      <p:sp>
        <p:nvSpPr>
          <p:cNvPr id="7" name="Zástupný symbol pro číslo snímku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0E17B5F-AE3B-41AF-BECF-1B0357FD8C84}" type="slidenum">
              <a:rPr lang="cs-CZ" smtClean="0"/>
              <a:t>‹#›</a:t>
            </a:fld>
            <a:endParaRPr lang="cs-CZ"/>
          </a:p>
        </p:txBody>
      </p:sp>
    </p:spTree>
    <p:extLst>
      <p:ext uri="{BB962C8B-B14F-4D97-AF65-F5344CB8AC3E}">
        <p14:creationId xmlns:p14="http://schemas.microsoft.com/office/powerpoint/2010/main" val="56399033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r>
              <a:rPr lang="ru-RU" b="1" dirty="0"/>
              <a:t>Proč mentoring?</a:t>
            </a:r>
            <a:r>
              <a:rPr lang="ru-RU" dirty="0"/>
              <a:t> </a:t>
            </a:r>
            <a:endParaRPr lang="cs-CZ" dirty="0"/>
          </a:p>
          <a:p>
            <a:r>
              <a:rPr lang="cs-CZ" i="1" dirty="0"/>
              <a:t> </a:t>
            </a:r>
            <a:endParaRPr lang="cs-CZ" dirty="0"/>
          </a:p>
          <a:p>
            <a:r>
              <a:rPr lang="cs-CZ" i="1" dirty="0"/>
              <a:t>Mgr. Václav Šneberger, Společnost pro kvalitu školy, o. s. </a:t>
            </a:r>
            <a:endParaRPr lang="cs-CZ" dirty="0"/>
          </a:p>
          <a:p>
            <a:r>
              <a:rPr lang="cs-CZ" i="1" dirty="0"/>
              <a:t> </a:t>
            </a:r>
            <a:endParaRPr lang="cs-CZ" dirty="0"/>
          </a:p>
          <a:p>
            <a:r>
              <a:rPr lang="ru-RU" dirty="0"/>
              <a:t>Mentoring je forma profesního rozvoje učitele, která v sobě kombinuje dvě složky. Jednak expertní znalost, oborovou či metodologickou připravenost a za druhé procesní znalost, tedy znalost procesu učení dospělých a facilitace profesního rozvoje učitele s </a:t>
            </a:r>
            <a:r>
              <a:rPr lang="cs-CZ" dirty="0"/>
              <a:t>přihlédnutím</a:t>
            </a:r>
            <a:r>
              <a:rPr lang="ru-RU" dirty="0"/>
              <a:t> k úrovni jeho dosavadních pedagogických kompetencí. Nabízí </a:t>
            </a:r>
            <a:r>
              <a:rPr lang="cs-CZ" dirty="0"/>
              <a:t>t</a:t>
            </a:r>
            <a:r>
              <a:rPr lang="ru-RU" dirty="0"/>
              <a:t>ak individualizovaný přístup, který je také zrcadlem přístupu, který kurikulární reforma s kompetenčním učením vyžadují od učitelů směrem k žákům. </a:t>
            </a:r>
            <a:endParaRPr lang="cs-CZ" dirty="0"/>
          </a:p>
          <a:p>
            <a:r>
              <a:rPr lang="cs-CZ" dirty="0" err="1"/>
              <a:t>Mentoring</a:t>
            </a:r>
            <a:r>
              <a:rPr lang="cs-CZ" dirty="0"/>
              <a:t> do</a:t>
            </a:r>
            <a:r>
              <a:rPr lang="ru-RU" dirty="0"/>
              <a:t>plňuje dosavadní praxi klasických seminářů také o složku implementační a přesouvá zodpovědnost za vlastní účení a </a:t>
            </a:r>
            <a:r>
              <a:rPr lang="cs-CZ" dirty="0"/>
              <a:t>zavádění nových </a:t>
            </a:r>
            <a:r>
              <a:rPr lang="ru-RU" dirty="0"/>
              <a:t>poznatků </a:t>
            </a:r>
            <a:r>
              <a:rPr lang="cs-CZ" dirty="0"/>
              <a:t>do vyučovacího procesu</a:t>
            </a:r>
            <a:r>
              <a:rPr lang="ru-RU" dirty="0"/>
              <a:t> na samotného </a:t>
            </a:r>
            <a:r>
              <a:rPr lang="cs-CZ" dirty="0"/>
              <a:t>pedagoga</a:t>
            </a:r>
            <a:r>
              <a:rPr lang="ru-RU" dirty="0"/>
              <a:t>, nikoli na instituci či vzdělávací organizaci, lektora. Nespornou výhodou je přesun řízení vlastního učení na </a:t>
            </a:r>
            <a:r>
              <a:rPr lang="cs-CZ" dirty="0"/>
              <a:t>pedagoga, čímž </a:t>
            </a:r>
            <a:r>
              <a:rPr lang="cs-CZ" dirty="0" err="1"/>
              <a:t>mentoring</a:t>
            </a:r>
            <a:r>
              <a:rPr lang="cs-CZ" dirty="0"/>
              <a:t> p</a:t>
            </a:r>
            <a:r>
              <a:rPr lang="ru-RU" dirty="0"/>
              <a:t>osiluje </a:t>
            </a:r>
            <a:r>
              <a:rPr lang="cs-CZ" dirty="0"/>
              <a:t>jeho </a:t>
            </a:r>
            <a:r>
              <a:rPr lang="ru-RU" dirty="0"/>
              <a:t>vnitřní motivaci k profesnímu rozvoji. Takový </a:t>
            </a:r>
            <a:r>
              <a:rPr lang="cs-CZ" dirty="0"/>
              <a:t>pedagog </a:t>
            </a:r>
            <a:r>
              <a:rPr lang="ru-RU" dirty="0"/>
              <a:t>pak nezažívá pouze vnější motivaci ke změně, ale sám s pomocí mentora řídí svou motivaci vnitřní, která je základem jeho vnímání vlastní úspěšnosti. </a:t>
            </a:r>
            <a:r>
              <a:rPr lang="cs-CZ" dirty="0"/>
              <a:t>Přidanou hodnotou takto organizovaného procesu učení je vytváření zdravého </a:t>
            </a:r>
            <a:r>
              <a:rPr lang="ru-RU" dirty="0"/>
              <a:t>sebevědomí </a:t>
            </a:r>
            <a:r>
              <a:rPr lang="cs-CZ" dirty="0"/>
              <a:t>pedagogů</a:t>
            </a:r>
            <a:r>
              <a:rPr lang="ru-RU" dirty="0"/>
              <a:t> a prevence </a:t>
            </a:r>
            <a:r>
              <a:rPr lang="cs-CZ" dirty="0"/>
              <a:t>jejich </a:t>
            </a:r>
            <a:r>
              <a:rPr lang="ru-RU" dirty="0"/>
              <a:t>syndromu vyhoření. </a:t>
            </a:r>
            <a:endParaRPr lang="cs-CZ" dirty="0"/>
          </a:p>
          <a:p>
            <a:r>
              <a:rPr lang="cs-CZ" dirty="0"/>
              <a:t>Dle dosavadních výzkumů je efektivita zavádění získaných poznatků do praxe u </a:t>
            </a:r>
            <a:r>
              <a:rPr lang="cs-CZ" dirty="0" err="1"/>
              <a:t>mentoringu</a:t>
            </a:r>
            <a:r>
              <a:rPr lang="cs-CZ" dirty="0"/>
              <a:t> díky zapojení vnitřní motivace učícího se, učení v rámci vlastní praxe a individualizované podpoře učení vyšší než u klasických seminářů (uvádí se cca 15% efektivita klasického semináře, 60% u </a:t>
            </a:r>
            <a:r>
              <a:rPr lang="cs-CZ" dirty="0" err="1"/>
              <a:t>mentoringu</a:t>
            </a:r>
            <a:r>
              <a:rPr lang="cs-CZ" dirty="0"/>
              <a:t>). </a:t>
            </a:r>
          </a:p>
          <a:p>
            <a:r>
              <a:rPr lang="ru-RU" dirty="0"/>
              <a:t>Nevýhodou mentoringu je jeho časová náročnost, nepřipravenost prostředí pro zavádění vnitřních systémů vzdělávání dospělých ve školách, a také systémová opatření práce ve školách nepočítají s </a:t>
            </a:r>
            <a:r>
              <a:rPr lang="cs-CZ" dirty="0"/>
              <a:t>kolegiální</a:t>
            </a:r>
            <a:r>
              <a:rPr lang="ru-RU" dirty="0"/>
              <a:t> podporou jako formou práce a vnitřní podpory v rámci školy jako učící se organizace. </a:t>
            </a:r>
            <a:endParaRPr lang="cs-CZ" dirty="0"/>
          </a:p>
          <a:p>
            <a:r>
              <a:rPr lang="ru-RU" b="1" dirty="0"/>
              <a:t>Co mentoring nabízí?</a:t>
            </a:r>
            <a:r>
              <a:rPr lang="ru-RU" dirty="0"/>
              <a:t> </a:t>
            </a:r>
            <a:endParaRPr lang="cs-CZ" dirty="0"/>
          </a:p>
          <a:p>
            <a:r>
              <a:rPr lang="ru-RU" dirty="0"/>
              <a:t>Na učitele zaměřený procesní mentoring odpovídá vzdělávacím strategiím, které zrcadlí kompetenční učení žáků. Začíná vždy sdílením profesní vize a identifikací základních prvků systému učení se zkušeností, strukturou a vlastními individuálními očekáváními učitele v oblasti celoživotního učení a zvyšování kvality pedagogických kompetencí. Cíle mentoringu, který je takto zaměřen na profesní růst, je založen na těchto předpokladech: </a:t>
            </a:r>
            <a:endParaRPr lang="cs-CZ" dirty="0"/>
          </a:p>
          <a:p>
            <a:pPr lvl="0"/>
            <a:r>
              <a:rPr lang="ru-RU" dirty="0"/>
              <a:t>Každý potřebuje vlastní prostor a čas k učení a integraci získaných kompetencí.</a:t>
            </a:r>
            <a:endParaRPr lang="cs-CZ" dirty="0"/>
          </a:p>
          <a:p>
            <a:pPr lvl="0"/>
            <a:r>
              <a:rPr lang="ru-RU" dirty="0"/>
              <a:t>Emocionální bezpečí a důvěra jsou důležité pro získání kognitivní a kompetenční komplexity, zejména v průběhu proces</a:t>
            </a:r>
            <a:r>
              <a:rPr lang="cs-CZ" dirty="0"/>
              <a:t>u</a:t>
            </a:r>
            <a:r>
              <a:rPr lang="ru-RU" dirty="0"/>
              <a:t> změny.</a:t>
            </a:r>
            <a:endParaRPr lang="cs-CZ" dirty="0"/>
          </a:p>
          <a:p>
            <a:pPr lvl="0"/>
            <a:r>
              <a:rPr lang="ru-RU" dirty="0"/>
              <a:t>Mentoring je reciproční </a:t>
            </a:r>
            <a:r>
              <a:rPr lang="cs-CZ" dirty="0"/>
              <a:t>systém</a:t>
            </a:r>
            <a:r>
              <a:rPr lang="ru-RU" dirty="0"/>
              <a:t> růstu a řízení vlastního učení. </a:t>
            </a:r>
            <a:endParaRPr lang="cs-CZ" dirty="0"/>
          </a:p>
          <a:p>
            <a:pPr lvl="0"/>
            <a:r>
              <a:rPr lang="ru-RU" dirty="0"/>
              <a:t>Cíl a centrum pro každý mentorský vztah je zvýšení </a:t>
            </a:r>
            <a:r>
              <a:rPr lang="cs-CZ" dirty="0"/>
              <a:t>kvality </a:t>
            </a:r>
            <a:r>
              <a:rPr lang="ru-RU" dirty="0"/>
              <a:t>a efektivity učení žáků. </a:t>
            </a:r>
            <a:endParaRPr lang="cs-CZ" dirty="0"/>
          </a:p>
          <a:p>
            <a:pPr lvl="0"/>
            <a:r>
              <a:rPr lang="ru-RU" dirty="0"/>
              <a:t>Úspěšný mentoring je integrální součástí vzdělávání v rámci školy a komunity. </a:t>
            </a:r>
            <a:endParaRPr lang="cs-CZ" dirty="0"/>
          </a:p>
          <a:p>
            <a:r>
              <a:rPr lang="cs-CZ" b="1" dirty="0"/>
              <a:t> </a:t>
            </a:r>
            <a:endParaRPr lang="cs-CZ" dirty="0"/>
          </a:p>
          <a:p>
            <a:r>
              <a:rPr lang="cs-CZ" b="1" dirty="0"/>
              <a:t> </a:t>
            </a:r>
            <a:endParaRPr lang="cs-CZ" dirty="0"/>
          </a:p>
          <a:p>
            <a:r>
              <a:rPr lang="cs-CZ" b="1" dirty="0"/>
              <a:t> </a:t>
            </a:r>
            <a:endParaRPr lang="cs-CZ" dirty="0"/>
          </a:p>
          <a:p>
            <a:r>
              <a:rPr lang="ru-RU" b="1" dirty="0"/>
              <a:t>Co z toho?</a:t>
            </a:r>
            <a:r>
              <a:rPr lang="ru-RU" dirty="0"/>
              <a:t> </a:t>
            </a:r>
            <a:endParaRPr lang="cs-CZ" dirty="0"/>
          </a:p>
          <a:p>
            <a:r>
              <a:rPr lang="ru-RU" dirty="0"/>
              <a:t>Mentoring nabízí čtyři hlavní benefity: </a:t>
            </a:r>
            <a:endParaRPr lang="cs-CZ" dirty="0"/>
          </a:p>
          <a:p>
            <a:pPr lvl="0"/>
            <a:r>
              <a:rPr lang="ru-RU" dirty="0"/>
              <a:t>Zvyšuje kvalitu pedagogických kompetencí, zejména v oblasti zvyšování úrovně praktických dovedností. </a:t>
            </a:r>
            <a:endParaRPr lang="cs-CZ" dirty="0"/>
          </a:p>
          <a:p>
            <a:pPr lvl="0"/>
            <a:r>
              <a:rPr lang="ru-RU" dirty="0"/>
              <a:t>Umožnuje úspěšnou implementaci vzdělávacích strategií a požadavků kladených na učitele zvenčí prostřednictvím vlastní vnitřní motivace a vlastního vnímání úspěšnosti. </a:t>
            </a:r>
            <a:endParaRPr lang="cs-CZ" dirty="0"/>
          </a:p>
          <a:p>
            <a:pPr lvl="0"/>
            <a:r>
              <a:rPr lang="ru-RU" dirty="0"/>
              <a:t>Nabízí rámec pro </a:t>
            </a:r>
            <a:r>
              <a:rPr lang="cs-CZ" dirty="0"/>
              <a:t>celoživotní</a:t>
            </a:r>
            <a:r>
              <a:rPr lang="ru-RU" dirty="0"/>
              <a:t> učení a podporu v oblasti vlastního individualizovaného řízení učení. </a:t>
            </a:r>
            <a:endParaRPr lang="cs-CZ" dirty="0"/>
          </a:p>
          <a:p>
            <a:pPr lvl="0"/>
            <a:r>
              <a:rPr lang="ru-RU" dirty="0"/>
              <a:t>Nabízí model nehodnotící spolupráce na procesu učení a zvyšování kompetencí učitele. </a:t>
            </a:r>
            <a:endParaRPr lang="cs-CZ" dirty="0"/>
          </a:p>
          <a:p>
            <a:r>
              <a:rPr lang="ru-RU" b="1" dirty="0"/>
              <a:t>Co nabízí mentor?</a:t>
            </a:r>
            <a:r>
              <a:rPr lang="ru-RU" dirty="0"/>
              <a:t> </a:t>
            </a:r>
            <a:endParaRPr lang="cs-CZ" dirty="0"/>
          </a:p>
          <a:p>
            <a:r>
              <a:rPr lang="ru-RU" dirty="0"/>
              <a:t>Každý mentoring je založený na ojedinělém, bezpečném vztahu mentora a mentee. Co nám tedy dobrý mentor nabízí? V zásadě tři hlavní věci: Podporu, výzvy ke zlepšení a facilitaci profesní vize. Co si pod tím představit? </a:t>
            </a:r>
            <a:endParaRPr lang="cs-CZ" dirty="0"/>
          </a:p>
          <a:p>
            <a:r>
              <a:rPr lang="ru-RU" dirty="0"/>
              <a:t>V oblasti podpory mentor nabízí emocionální, myšlenkovou, istruktážní a institucionální podporu například v těchto oblastech: </a:t>
            </a:r>
            <a:endParaRPr lang="cs-CZ" dirty="0"/>
          </a:p>
          <a:p>
            <a:pPr lvl="0"/>
            <a:r>
              <a:rPr lang="cs-CZ" dirty="0"/>
              <a:t>plánování výuky</a:t>
            </a:r>
          </a:p>
          <a:p>
            <a:pPr lvl="0"/>
            <a:r>
              <a:rPr lang="ru-RU" dirty="0"/>
              <a:t>metody a strategie učení </a:t>
            </a:r>
            <a:endParaRPr lang="cs-CZ" dirty="0"/>
          </a:p>
          <a:p>
            <a:pPr lvl="0"/>
            <a:r>
              <a:rPr lang="cs-CZ" dirty="0"/>
              <a:t>zavádění inovací</a:t>
            </a:r>
          </a:p>
          <a:p>
            <a:pPr lvl="0"/>
            <a:r>
              <a:rPr lang="cs-CZ" dirty="0"/>
              <a:t>tvorba a realizace </a:t>
            </a:r>
            <a:r>
              <a:rPr lang="ru-RU" dirty="0"/>
              <a:t>kurikula </a:t>
            </a:r>
            <a:endParaRPr lang="cs-CZ" dirty="0"/>
          </a:p>
          <a:p>
            <a:pPr lvl="0"/>
            <a:r>
              <a:rPr lang="ru-RU" dirty="0"/>
              <a:t>hodnocení žáků </a:t>
            </a:r>
            <a:endParaRPr lang="cs-CZ" dirty="0"/>
          </a:p>
          <a:p>
            <a:pPr lvl="0"/>
            <a:r>
              <a:rPr lang="ru-RU" dirty="0"/>
              <a:t>evaluac</a:t>
            </a:r>
            <a:r>
              <a:rPr lang="cs-CZ" dirty="0"/>
              <a:t>e</a:t>
            </a:r>
          </a:p>
          <a:p>
            <a:pPr lvl="0"/>
            <a:r>
              <a:rPr lang="ru-RU" dirty="0"/>
              <a:t>zdroj</a:t>
            </a:r>
            <a:r>
              <a:rPr lang="cs-CZ" dirty="0"/>
              <a:t>e k učení</a:t>
            </a:r>
          </a:p>
          <a:p>
            <a:r>
              <a:rPr lang="ru-RU" dirty="0"/>
              <a:t>V oblasti formulace výzev mentor nabízí cílené, na základě jasných a měřitelných dat provokující myšlenky a teze, které motivují učitele k dalším zvyšování kvality jeho práce prostřednictvím: </a:t>
            </a:r>
            <a:endParaRPr lang="cs-CZ" dirty="0"/>
          </a:p>
          <a:p>
            <a:pPr lvl="0"/>
            <a:r>
              <a:rPr lang="ru-RU" dirty="0"/>
              <a:t>plánování a reflexe vlastní praxe </a:t>
            </a:r>
            <a:endParaRPr lang="cs-CZ" dirty="0"/>
          </a:p>
          <a:p>
            <a:pPr lvl="0"/>
            <a:r>
              <a:rPr lang="ru-RU" dirty="0"/>
              <a:t>tvorby vzdělávacích cílů a individuálního plánování </a:t>
            </a:r>
            <a:endParaRPr lang="cs-CZ" dirty="0"/>
          </a:p>
          <a:p>
            <a:pPr lvl="0"/>
            <a:r>
              <a:rPr lang="ru-RU" dirty="0"/>
              <a:t>zaměření na </a:t>
            </a:r>
            <a:r>
              <a:rPr lang="cs-CZ" dirty="0"/>
              <a:t>individualizaci</a:t>
            </a:r>
            <a:r>
              <a:rPr lang="ru-RU" dirty="0"/>
              <a:t> učení žáků a zvýšení citlivosti k jejich potřebám </a:t>
            </a:r>
            <a:endParaRPr lang="cs-CZ" dirty="0"/>
          </a:p>
          <a:p>
            <a:pPr lvl="0"/>
            <a:r>
              <a:rPr lang="ru-RU" dirty="0"/>
              <a:t>zkoumání výsledků dětí </a:t>
            </a:r>
            <a:endParaRPr lang="cs-CZ" dirty="0"/>
          </a:p>
          <a:p>
            <a:pPr lvl="0"/>
            <a:r>
              <a:rPr lang="ru-RU" dirty="0"/>
              <a:t>aktivního zapojení do řešení problémů </a:t>
            </a:r>
            <a:endParaRPr lang="cs-CZ" dirty="0"/>
          </a:p>
          <a:p>
            <a:pPr lvl="0"/>
            <a:r>
              <a:rPr lang="ru-RU" dirty="0"/>
              <a:t>budování propojení mezi teorií, zdroji a vlastní praxí učitele </a:t>
            </a:r>
            <a:endParaRPr lang="cs-CZ" dirty="0"/>
          </a:p>
          <a:p>
            <a:r>
              <a:rPr lang="ru-RU" b="1" dirty="0"/>
              <a:t>Jak vypadá struktura?</a:t>
            </a:r>
            <a:r>
              <a:rPr lang="ru-RU" dirty="0"/>
              <a:t> </a:t>
            </a:r>
            <a:endParaRPr lang="cs-CZ" dirty="0"/>
          </a:p>
          <a:p>
            <a:r>
              <a:rPr lang="ru-RU" dirty="0"/>
              <a:t>Struktura mentoringu je daná okolnostmi vzniku vztahu, možnostmi školy či nabídky vzdělávacích institucí. V zásadě rozlišujeme mezi dvěma druhy mentoringu: </a:t>
            </a:r>
            <a:endParaRPr lang="cs-CZ" dirty="0"/>
          </a:p>
          <a:p>
            <a:pPr lvl="0"/>
            <a:r>
              <a:rPr lang="ru-RU" dirty="0"/>
              <a:t>externí </a:t>
            </a:r>
            <a:endParaRPr lang="cs-CZ" dirty="0"/>
          </a:p>
          <a:p>
            <a:pPr lvl="0"/>
            <a:r>
              <a:rPr lang="ru-RU" dirty="0"/>
              <a:t>interní </a:t>
            </a:r>
            <a:endParaRPr lang="cs-CZ" dirty="0"/>
          </a:p>
          <a:p>
            <a:r>
              <a:rPr lang="ru-RU" dirty="0"/>
              <a:t>V obou případech mentorský vztah probíhá na základě jasného písemného kontraktu všech zúčastněných, často na základě předem daných kitérií, která poskytla sebeevaluace učitele či jiná měřitelná metoda. Pak je možné objektivně plánovat a evaluovat profesní rozvoj a efektivitu procesu. </a:t>
            </a:r>
            <a:endParaRPr lang="cs-CZ" dirty="0"/>
          </a:p>
          <a:p>
            <a:r>
              <a:rPr lang="ru-RU" dirty="0"/>
              <a:t>Fáze mentoringu: </a:t>
            </a:r>
            <a:endParaRPr lang="cs-CZ" dirty="0"/>
          </a:p>
          <a:p>
            <a:pPr lvl="0"/>
            <a:r>
              <a:rPr lang="ru-RU" dirty="0"/>
              <a:t>kontraktační, která obsahuje shromáždení dat a stanocení cílů a plánu profesního rozvoje učitele </a:t>
            </a:r>
            <a:endParaRPr lang="cs-CZ" dirty="0"/>
          </a:p>
          <a:p>
            <a:pPr lvl="0"/>
            <a:r>
              <a:rPr lang="ru-RU" dirty="0"/>
              <a:t>procesní, tedy přímá podpora formou konzultací, sebevzdělávání, náslechy, atd. </a:t>
            </a:r>
            <a:endParaRPr lang="cs-CZ" dirty="0"/>
          </a:p>
          <a:p>
            <a:pPr lvl="0"/>
            <a:r>
              <a:rPr lang="ru-RU" dirty="0"/>
              <a:t>evaluační, tedy vyhodnocení procesu a stanovení dalších kroků pro fázi kontraktační </a:t>
            </a:r>
            <a:endParaRPr lang="cs-CZ" dirty="0"/>
          </a:p>
          <a:p>
            <a:r>
              <a:rPr lang="ru-RU" dirty="0"/>
              <a:t>Struktura fází je různá, v zásadě se ale jedná nejméně o roční kontrakt s minimálně 12 konzultacemi různého druhu podle fáze, ve které se právě učitel a mentor nachází. Mentoring nezahrnuje jen tyto konzultace, ale jak je zřejmé z předchozího textu i vlastní samostudium učitele formou přednášek, workshopů, čerpání z </a:t>
            </a:r>
            <a:r>
              <a:rPr lang="cs-CZ" dirty="0"/>
              <a:t>odborné</a:t>
            </a:r>
            <a:r>
              <a:rPr lang="ru-RU" dirty="0"/>
              <a:t> literatury </a:t>
            </a:r>
            <a:r>
              <a:rPr lang="cs-CZ" dirty="0"/>
              <a:t>a zdrojů. </a:t>
            </a:r>
            <a:r>
              <a:rPr lang="ru-RU" dirty="0"/>
              <a:t> </a:t>
            </a:r>
            <a:endParaRPr lang="cs-CZ" dirty="0"/>
          </a:p>
          <a:p>
            <a:r>
              <a:rPr lang="ru-RU" dirty="0"/>
              <a:t> </a:t>
            </a:r>
            <a:endParaRPr lang="cs-CZ" dirty="0"/>
          </a:p>
          <a:p>
            <a:endParaRPr lang="cs-CZ" dirty="0"/>
          </a:p>
        </p:txBody>
      </p:sp>
      <p:sp>
        <p:nvSpPr>
          <p:cNvPr id="4" name="Zástupný symbol pro číslo snímku 3"/>
          <p:cNvSpPr>
            <a:spLocks noGrp="1"/>
          </p:cNvSpPr>
          <p:nvPr>
            <p:ph type="sldNum" sz="quarter" idx="10"/>
          </p:nvPr>
        </p:nvSpPr>
        <p:spPr/>
        <p:txBody>
          <a:bodyPr/>
          <a:lstStyle/>
          <a:p>
            <a:fld id="{ECF7CD8D-FC62-4C6C-B290-2D70B059EFCF}" type="slidenum">
              <a:rPr lang="cs-CZ" smtClean="0"/>
              <a:t>12</a:t>
            </a:fld>
            <a:endParaRPr lang="cs-CZ"/>
          </a:p>
        </p:txBody>
      </p:sp>
    </p:spTree>
    <p:extLst>
      <p:ext uri="{BB962C8B-B14F-4D97-AF65-F5344CB8AC3E}">
        <p14:creationId xmlns:p14="http://schemas.microsoft.com/office/powerpoint/2010/main" val="359489647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ástupný symbol pro obrázek snímku 1"/>
          <p:cNvSpPr>
            <a:spLocks noGrp="1" noRot="1" noChangeAspect="1"/>
          </p:cNvSpPr>
          <p:nvPr>
            <p:ph type="sldImg"/>
          </p:nvPr>
        </p:nvSpPr>
        <p:spPr/>
      </p:sp>
      <p:sp>
        <p:nvSpPr>
          <p:cNvPr id="3" name="Zástupný symbol pro poznámky 2"/>
          <p:cNvSpPr>
            <a:spLocks noGrp="1"/>
          </p:cNvSpPr>
          <p:nvPr>
            <p:ph type="body" idx="1"/>
          </p:nvPr>
        </p:nvSpPr>
        <p:spPr/>
        <p:txBody>
          <a:bodyPr/>
          <a:lstStyle/>
          <a:p>
            <a:endParaRPr lang="cs-CZ" dirty="0"/>
          </a:p>
        </p:txBody>
      </p:sp>
      <p:sp>
        <p:nvSpPr>
          <p:cNvPr id="4" name="Zástupný symbol pro číslo snímku 3"/>
          <p:cNvSpPr>
            <a:spLocks noGrp="1"/>
          </p:cNvSpPr>
          <p:nvPr>
            <p:ph type="sldNum" sz="quarter" idx="10"/>
          </p:nvPr>
        </p:nvSpPr>
        <p:spPr/>
        <p:txBody>
          <a:bodyPr/>
          <a:lstStyle/>
          <a:p>
            <a:fld id="{ECF7CD8D-FC62-4C6C-B290-2D70B059EFCF}" type="slidenum">
              <a:rPr lang="cs-CZ" smtClean="0"/>
              <a:t>13</a:t>
            </a:fld>
            <a:endParaRPr lang="cs-CZ"/>
          </a:p>
        </p:txBody>
      </p:sp>
    </p:spTree>
    <p:extLst>
      <p:ext uri="{BB962C8B-B14F-4D97-AF65-F5344CB8AC3E}">
        <p14:creationId xmlns:p14="http://schemas.microsoft.com/office/powerpoint/2010/main" val="236756635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Úvodní snímek">
    <p:spTree>
      <p:nvGrpSpPr>
        <p:cNvPr id="1" name=""/>
        <p:cNvGrpSpPr/>
        <p:nvPr/>
      </p:nvGrpSpPr>
      <p:grpSpPr>
        <a:xfrm>
          <a:off x="0" y="0"/>
          <a:ext cx="0" cy="0"/>
          <a:chOff x="0" y="0"/>
          <a:chExt cx="0" cy="0"/>
        </a:xfrm>
      </p:grpSpPr>
      <p:sp>
        <p:nvSpPr>
          <p:cNvPr id="2" name="Nadpis 1"/>
          <p:cNvSpPr>
            <a:spLocks noGrp="1"/>
          </p:cNvSpPr>
          <p:nvPr>
            <p:ph type="ctrTitle"/>
          </p:nvPr>
        </p:nvSpPr>
        <p:spPr>
          <a:xfrm>
            <a:off x="1524000" y="1122363"/>
            <a:ext cx="9144000" cy="2387600"/>
          </a:xfrm>
        </p:spPr>
        <p:txBody>
          <a:bodyPr anchor="b"/>
          <a:lstStyle>
            <a:lvl1pPr algn="ctr">
              <a:defRPr sz="6000"/>
            </a:lvl1pPr>
          </a:lstStyle>
          <a:p>
            <a:r>
              <a:rPr lang="cs-CZ" smtClean="0"/>
              <a:t>Kliknutím lze upravit styl.</a:t>
            </a:r>
            <a:endParaRPr lang="cs-CZ"/>
          </a:p>
        </p:txBody>
      </p:sp>
      <p:sp>
        <p:nvSpPr>
          <p:cNvPr id="3" name="Podnadpis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cs-CZ" smtClean="0"/>
              <a:t>Kliknutím můžete upravit styl předlohy.</a:t>
            </a:r>
            <a:endParaRPr lang="cs-CZ"/>
          </a:p>
        </p:txBody>
      </p:sp>
      <p:sp>
        <p:nvSpPr>
          <p:cNvPr id="4" name="Zástupný symbol pro datum 3"/>
          <p:cNvSpPr>
            <a:spLocks noGrp="1"/>
          </p:cNvSpPr>
          <p:nvPr>
            <p:ph type="dt" sz="half" idx="10"/>
          </p:nvPr>
        </p:nvSpPr>
        <p:spPr/>
        <p:txBody>
          <a:bodyPr/>
          <a:lstStyle/>
          <a:p>
            <a:fld id="{08596CE4-99EC-4987-B589-782274AD22E6}" type="datetimeFigureOut">
              <a:rPr lang="cs-CZ" smtClean="0"/>
              <a:t>29.03.2023</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91439E37-446C-4631-8F05-969F426F7779}" type="slidenum">
              <a:rPr lang="cs-CZ" smtClean="0"/>
              <a:t>‹#›</a:t>
            </a:fld>
            <a:endParaRPr lang="cs-CZ"/>
          </a:p>
        </p:txBody>
      </p:sp>
    </p:spTree>
    <p:extLst>
      <p:ext uri="{BB962C8B-B14F-4D97-AF65-F5344CB8AC3E}">
        <p14:creationId xmlns:p14="http://schemas.microsoft.com/office/powerpoint/2010/main" val="68537792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svislý text 2"/>
          <p:cNvSpPr>
            <a:spLocks noGrp="1"/>
          </p:cNvSpPr>
          <p:nvPr>
            <p:ph type="body" orient="vert" idx="1"/>
          </p:nvPr>
        </p:nvSpPr>
        <p:spPr/>
        <p:txBody>
          <a:bodyPr vert="eaVert"/>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08596CE4-99EC-4987-B589-782274AD22E6}" type="datetimeFigureOut">
              <a:rPr lang="cs-CZ" smtClean="0"/>
              <a:t>29.03.2023</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91439E37-446C-4631-8F05-969F426F7779}" type="slidenum">
              <a:rPr lang="cs-CZ" smtClean="0"/>
              <a:t>‹#›</a:t>
            </a:fld>
            <a:endParaRPr lang="cs-CZ"/>
          </a:p>
        </p:txBody>
      </p:sp>
    </p:spTree>
    <p:extLst>
      <p:ext uri="{BB962C8B-B14F-4D97-AF65-F5344CB8AC3E}">
        <p14:creationId xmlns:p14="http://schemas.microsoft.com/office/powerpoint/2010/main" val="118483915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2" name="Svislý nadpis 1"/>
          <p:cNvSpPr>
            <a:spLocks noGrp="1"/>
          </p:cNvSpPr>
          <p:nvPr>
            <p:ph type="title" orient="vert"/>
          </p:nvPr>
        </p:nvSpPr>
        <p:spPr>
          <a:xfrm>
            <a:off x="8724900" y="365125"/>
            <a:ext cx="2628900" cy="5811838"/>
          </a:xfrm>
        </p:spPr>
        <p:txBody>
          <a:bodyPr vert="eaVert"/>
          <a:lstStyle/>
          <a:p>
            <a:r>
              <a:rPr lang="cs-CZ" smtClean="0"/>
              <a:t>Kliknutím lze upravit styl.</a:t>
            </a:r>
            <a:endParaRPr lang="cs-CZ"/>
          </a:p>
        </p:txBody>
      </p:sp>
      <p:sp>
        <p:nvSpPr>
          <p:cNvPr id="3" name="Zástupný symbol pro svislý text 2"/>
          <p:cNvSpPr>
            <a:spLocks noGrp="1"/>
          </p:cNvSpPr>
          <p:nvPr>
            <p:ph type="body" orient="vert" idx="1"/>
          </p:nvPr>
        </p:nvSpPr>
        <p:spPr>
          <a:xfrm>
            <a:off x="838200" y="365125"/>
            <a:ext cx="7734300" cy="5811838"/>
          </a:xfrm>
        </p:spPr>
        <p:txBody>
          <a:bodyPr vert="eaVert"/>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08596CE4-99EC-4987-B589-782274AD22E6}" type="datetimeFigureOut">
              <a:rPr lang="cs-CZ" smtClean="0"/>
              <a:t>29.03.2023</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91439E37-446C-4631-8F05-969F426F7779}" type="slidenum">
              <a:rPr lang="cs-CZ" smtClean="0"/>
              <a:t>‹#›</a:t>
            </a:fld>
            <a:endParaRPr lang="cs-CZ"/>
          </a:p>
        </p:txBody>
      </p:sp>
    </p:spTree>
    <p:extLst>
      <p:ext uri="{BB962C8B-B14F-4D97-AF65-F5344CB8AC3E}">
        <p14:creationId xmlns:p14="http://schemas.microsoft.com/office/powerpoint/2010/main" val="68102232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obsah 2"/>
          <p:cNvSpPr>
            <a:spLocks noGrp="1"/>
          </p:cNvSpPr>
          <p:nvPr>
            <p:ph idx="1"/>
          </p:nvPr>
        </p:nvSpPr>
        <p:spPr/>
        <p:txBody>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10"/>
          </p:nvPr>
        </p:nvSpPr>
        <p:spPr/>
        <p:txBody>
          <a:bodyPr/>
          <a:lstStyle/>
          <a:p>
            <a:fld id="{08596CE4-99EC-4987-B589-782274AD22E6}" type="datetimeFigureOut">
              <a:rPr lang="cs-CZ" smtClean="0"/>
              <a:t>29.03.2023</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91439E37-446C-4631-8F05-969F426F7779}" type="slidenum">
              <a:rPr lang="cs-CZ" smtClean="0"/>
              <a:t>‹#›</a:t>
            </a:fld>
            <a:endParaRPr lang="cs-CZ"/>
          </a:p>
        </p:txBody>
      </p:sp>
    </p:spTree>
    <p:extLst>
      <p:ext uri="{BB962C8B-B14F-4D97-AF65-F5344CB8AC3E}">
        <p14:creationId xmlns:p14="http://schemas.microsoft.com/office/powerpoint/2010/main" val="36342817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části">
    <p:spTree>
      <p:nvGrpSpPr>
        <p:cNvPr id="1" name=""/>
        <p:cNvGrpSpPr/>
        <p:nvPr/>
      </p:nvGrpSpPr>
      <p:grpSpPr>
        <a:xfrm>
          <a:off x="0" y="0"/>
          <a:ext cx="0" cy="0"/>
          <a:chOff x="0" y="0"/>
          <a:chExt cx="0" cy="0"/>
        </a:xfrm>
      </p:grpSpPr>
      <p:sp>
        <p:nvSpPr>
          <p:cNvPr id="2" name="Nadpis 1"/>
          <p:cNvSpPr>
            <a:spLocks noGrp="1"/>
          </p:cNvSpPr>
          <p:nvPr>
            <p:ph type="title"/>
          </p:nvPr>
        </p:nvSpPr>
        <p:spPr>
          <a:xfrm>
            <a:off x="831850" y="1709738"/>
            <a:ext cx="10515600" cy="2852737"/>
          </a:xfrm>
        </p:spPr>
        <p:txBody>
          <a:bodyPr anchor="b"/>
          <a:lstStyle>
            <a:lvl1pPr>
              <a:defRPr sz="6000"/>
            </a:lvl1pPr>
          </a:lstStyle>
          <a:p>
            <a:r>
              <a:rPr lang="cs-CZ" smtClean="0"/>
              <a:t>Kliknutím lze upravit styl.</a:t>
            </a:r>
            <a:endParaRPr lang="cs-CZ"/>
          </a:p>
        </p:txBody>
      </p:sp>
      <p:sp>
        <p:nvSpPr>
          <p:cNvPr id="3" name="Zástupný symbol pro tex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cs-CZ" smtClean="0"/>
              <a:t>Upravte styly předlohy textu.</a:t>
            </a:r>
          </a:p>
        </p:txBody>
      </p:sp>
      <p:sp>
        <p:nvSpPr>
          <p:cNvPr id="4" name="Zástupný symbol pro datum 3"/>
          <p:cNvSpPr>
            <a:spLocks noGrp="1"/>
          </p:cNvSpPr>
          <p:nvPr>
            <p:ph type="dt" sz="half" idx="10"/>
          </p:nvPr>
        </p:nvSpPr>
        <p:spPr/>
        <p:txBody>
          <a:bodyPr/>
          <a:lstStyle/>
          <a:p>
            <a:fld id="{08596CE4-99EC-4987-B589-782274AD22E6}" type="datetimeFigureOut">
              <a:rPr lang="cs-CZ" smtClean="0"/>
              <a:t>29.03.2023</a:t>
            </a:fld>
            <a:endParaRPr lang="cs-CZ"/>
          </a:p>
        </p:txBody>
      </p:sp>
      <p:sp>
        <p:nvSpPr>
          <p:cNvPr id="5" name="Zástupný symbol pro zápatí 4"/>
          <p:cNvSpPr>
            <a:spLocks noGrp="1"/>
          </p:cNvSpPr>
          <p:nvPr>
            <p:ph type="ftr" sz="quarter" idx="11"/>
          </p:nvPr>
        </p:nvSpPr>
        <p:spPr/>
        <p:txBody>
          <a:bodyPr/>
          <a:lstStyle/>
          <a:p>
            <a:endParaRPr lang="cs-CZ"/>
          </a:p>
        </p:txBody>
      </p:sp>
      <p:sp>
        <p:nvSpPr>
          <p:cNvPr id="6" name="Zástupný symbol pro číslo snímku 5"/>
          <p:cNvSpPr>
            <a:spLocks noGrp="1"/>
          </p:cNvSpPr>
          <p:nvPr>
            <p:ph type="sldNum" sz="quarter" idx="12"/>
          </p:nvPr>
        </p:nvSpPr>
        <p:spPr/>
        <p:txBody>
          <a:bodyPr/>
          <a:lstStyle/>
          <a:p>
            <a:fld id="{91439E37-446C-4631-8F05-969F426F7779}" type="slidenum">
              <a:rPr lang="cs-CZ" smtClean="0"/>
              <a:t>‹#›</a:t>
            </a:fld>
            <a:endParaRPr lang="cs-CZ"/>
          </a:p>
        </p:txBody>
      </p:sp>
    </p:spTree>
    <p:extLst>
      <p:ext uri="{BB962C8B-B14F-4D97-AF65-F5344CB8AC3E}">
        <p14:creationId xmlns:p14="http://schemas.microsoft.com/office/powerpoint/2010/main" val="320600548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obsah 2"/>
          <p:cNvSpPr>
            <a:spLocks noGrp="1"/>
          </p:cNvSpPr>
          <p:nvPr>
            <p:ph sz="half" idx="1"/>
          </p:nvPr>
        </p:nvSpPr>
        <p:spPr>
          <a:xfrm>
            <a:off x="838200" y="1825625"/>
            <a:ext cx="5181600" cy="4351338"/>
          </a:xfrm>
        </p:spPr>
        <p:txBody>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obsah 3"/>
          <p:cNvSpPr>
            <a:spLocks noGrp="1"/>
          </p:cNvSpPr>
          <p:nvPr>
            <p:ph sz="half" idx="2"/>
          </p:nvPr>
        </p:nvSpPr>
        <p:spPr>
          <a:xfrm>
            <a:off x="6172200" y="1825625"/>
            <a:ext cx="5181600" cy="4351338"/>
          </a:xfrm>
        </p:spPr>
        <p:txBody>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Zástupný symbol pro datum 4"/>
          <p:cNvSpPr>
            <a:spLocks noGrp="1"/>
          </p:cNvSpPr>
          <p:nvPr>
            <p:ph type="dt" sz="half" idx="10"/>
          </p:nvPr>
        </p:nvSpPr>
        <p:spPr/>
        <p:txBody>
          <a:bodyPr/>
          <a:lstStyle/>
          <a:p>
            <a:fld id="{08596CE4-99EC-4987-B589-782274AD22E6}" type="datetimeFigureOut">
              <a:rPr lang="cs-CZ" smtClean="0"/>
              <a:t>29.03.2023</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91439E37-446C-4631-8F05-969F426F7779}" type="slidenum">
              <a:rPr lang="cs-CZ" smtClean="0"/>
              <a:t>‹#›</a:t>
            </a:fld>
            <a:endParaRPr lang="cs-CZ"/>
          </a:p>
        </p:txBody>
      </p:sp>
    </p:spTree>
    <p:extLst>
      <p:ext uri="{BB962C8B-B14F-4D97-AF65-F5344CB8AC3E}">
        <p14:creationId xmlns:p14="http://schemas.microsoft.com/office/powerpoint/2010/main" val="149308650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2" name="Nadpis 1"/>
          <p:cNvSpPr>
            <a:spLocks noGrp="1"/>
          </p:cNvSpPr>
          <p:nvPr>
            <p:ph type="title"/>
          </p:nvPr>
        </p:nvSpPr>
        <p:spPr>
          <a:xfrm>
            <a:off x="839788" y="365125"/>
            <a:ext cx="10515600" cy="1325563"/>
          </a:xfrm>
        </p:spPr>
        <p:txBody>
          <a:bodyPr/>
          <a:lstStyle/>
          <a:p>
            <a:r>
              <a:rPr lang="cs-CZ" smtClean="0"/>
              <a:t>Kliknutím lze upravit styl.</a:t>
            </a:r>
            <a:endParaRPr lang="cs-CZ"/>
          </a:p>
        </p:txBody>
      </p:sp>
      <p:sp>
        <p:nvSpPr>
          <p:cNvPr id="3" name="Zástupný symbol pro tex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Upravte styly předlohy textu.</a:t>
            </a:r>
          </a:p>
        </p:txBody>
      </p:sp>
      <p:sp>
        <p:nvSpPr>
          <p:cNvPr id="4" name="Zástupný symbol pro obsah 3"/>
          <p:cNvSpPr>
            <a:spLocks noGrp="1"/>
          </p:cNvSpPr>
          <p:nvPr>
            <p:ph sz="half" idx="2"/>
          </p:nvPr>
        </p:nvSpPr>
        <p:spPr>
          <a:xfrm>
            <a:off x="839788" y="2505075"/>
            <a:ext cx="5157787" cy="3684588"/>
          </a:xfrm>
        </p:spPr>
        <p:txBody>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5" name="Zástupný symbol pro tex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Upravte styly předlohy textu.</a:t>
            </a:r>
          </a:p>
        </p:txBody>
      </p:sp>
      <p:sp>
        <p:nvSpPr>
          <p:cNvPr id="6" name="Zástupný symbol pro obsah 5"/>
          <p:cNvSpPr>
            <a:spLocks noGrp="1"/>
          </p:cNvSpPr>
          <p:nvPr>
            <p:ph sz="quarter" idx="4"/>
          </p:nvPr>
        </p:nvSpPr>
        <p:spPr>
          <a:xfrm>
            <a:off x="6172200" y="2505075"/>
            <a:ext cx="5183188" cy="3684588"/>
          </a:xfrm>
        </p:spPr>
        <p:txBody>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7" name="Zástupný symbol pro datum 6"/>
          <p:cNvSpPr>
            <a:spLocks noGrp="1"/>
          </p:cNvSpPr>
          <p:nvPr>
            <p:ph type="dt" sz="half" idx="10"/>
          </p:nvPr>
        </p:nvSpPr>
        <p:spPr/>
        <p:txBody>
          <a:bodyPr/>
          <a:lstStyle/>
          <a:p>
            <a:fld id="{08596CE4-99EC-4987-B589-782274AD22E6}" type="datetimeFigureOut">
              <a:rPr lang="cs-CZ" smtClean="0"/>
              <a:t>29.03.2023</a:t>
            </a:fld>
            <a:endParaRPr lang="cs-CZ"/>
          </a:p>
        </p:txBody>
      </p:sp>
      <p:sp>
        <p:nvSpPr>
          <p:cNvPr id="8" name="Zástupný symbol pro zápatí 7"/>
          <p:cNvSpPr>
            <a:spLocks noGrp="1"/>
          </p:cNvSpPr>
          <p:nvPr>
            <p:ph type="ftr" sz="quarter" idx="11"/>
          </p:nvPr>
        </p:nvSpPr>
        <p:spPr/>
        <p:txBody>
          <a:bodyPr/>
          <a:lstStyle/>
          <a:p>
            <a:endParaRPr lang="cs-CZ"/>
          </a:p>
        </p:txBody>
      </p:sp>
      <p:sp>
        <p:nvSpPr>
          <p:cNvPr id="9" name="Zástupný symbol pro číslo snímku 8"/>
          <p:cNvSpPr>
            <a:spLocks noGrp="1"/>
          </p:cNvSpPr>
          <p:nvPr>
            <p:ph type="sldNum" sz="quarter" idx="12"/>
          </p:nvPr>
        </p:nvSpPr>
        <p:spPr/>
        <p:txBody>
          <a:bodyPr/>
          <a:lstStyle/>
          <a:p>
            <a:fld id="{91439E37-446C-4631-8F05-969F426F7779}" type="slidenum">
              <a:rPr lang="cs-CZ" smtClean="0"/>
              <a:t>‹#›</a:t>
            </a:fld>
            <a:endParaRPr lang="cs-CZ"/>
          </a:p>
        </p:txBody>
      </p:sp>
    </p:spTree>
    <p:extLst>
      <p:ext uri="{BB962C8B-B14F-4D97-AF65-F5344CB8AC3E}">
        <p14:creationId xmlns:p14="http://schemas.microsoft.com/office/powerpoint/2010/main" val="145623079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Jenom nadpis">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smtClean="0"/>
              <a:t>Kliknutím lze upravit styl.</a:t>
            </a:r>
            <a:endParaRPr lang="cs-CZ"/>
          </a:p>
        </p:txBody>
      </p:sp>
      <p:sp>
        <p:nvSpPr>
          <p:cNvPr id="3" name="Zástupný symbol pro datum 2"/>
          <p:cNvSpPr>
            <a:spLocks noGrp="1"/>
          </p:cNvSpPr>
          <p:nvPr>
            <p:ph type="dt" sz="half" idx="10"/>
          </p:nvPr>
        </p:nvSpPr>
        <p:spPr/>
        <p:txBody>
          <a:bodyPr/>
          <a:lstStyle/>
          <a:p>
            <a:fld id="{08596CE4-99EC-4987-B589-782274AD22E6}" type="datetimeFigureOut">
              <a:rPr lang="cs-CZ" smtClean="0"/>
              <a:t>29.03.2023</a:t>
            </a:fld>
            <a:endParaRPr lang="cs-CZ"/>
          </a:p>
        </p:txBody>
      </p:sp>
      <p:sp>
        <p:nvSpPr>
          <p:cNvPr id="4" name="Zástupný symbol pro zápatí 3"/>
          <p:cNvSpPr>
            <a:spLocks noGrp="1"/>
          </p:cNvSpPr>
          <p:nvPr>
            <p:ph type="ftr" sz="quarter" idx="11"/>
          </p:nvPr>
        </p:nvSpPr>
        <p:spPr/>
        <p:txBody>
          <a:bodyPr/>
          <a:lstStyle/>
          <a:p>
            <a:endParaRPr lang="cs-CZ"/>
          </a:p>
        </p:txBody>
      </p:sp>
      <p:sp>
        <p:nvSpPr>
          <p:cNvPr id="5" name="Zástupný symbol pro číslo snímku 4"/>
          <p:cNvSpPr>
            <a:spLocks noGrp="1"/>
          </p:cNvSpPr>
          <p:nvPr>
            <p:ph type="sldNum" sz="quarter" idx="12"/>
          </p:nvPr>
        </p:nvSpPr>
        <p:spPr/>
        <p:txBody>
          <a:bodyPr/>
          <a:lstStyle/>
          <a:p>
            <a:fld id="{91439E37-446C-4631-8F05-969F426F7779}" type="slidenum">
              <a:rPr lang="cs-CZ" smtClean="0"/>
              <a:t>‹#›</a:t>
            </a:fld>
            <a:endParaRPr lang="cs-CZ"/>
          </a:p>
        </p:txBody>
      </p:sp>
    </p:spTree>
    <p:extLst>
      <p:ext uri="{BB962C8B-B14F-4D97-AF65-F5344CB8AC3E}">
        <p14:creationId xmlns:p14="http://schemas.microsoft.com/office/powerpoint/2010/main" val="35831933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Zástupný symbol pro datum 1"/>
          <p:cNvSpPr>
            <a:spLocks noGrp="1"/>
          </p:cNvSpPr>
          <p:nvPr>
            <p:ph type="dt" sz="half" idx="10"/>
          </p:nvPr>
        </p:nvSpPr>
        <p:spPr/>
        <p:txBody>
          <a:bodyPr/>
          <a:lstStyle/>
          <a:p>
            <a:fld id="{08596CE4-99EC-4987-B589-782274AD22E6}" type="datetimeFigureOut">
              <a:rPr lang="cs-CZ" smtClean="0"/>
              <a:t>29.03.2023</a:t>
            </a:fld>
            <a:endParaRPr lang="cs-CZ"/>
          </a:p>
        </p:txBody>
      </p:sp>
      <p:sp>
        <p:nvSpPr>
          <p:cNvPr id="3" name="Zástupný symbol pro zápatí 2"/>
          <p:cNvSpPr>
            <a:spLocks noGrp="1"/>
          </p:cNvSpPr>
          <p:nvPr>
            <p:ph type="ftr" sz="quarter" idx="11"/>
          </p:nvPr>
        </p:nvSpPr>
        <p:spPr/>
        <p:txBody>
          <a:bodyPr/>
          <a:lstStyle/>
          <a:p>
            <a:endParaRPr lang="cs-CZ"/>
          </a:p>
        </p:txBody>
      </p:sp>
      <p:sp>
        <p:nvSpPr>
          <p:cNvPr id="4" name="Zástupný symbol pro číslo snímku 3"/>
          <p:cNvSpPr>
            <a:spLocks noGrp="1"/>
          </p:cNvSpPr>
          <p:nvPr>
            <p:ph type="sldNum" sz="quarter" idx="12"/>
          </p:nvPr>
        </p:nvSpPr>
        <p:spPr/>
        <p:txBody>
          <a:bodyPr/>
          <a:lstStyle/>
          <a:p>
            <a:fld id="{91439E37-446C-4631-8F05-969F426F7779}" type="slidenum">
              <a:rPr lang="cs-CZ" smtClean="0"/>
              <a:t>‹#›</a:t>
            </a:fld>
            <a:endParaRPr lang="cs-CZ"/>
          </a:p>
        </p:txBody>
      </p:sp>
    </p:spTree>
    <p:extLst>
      <p:ext uri="{BB962C8B-B14F-4D97-AF65-F5344CB8AC3E}">
        <p14:creationId xmlns:p14="http://schemas.microsoft.com/office/powerpoint/2010/main" val="93125098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Obsah s titulkem">
    <p:spTree>
      <p:nvGrpSpPr>
        <p:cNvPr id="1" name=""/>
        <p:cNvGrpSpPr/>
        <p:nvPr/>
      </p:nvGrpSpPr>
      <p:grpSpPr>
        <a:xfrm>
          <a:off x="0" y="0"/>
          <a:ext cx="0" cy="0"/>
          <a:chOff x="0" y="0"/>
          <a:chExt cx="0" cy="0"/>
        </a:xfrm>
      </p:grpSpPr>
      <p:sp>
        <p:nvSpPr>
          <p:cNvPr id="2" name="Nadpis 1"/>
          <p:cNvSpPr>
            <a:spLocks noGrp="1"/>
          </p:cNvSpPr>
          <p:nvPr>
            <p:ph type="title"/>
          </p:nvPr>
        </p:nvSpPr>
        <p:spPr>
          <a:xfrm>
            <a:off x="839788" y="457200"/>
            <a:ext cx="3932237" cy="1600200"/>
          </a:xfrm>
        </p:spPr>
        <p:txBody>
          <a:bodyPr anchor="b"/>
          <a:lstStyle>
            <a:lvl1pPr>
              <a:defRPr sz="3200"/>
            </a:lvl1pPr>
          </a:lstStyle>
          <a:p>
            <a:r>
              <a:rPr lang="cs-CZ" smtClean="0"/>
              <a:t>Kliknutím lze upravit styl.</a:t>
            </a:r>
            <a:endParaRPr lang="cs-CZ"/>
          </a:p>
        </p:txBody>
      </p:sp>
      <p:sp>
        <p:nvSpPr>
          <p:cNvPr id="3" name="Zástupný symbol pro obsah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tex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smtClean="0"/>
              <a:t>Upravte styly předlohy textu.</a:t>
            </a:r>
          </a:p>
        </p:txBody>
      </p:sp>
      <p:sp>
        <p:nvSpPr>
          <p:cNvPr id="5" name="Zástupný symbol pro datum 4"/>
          <p:cNvSpPr>
            <a:spLocks noGrp="1"/>
          </p:cNvSpPr>
          <p:nvPr>
            <p:ph type="dt" sz="half" idx="10"/>
          </p:nvPr>
        </p:nvSpPr>
        <p:spPr/>
        <p:txBody>
          <a:bodyPr/>
          <a:lstStyle/>
          <a:p>
            <a:fld id="{08596CE4-99EC-4987-B589-782274AD22E6}" type="datetimeFigureOut">
              <a:rPr lang="cs-CZ" smtClean="0"/>
              <a:t>29.03.2023</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91439E37-446C-4631-8F05-969F426F7779}" type="slidenum">
              <a:rPr lang="cs-CZ" smtClean="0"/>
              <a:t>‹#›</a:t>
            </a:fld>
            <a:endParaRPr lang="cs-CZ"/>
          </a:p>
        </p:txBody>
      </p:sp>
    </p:spTree>
    <p:extLst>
      <p:ext uri="{BB962C8B-B14F-4D97-AF65-F5344CB8AC3E}">
        <p14:creationId xmlns:p14="http://schemas.microsoft.com/office/powerpoint/2010/main" val="2443263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Obrázek s titulkem">
    <p:spTree>
      <p:nvGrpSpPr>
        <p:cNvPr id="1" name=""/>
        <p:cNvGrpSpPr/>
        <p:nvPr/>
      </p:nvGrpSpPr>
      <p:grpSpPr>
        <a:xfrm>
          <a:off x="0" y="0"/>
          <a:ext cx="0" cy="0"/>
          <a:chOff x="0" y="0"/>
          <a:chExt cx="0" cy="0"/>
        </a:xfrm>
      </p:grpSpPr>
      <p:sp>
        <p:nvSpPr>
          <p:cNvPr id="2" name="Nadpis 1"/>
          <p:cNvSpPr>
            <a:spLocks noGrp="1"/>
          </p:cNvSpPr>
          <p:nvPr>
            <p:ph type="title"/>
          </p:nvPr>
        </p:nvSpPr>
        <p:spPr>
          <a:xfrm>
            <a:off x="839788" y="457200"/>
            <a:ext cx="3932237" cy="1600200"/>
          </a:xfrm>
        </p:spPr>
        <p:txBody>
          <a:bodyPr anchor="b"/>
          <a:lstStyle>
            <a:lvl1pPr>
              <a:defRPr sz="3200"/>
            </a:lvl1pPr>
          </a:lstStyle>
          <a:p>
            <a:r>
              <a:rPr lang="cs-CZ" smtClean="0"/>
              <a:t>Kliknutím lze upravit styl.</a:t>
            </a:r>
            <a:endParaRPr lang="cs-CZ"/>
          </a:p>
        </p:txBody>
      </p:sp>
      <p:sp>
        <p:nvSpPr>
          <p:cNvPr id="3" name="Zástupný symbol pro obrázek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cs-CZ"/>
          </a:p>
        </p:txBody>
      </p:sp>
      <p:sp>
        <p:nvSpPr>
          <p:cNvPr id="4" name="Zástupný symbol pro tex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smtClean="0"/>
              <a:t>Upravte styly předlohy textu.</a:t>
            </a:r>
          </a:p>
        </p:txBody>
      </p:sp>
      <p:sp>
        <p:nvSpPr>
          <p:cNvPr id="5" name="Zástupný symbol pro datum 4"/>
          <p:cNvSpPr>
            <a:spLocks noGrp="1"/>
          </p:cNvSpPr>
          <p:nvPr>
            <p:ph type="dt" sz="half" idx="10"/>
          </p:nvPr>
        </p:nvSpPr>
        <p:spPr/>
        <p:txBody>
          <a:bodyPr/>
          <a:lstStyle/>
          <a:p>
            <a:fld id="{08596CE4-99EC-4987-B589-782274AD22E6}" type="datetimeFigureOut">
              <a:rPr lang="cs-CZ" smtClean="0"/>
              <a:t>29.03.2023</a:t>
            </a:fld>
            <a:endParaRPr lang="cs-CZ"/>
          </a:p>
        </p:txBody>
      </p:sp>
      <p:sp>
        <p:nvSpPr>
          <p:cNvPr id="6" name="Zástupný symbol pro zápatí 5"/>
          <p:cNvSpPr>
            <a:spLocks noGrp="1"/>
          </p:cNvSpPr>
          <p:nvPr>
            <p:ph type="ftr" sz="quarter" idx="11"/>
          </p:nvPr>
        </p:nvSpPr>
        <p:spPr/>
        <p:txBody>
          <a:bodyPr/>
          <a:lstStyle/>
          <a:p>
            <a:endParaRPr lang="cs-CZ"/>
          </a:p>
        </p:txBody>
      </p:sp>
      <p:sp>
        <p:nvSpPr>
          <p:cNvPr id="7" name="Zástupný symbol pro číslo snímku 6"/>
          <p:cNvSpPr>
            <a:spLocks noGrp="1"/>
          </p:cNvSpPr>
          <p:nvPr>
            <p:ph type="sldNum" sz="quarter" idx="12"/>
          </p:nvPr>
        </p:nvSpPr>
        <p:spPr/>
        <p:txBody>
          <a:bodyPr/>
          <a:lstStyle/>
          <a:p>
            <a:fld id="{91439E37-446C-4631-8F05-969F426F7779}" type="slidenum">
              <a:rPr lang="cs-CZ" smtClean="0"/>
              <a:t>‹#›</a:t>
            </a:fld>
            <a:endParaRPr lang="cs-CZ"/>
          </a:p>
        </p:txBody>
      </p:sp>
    </p:spTree>
    <p:extLst>
      <p:ext uri="{BB962C8B-B14F-4D97-AF65-F5344CB8AC3E}">
        <p14:creationId xmlns:p14="http://schemas.microsoft.com/office/powerpoint/2010/main" val="211738471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nadpis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cs-CZ" smtClean="0"/>
              <a:t>Kliknutím lze upravit styl.</a:t>
            </a:r>
            <a:endParaRPr lang="cs-CZ"/>
          </a:p>
        </p:txBody>
      </p:sp>
      <p:sp>
        <p:nvSpPr>
          <p:cNvPr id="3" name="Zástupný symbol pro tex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cs-CZ" smtClean="0"/>
              <a:t>Upravte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4" name="Zástupný symbol pro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8596CE4-99EC-4987-B589-782274AD22E6}" type="datetimeFigureOut">
              <a:rPr lang="cs-CZ" smtClean="0"/>
              <a:t>29.03.2023</a:t>
            </a:fld>
            <a:endParaRPr lang="cs-CZ"/>
          </a:p>
        </p:txBody>
      </p:sp>
      <p:sp>
        <p:nvSpPr>
          <p:cNvPr id="5" name="Zástupný symbol pro zápatí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cs-CZ"/>
          </a:p>
        </p:txBody>
      </p:sp>
      <p:sp>
        <p:nvSpPr>
          <p:cNvPr id="6" name="Zástupný symbol pro číslo snímku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1439E37-446C-4631-8F05-969F426F7779}" type="slidenum">
              <a:rPr lang="cs-CZ" smtClean="0"/>
              <a:t>‹#›</a:t>
            </a:fld>
            <a:endParaRPr lang="cs-CZ"/>
          </a:p>
        </p:txBody>
      </p:sp>
    </p:spTree>
    <p:extLst>
      <p:ext uri="{BB962C8B-B14F-4D97-AF65-F5344CB8AC3E}">
        <p14:creationId xmlns:p14="http://schemas.microsoft.com/office/powerpoint/2010/main" val="282190207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2" Type="http://schemas.openxmlformats.org/officeDocument/2006/relationships/hyperlink" Target="https://pages.pedf.cuni.cz/pedagogika/files/2013/12/P_2010_3_4_06_Mentoring_59_69.pdf"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hyperlink" Target="https://www.ped.muni.cz/komensky/clanky/supervize-jako-jeden-z-efektivnich-nastroju-pece-o-ucitele"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s://projekty.nidv.cz/media/materialy/projekty/strategicke_rizeni/Odborne_materialy_KA02/2_6_7_manual_koucovani_pro_reditele_prosinec_2019.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a:xfrm>
            <a:off x="1524000" y="1214438"/>
            <a:ext cx="9144000" cy="2387600"/>
          </a:xfrm>
        </p:spPr>
        <p:txBody>
          <a:bodyPr>
            <a:normAutofit/>
          </a:bodyPr>
          <a:lstStyle/>
          <a:p>
            <a:r>
              <a:rPr lang="cs-CZ" sz="4400" b="1" dirty="0" smtClean="0"/>
              <a:t>PŘÍSTUPY K LEADERSHIPU</a:t>
            </a:r>
            <a:br>
              <a:rPr lang="cs-CZ" sz="4400" b="1" dirty="0" smtClean="0"/>
            </a:br>
            <a:r>
              <a:rPr lang="cs-CZ" sz="4400" b="1" dirty="0" smtClean="0"/>
              <a:t/>
            </a:r>
            <a:br>
              <a:rPr lang="cs-CZ" sz="4400" b="1" dirty="0" smtClean="0"/>
            </a:br>
            <a:r>
              <a:rPr lang="cs-CZ" sz="4000" dirty="0" smtClean="0"/>
              <a:t>LEADERSHIP V MATEŘSKÉ ŠKOLE </a:t>
            </a:r>
            <a:endParaRPr lang="cs-CZ" sz="4000" dirty="0"/>
          </a:p>
        </p:txBody>
      </p:sp>
      <p:sp>
        <p:nvSpPr>
          <p:cNvPr id="3" name="Podnadpis 2"/>
          <p:cNvSpPr>
            <a:spLocks noGrp="1"/>
          </p:cNvSpPr>
          <p:nvPr>
            <p:ph type="subTitle" idx="1"/>
          </p:nvPr>
        </p:nvSpPr>
        <p:spPr/>
        <p:txBody>
          <a:bodyPr/>
          <a:lstStyle/>
          <a:p>
            <a:r>
              <a:rPr lang="cs-CZ" dirty="0" smtClean="0"/>
              <a:t>PhDr. Barbora Petrů Puhrová, Ph.D.</a:t>
            </a:r>
            <a:endParaRPr lang="cs-CZ" dirty="0"/>
          </a:p>
        </p:txBody>
      </p:sp>
    </p:spTree>
    <p:extLst>
      <p:ext uri="{BB962C8B-B14F-4D97-AF65-F5344CB8AC3E}">
        <p14:creationId xmlns:p14="http://schemas.microsoft.com/office/powerpoint/2010/main" val="16664405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Nadpis 3"/>
          <p:cNvSpPr>
            <a:spLocks noGrp="1"/>
          </p:cNvSpPr>
          <p:nvPr>
            <p:ph type="title"/>
          </p:nvPr>
        </p:nvSpPr>
        <p:spPr/>
        <p:txBody>
          <a:bodyPr/>
          <a:lstStyle/>
          <a:p>
            <a:r>
              <a:rPr lang="cs-CZ" dirty="0" smtClean="0"/>
              <a:t>Rozdíly mezi </a:t>
            </a:r>
            <a:r>
              <a:rPr lang="cs-CZ" dirty="0" err="1" smtClean="0"/>
              <a:t>koučingem</a:t>
            </a:r>
            <a:r>
              <a:rPr lang="cs-CZ" dirty="0" smtClean="0"/>
              <a:t> a </a:t>
            </a:r>
            <a:r>
              <a:rPr lang="cs-CZ" dirty="0" err="1" smtClean="0"/>
              <a:t>mentoringem</a:t>
            </a:r>
            <a:r>
              <a:rPr lang="cs-CZ" dirty="0" smtClean="0"/>
              <a:t> </a:t>
            </a:r>
            <a:endParaRPr lang="cs-CZ" dirty="0"/>
          </a:p>
        </p:txBody>
      </p:sp>
      <p:sp>
        <p:nvSpPr>
          <p:cNvPr id="5" name="Zástupný symbol pro text 4"/>
          <p:cNvSpPr>
            <a:spLocks noGrp="1"/>
          </p:cNvSpPr>
          <p:nvPr>
            <p:ph type="body" idx="1"/>
          </p:nvPr>
        </p:nvSpPr>
        <p:spPr/>
        <p:txBody>
          <a:bodyPr/>
          <a:lstStyle/>
          <a:p>
            <a:r>
              <a:rPr lang="cs-CZ" dirty="0" smtClean="0"/>
              <a:t>KOUČING</a:t>
            </a:r>
            <a:endParaRPr lang="cs-CZ" dirty="0"/>
          </a:p>
        </p:txBody>
      </p:sp>
      <p:sp>
        <p:nvSpPr>
          <p:cNvPr id="6" name="Zástupný symbol pro obsah 5"/>
          <p:cNvSpPr>
            <a:spLocks noGrp="1"/>
          </p:cNvSpPr>
          <p:nvPr>
            <p:ph sz="half" idx="2"/>
          </p:nvPr>
        </p:nvSpPr>
        <p:spPr/>
        <p:txBody>
          <a:bodyPr>
            <a:normAutofit fontScale="85000" lnSpcReduction="20000"/>
          </a:bodyPr>
          <a:lstStyle/>
          <a:p>
            <a:r>
              <a:rPr lang="cs-CZ" dirty="0" smtClean="0"/>
              <a:t>Řízený proces</a:t>
            </a:r>
          </a:p>
          <a:p>
            <a:r>
              <a:rPr lang="cs-CZ" dirty="0" smtClean="0"/>
              <a:t>Konkrétní cíl (podpora)</a:t>
            </a:r>
          </a:p>
          <a:p>
            <a:r>
              <a:rPr lang="cs-CZ" dirty="0" smtClean="0"/>
              <a:t>Sleduje rozvoj odborných i sociálních dovedností</a:t>
            </a:r>
          </a:p>
          <a:p>
            <a:r>
              <a:rPr lang="cs-CZ" dirty="0" smtClean="0"/>
              <a:t>Krátkodobý i dlouhodobý</a:t>
            </a:r>
          </a:p>
          <a:p>
            <a:r>
              <a:rPr lang="cs-CZ" dirty="0" smtClean="0"/>
              <a:t>Kouč může být interní i externí osoba</a:t>
            </a:r>
          </a:p>
          <a:p>
            <a:r>
              <a:rPr lang="cs-CZ" dirty="0" smtClean="0"/>
              <a:t>Zaměřuje se zpravidla na perspektivní pracovníky</a:t>
            </a:r>
          </a:p>
          <a:p>
            <a:r>
              <a:rPr lang="cs-CZ" dirty="0" smtClean="0"/>
              <a:t>Využívá zejména </a:t>
            </a:r>
            <a:r>
              <a:rPr lang="cs-CZ" dirty="0" err="1" smtClean="0"/>
              <a:t>koučovacích</a:t>
            </a:r>
            <a:r>
              <a:rPr lang="cs-CZ" dirty="0" smtClean="0"/>
              <a:t> rozhovorů</a:t>
            </a:r>
          </a:p>
          <a:p>
            <a:endParaRPr lang="cs-CZ" dirty="0"/>
          </a:p>
        </p:txBody>
      </p:sp>
      <p:sp>
        <p:nvSpPr>
          <p:cNvPr id="7" name="Zástupný symbol pro text 6"/>
          <p:cNvSpPr>
            <a:spLocks noGrp="1"/>
          </p:cNvSpPr>
          <p:nvPr>
            <p:ph type="body" sz="quarter" idx="3"/>
          </p:nvPr>
        </p:nvSpPr>
        <p:spPr/>
        <p:txBody>
          <a:bodyPr/>
          <a:lstStyle/>
          <a:p>
            <a:r>
              <a:rPr lang="cs-CZ" dirty="0" smtClean="0"/>
              <a:t>MENTORING</a:t>
            </a:r>
            <a:endParaRPr lang="cs-CZ" dirty="0"/>
          </a:p>
        </p:txBody>
      </p:sp>
      <p:sp>
        <p:nvSpPr>
          <p:cNvPr id="8" name="Zástupný symbol pro obsah 7"/>
          <p:cNvSpPr>
            <a:spLocks noGrp="1"/>
          </p:cNvSpPr>
          <p:nvPr>
            <p:ph sz="quarter" idx="4"/>
          </p:nvPr>
        </p:nvSpPr>
        <p:spPr>
          <a:xfrm>
            <a:off x="6172199" y="2505075"/>
            <a:ext cx="5451953" cy="3684588"/>
          </a:xfrm>
        </p:spPr>
        <p:txBody>
          <a:bodyPr>
            <a:normAutofit fontScale="92500" lnSpcReduction="20000"/>
          </a:bodyPr>
          <a:lstStyle/>
          <a:p>
            <a:r>
              <a:rPr lang="cs-CZ" dirty="0" smtClean="0"/>
              <a:t>Způsob vedení a vytvoření vztahu</a:t>
            </a:r>
          </a:p>
          <a:p>
            <a:r>
              <a:rPr lang="cs-CZ" dirty="0" smtClean="0"/>
              <a:t>Podpora</a:t>
            </a:r>
          </a:p>
          <a:p>
            <a:r>
              <a:rPr lang="cs-CZ" dirty="0" smtClean="0"/>
              <a:t>Sleduje odborný rozvoj, může posilovat i rozvoj sociálních dovedností</a:t>
            </a:r>
          </a:p>
          <a:p>
            <a:r>
              <a:rPr lang="cs-CZ" dirty="0" smtClean="0"/>
              <a:t>Dlouhodobý</a:t>
            </a:r>
          </a:p>
          <a:p>
            <a:r>
              <a:rPr lang="cs-CZ" dirty="0" smtClean="0"/>
              <a:t>Mentor je interní osoba</a:t>
            </a:r>
          </a:p>
          <a:p>
            <a:r>
              <a:rPr lang="cs-CZ" dirty="0" smtClean="0"/>
              <a:t>Zaměřuje se na nové spolupracovníky</a:t>
            </a:r>
          </a:p>
          <a:p>
            <a:r>
              <a:rPr lang="cs-CZ" dirty="0" smtClean="0"/>
              <a:t>Využívá různé metody včetně spolupráce s mentorem</a:t>
            </a:r>
            <a:endParaRPr lang="cs-CZ" dirty="0"/>
          </a:p>
        </p:txBody>
      </p:sp>
    </p:spTree>
    <p:extLst>
      <p:ext uri="{BB962C8B-B14F-4D97-AF65-F5344CB8AC3E}">
        <p14:creationId xmlns:p14="http://schemas.microsoft.com/office/powerpoint/2010/main" val="24153703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Mentoring</a:t>
            </a:r>
            <a:endParaRPr lang="cs-CZ" dirty="0"/>
          </a:p>
        </p:txBody>
      </p:sp>
      <p:sp>
        <p:nvSpPr>
          <p:cNvPr id="3" name="Zástupný symbol pro obsah 2"/>
          <p:cNvSpPr>
            <a:spLocks noGrp="1"/>
          </p:cNvSpPr>
          <p:nvPr>
            <p:ph idx="1"/>
          </p:nvPr>
        </p:nvSpPr>
        <p:spPr/>
        <p:txBody>
          <a:bodyPr>
            <a:normAutofit lnSpcReduction="10000"/>
          </a:bodyPr>
          <a:lstStyle/>
          <a:p>
            <a:r>
              <a:rPr lang="cs-CZ" dirty="0" smtClean="0"/>
              <a:t>soustavný způsob vedení zaměstnanců, který umožňuje předávat vhodným způsobem zkušenosti a rady zkušeného na méně zkušeného </a:t>
            </a:r>
          </a:p>
          <a:p>
            <a:r>
              <a:rPr lang="cs-CZ" dirty="0" smtClean="0"/>
              <a:t>partnerství a podpora za účelem rozvoje v oblasti profesní i kariérní </a:t>
            </a:r>
          </a:p>
          <a:p>
            <a:r>
              <a:rPr lang="cs-CZ" dirty="0" smtClean="0"/>
              <a:t>ne </a:t>
            </a:r>
            <a:r>
              <a:rPr lang="cs-CZ" dirty="0" smtClean="0"/>
              <a:t>co a jak, ale proč a s jakým výsledkem </a:t>
            </a:r>
            <a:endParaRPr lang="cs-CZ" dirty="0" smtClean="0"/>
          </a:p>
          <a:p>
            <a:endParaRPr lang="cs-CZ" b="1" dirty="0"/>
          </a:p>
          <a:p>
            <a:pPr marL="0" indent="0">
              <a:buNone/>
            </a:pPr>
            <a:r>
              <a:rPr lang="cs-CZ" sz="4300" b="1" dirty="0" smtClean="0"/>
              <a:t>? Úkol</a:t>
            </a:r>
            <a:endParaRPr lang="cs-CZ" sz="4300" b="1" dirty="0" smtClean="0"/>
          </a:p>
          <a:p>
            <a:r>
              <a:rPr lang="cs-CZ" b="1" dirty="0" err="1" smtClean="0"/>
              <a:t>Mentoring</a:t>
            </a:r>
            <a:r>
              <a:rPr lang="cs-CZ" b="1" dirty="0" smtClean="0"/>
              <a:t> jako forma kolegiální podpory – text k analýze </a:t>
            </a:r>
            <a:endParaRPr lang="cs-CZ" b="1" dirty="0"/>
          </a:p>
          <a:p>
            <a:r>
              <a:rPr lang="cs-CZ" dirty="0">
                <a:hlinkClick r:id="rId2"/>
              </a:rPr>
              <a:t>https://</a:t>
            </a:r>
            <a:r>
              <a:rPr lang="cs-CZ" dirty="0" smtClean="0">
                <a:hlinkClick r:id="rId2"/>
              </a:rPr>
              <a:t>pages.pedf.cuni.cz/pedagogika/files/2013/12/P_2010_3_4_06_Mentoring_59_69.pdf</a:t>
            </a:r>
            <a:endParaRPr lang="cs-CZ" dirty="0" smtClean="0"/>
          </a:p>
          <a:p>
            <a:endParaRPr lang="cs-CZ" b="1" dirty="0"/>
          </a:p>
        </p:txBody>
      </p:sp>
    </p:spTree>
    <p:extLst>
      <p:ext uri="{BB962C8B-B14F-4D97-AF65-F5344CB8AC3E}">
        <p14:creationId xmlns:p14="http://schemas.microsoft.com/office/powerpoint/2010/main" val="42923374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Role mentora </a:t>
            </a:r>
            <a:endParaRPr lang="cs-CZ" dirty="0"/>
          </a:p>
        </p:txBody>
      </p:sp>
      <p:sp>
        <p:nvSpPr>
          <p:cNvPr id="3" name="Zástupný symbol pro obsah 2"/>
          <p:cNvSpPr>
            <a:spLocks noGrp="1"/>
          </p:cNvSpPr>
          <p:nvPr>
            <p:ph idx="1"/>
          </p:nvPr>
        </p:nvSpPr>
        <p:spPr>
          <a:xfrm>
            <a:off x="838200" y="1779326"/>
            <a:ext cx="10297438" cy="4351338"/>
          </a:xfrm>
        </p:spPr>
        <p:txBody>
          <a:bodyPr>
            <a:normAutofit lnSpcReduction="10000"/>
          </a:bodyPr>
          <a:lstStyle/>
          <a:p>
            <a:r>
              <a:rPr lang="cs-CZ" dirty="0" smtClean="0"/>
              <a:t>vysvětluje fungování organizace</a:t>
            </a:r>
          </a:p>
          <a:p>
            <a:r>
              <a:rPr lang="cs-CZ" dirty="0" smtClean="0"/>
              <a:t>nabízí zkušenosti a odborné rady</a:t>
            </a:r>
          </a:p>
          <a:p>
            <a:r>
              <a:rPr lang="cs-CZ" dirty="0" smtClean="0"/>
              <a:t>rozvíjí profesionální chování a jednání</a:t>
            </a:r>
          </a:p>
          <a:p>
            <a:r>
              <a:rPr lang="cs-CZ" dirty="0" smtClean="0"/>
              <a:t>podporuje sebevědomí </a:t>
            </a:r>
            <a:r>
              <a:rPr lang="cs-CZ" dirty="0" err="1" smtClean="0"/>
              <a:t>mentee</a:t>
            </a:r>
            <a:r>
              <a:rPr lang="cs-CZ" dirty="0" smtClean="0"/>
              <a:t> (pracovník)</a:t>
            </a:r>
          </a:p>
          <a:p>
            <a:r>
              <a:rPr lang="cs-CZ" dirty="0" smtClean="0"/>
              <a:t>pomáhá v kariérním růstu</a:t>
            </a:r>
          </a:p>
          <a:p>
            <a:r>
              <a:rPr lang="cs-CZ" dirty="0" smtClean="0"/>
              <a:t>učí příkladem</a:t>
            </a:r>
          </a:p>
          <a:p>
            <a:r>
              <a:rPr lang="cs-CZ" dirty="0" smtClean="0"/>
              <a:t>podporuje iniciativu a pomáhá a kritických situacích</a:t>
            </a:r>
          </a:p>
          <a:p>
            <a:r>
              <a:rPr lang="cs-CZ" dirty="0" smtClean="0"/>
              <a:t>konfrontuje negativní chování a postoje </a:t>
            </a:r>
            <a:r>
              <a:rPr lang="cs-CZ" dirty="0" err="1" smtClean="0"/>
              <a:t>mentee</a:t>
            </a:r>
            <a:endParaRPr lang="cs-CZ" dirty="0" smtClean="0"/>
          </a:p>
          <a:p>
            <a:r>
              <a:rPr lang="cs-CZ" dirty="0" smtClean="0"/>
              <a:t>oba jsou před realizací </a:t>
            </a:r>
            <a:r>
              <a:rPr lang="cs-CZ" dirty="0" err="1" smtClean="0"/>
              <a:t>mentoringu</a:t>
            </a:r>
            <a:r>
              <a:rPr lang="cs-CZ" dirty="0" smtClean="0"/>
              <a:t> proškoleni</a:t>
            </a:r>
          </a:p>
          <a:p>
            <a:endParaRPr lang="cs-CZ" dirty="0" smtClean="0"/>
          </a:p>
        </p:txBody>
      </p:sp>
    </p:spTree>
    <p:extLst>
      <p:ext uri="{BB962C8B-B14F-4D97-AF65-F5344CB8AC3E}">
        <p14:creationId xmlns:p14="http://schemas.microsoft.com/office/powerpoint/2010/main" val="254183674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err="1" smtClean="0"/>
              <a:t>Counselling</a:t>
            </a:r>
            <a:r>
              <a:rPr lang="cs-CZ" dirty="0" smtClean="0"/>
              <a:t> (konzultování, poradenství)</a:t>
            </a:r>
            <a:endParaRPr lang="cs-CZ" dirty="0"/>
          </a:p>
        </p:txBody>
      </p:sp>
      <p:sp>
        <p:nvSpPr>
          <p:cNvPr id="3" name="Zástupný symbol pro obsah 2"/>
          <p:cNvSpPr>
            <a:spLocks noGrp="1"/>
          </p:cNvSpPr>
          <p:nvPr>
            <p:ph idx="1"/>
          </p:nvPr>
        </p:nvSpPr>
        <p:spPr/>
        <p:txBody>
          <a:bodyPr/>
          <a:lstStyle/>
          <a:p>
            <a:r>
              <a:rPr lang="cs-CZ" dirty="0" smtClean="0"/>
              <a:t>participativní metoda vedení, vzdělávání a pomoci zaměstnanci na základě konzultací zaměstnance s manažerem - cílem je zlepšení obou </a:t>
            </a:r>
          </a:p>
          <a:p>
            <a:r>
              <a:rPr lang="cs-CZ" dirty="0" smtClean="0"/>
              <a:t>dvojsměrná proces – pomáhat, aby si pomohl (zpětná vazba)</a:t>
            </a:r>
          </a:p>
          <a:p>
            <a:r>
              <a:rPr lang="cs-CZ" dirty="0" smtClean="0"/>
              <a:t>zaměření na momentální stav pracovního výkonu, krátkodobé cíle</a:t>
            </a:r>
          </a:p>
          <a:p>
            <a:r>
              <a:rPr lang="cs-CZ" dirty="0" smtClean="0"/>
              <a:t>příklad - příchod nového zaměstnance se zcela odlišným vzdělávacím programem</a:t>
            </a:r>
          </a:p>
          <a:p>
            <a:endParaRPr lang="cs-CZ" dirty="0"/>
          </a:p>
        </p:txBody>
      </p:sp>
    </p:spTree>
    <p:extLst>
      <p:ext uri="{BB962C8B-B14F-4D97-AF65-F5344CB8AC3E}">
        <p14:creationId xmlns:p14="http://schemas.microsoft.com/office/powerpoint/2010/main" val="3564095294"/>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Supervize </a:t>
            </a:r>
            <a:endParaRPr lang="cs-CZ" dirty="0"/>
          </a:p>
        </p:txBody>
      </p:sp>
      <p:sp>
        <p:nvSpPr>
          <p:cNvPr id="3" name="Zástupný symbol pro obsah 2"/>
          <p:cNvSpPr>
            <a:spLocks noGrp="1"/>
          </p:cNvSpPr>
          <p:nvPr>
            <p:ph idx="1"/>
          </p:nvPr>
        </p:nvSpPr>
        <p:spPr>
          <a:xfrm>
            <a:off x="838199" y="1690689"/>
            <a:ext cx="10422699" cy="4351338"/>
          </a:xfrm>
        </p:spPr>
        <p:txBody>
          <a:bodyPr/>
          <a:lstStyle/>
          <a:p>
            <a:pPr marL="0" indent="0">
              <a:buNone/>
            </a:pPr>
            <a:r>
              <a:rPr lang="cs-CZ" sz="4000" dirty="0"/>
              <a:t>? </a:t>
            </a:r>
            <a:r>
              <a:rPr lang="cs-CZ" sz="4000" dirty="0" smtClean="0"/>
              <a:t>Úkol</a:t>
            </a:r>
          </a:p>
          <a:p>
            <a:pPr marL="0" indent="0">
              <a:buNone/>
            </a:pPr>
            <a:r>
              <a:rPr lang="cs-CZ" i="1" dirty="0" smtClean="0"/>
              <a:t>Prostudujte </a:t>
            </a:r>
            <a:r>
              <a:rPr lang="cs-CZ" i="1" dirty="0"/>
              <a:t>a argumentujte, jak je možné v mateřské školy využít </a:t>
            </a:r>
            <a:r>
              <a:rPr lang="cs-CZ" i="1" dirty="0" smtClean="0"/>
              <a:t>supervizi. </a:t>
            </a:r>
            <a:endParaRPr lang="cs-CZ" i="1" dirty="0"/>
          </a:p>
          <a:p>
            <a:pPr marL="0" indent="0">
              <a:buNone/>
            </a:pPr>
            <a:endParaRPr lang="cs-CZ" dirty="0">
              <a:hlinkClick r:id="rId2"/>
            </a:endParaRPr>
          </a:p>
          <a:p>
            <a:r>
              <a:rPr lang="cs-CZ" dirty="0" smtClean="0">
                <a:hlinkClick r:id="rId2"/>
              </a:rPr>
              <a:t>https</a:t>
            </a:r>
            <a:r>
              <a:rPr lang="cs-CZ" dirty="0">
                <a:hlinkClick r:id="rId2"/>
              </a:rPr>
              <a:t>://</a:t>
            </a:r>
            <a:r>
              <a:rPr lang="cs-CZ" dirty="0" smtClean="0">
                <a:hlinkClick r:id="rId2"/>
              </a:rPr>
              <a:t>www.ped.muni.cz/komensky/clanky/supervize-jako-jeden-z-efektivnich-nastroju-pece-o-ucitele</a:t>
            </a:r>
            <a:endParaRPr lang="cs-CZ" dirty="0" smtClean="0"/>
          </a:p>
          <a:p>
            <a:endParaRPr lang="cs-CZ" dirty="0" smtClean="0"/>
          </a:p>
          <a:p>
            <a:endParaRPr lang="cs-CZ" dirty="0"/>
          </a:p>
        </p:txBody>
      </p:sp>
    </p:spTree>
    <p:extLst>
      <p:ext uri="{BB962C8B-B14F-4D97-AF65-F5344CB8AC3E}">
        <p14:creationId xmlns:p14="http://schemas.microsoft.com/office/powerpoint/2010/main" val="3355984603"/>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Konflikty vedení</a:t>
            </a:r>
            <a:endParaRPr lang="cs-CZ" dirty="0"/>
          </a:p>
        </p:txBody>
      </p:sp>
      <p:sp>
        <p:nvSpPr>
          <p:cNvPr id="3" name="Zástupný symbol pro obsah 2"/>
          <p:cNvSpPr>
            <a:spLocks noGrp="1"/>
          </p:cNvSpPr>
          <p:nvPr>
            <p:ph idx="1"/>
          </p:nvPr>
        </p:nvSpPr>
        <p:spPr/>
        <p:txBody>
          <a:bodyPr/>
          <a:lstStyle/>
          <a:p>
            <a:r>
              <a:rPr lang="cs-CZ" dirty="0" smtClean="0"/>
              <a:t>role vedoucího, podřízeného, kolegy, ….</a:t>
            </a:r>
          </a:p>
          <a:p>
            <a:endParaRPr lang="cs-CZ" dirty="0"/>
          </a:p>
          <a:p>
            <a:r>
              <a:rPr lang="cs-CZ" dirty="0" smtClean="0"/>
              <a:t>orientace na lidi, úkoly, komunikační styl</a:t>
            </a:r>
          </a:p>
          <a:p>
            <a:endParaRPr lang="cs-CZ" dirty="0"/>
          </a:p>
          <a:p>
            <a:r>
              <a:rPr lang="cs-CZ" dirty="0" smtClean="0"/>
              <a:t>potřeby týmu - o čem mluví, co dělají, co je potřeba dosáhnout, jaká atmosféra panuje? </a:t>
            </a:r>
          </a:p>
          <a:p>
            <a:endParaRPr lang="cs-CZ" dirty="0"/>
          </a:p>
          <a:p>
            <a:endParaRPr lang="cs-CZ" dirty="0" smtClean="0"/>
          </a:p>
        </p:txBody>
      </p:sp>
    </p:spTree>
    <p:extLst>
      <p:ext uri="{BB962C8B-B14F-4D97-AF65-F5344CB8AC3E}">
        <p14:creationId xmlns:p14="http://schemas.microsoft.com/office/powerpoint/2010/main" val="45126323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Mediace</a:t>
            </a:r>
            <a:endParaRPr lang="cs-CZ" dirty="0"/>
          </a:p>
        </p:txBody>
      </p:sp>
      <p:sp>
        <p:nvSpPr>
          <p:cNvPr id="3" name="Zástupný symbol pro obsah 2"/>
          <p:cNvSpPr>
            <a:spLocks noGrp="1"/>
          </p:cNvSpPr>
          <p:nvPr>
            <p:ph idx="1"/>
          </p:nvPr>
        </p:nvSpPr>
        <p:spPr/>
        <p:txBody>
          <a:bodyPr>
            <a:normAutofit lnSpcReduction="10000"/>
          </a:bodyPr>
          <a:lstStyle/>
          <a:p>
            <a:r>
              <a:rPr lang="cs-CZ" dirty="0" smtClean="0"/>
              <a:t>POSTOJ X ZÁJEM</a:t>
            </a:r>
          </a:p>
          <a:p>
            <a:endParaRPr lang="cs-CZ" dirty="0"/>
          </a:p>
          <a:p>
            <a:r>
              <a:rPr lang="cs-CZ" dirty="0" smtClean="0"/>
              <a:t>ROLE MEDIÁTORA</a:t>
            </a:r>
          </a:p>
          <a:p>
            <a:pPr>
              <a:buFontTx/>
              <a:buChar char="-"/>
            </a:pPr>
            <a:r>
              <a:rPr lang="cs-CZ" dirty="0" smtClean="0"/>
              <a:t>stanovuje pravidla</a:t>
            </a:r>
          </a:p>
          <a:p>
            <a:pPr>
              <a:buFontTx/>
              <a:buChar char="-"/>
            </a:pPr>
            <a:r>
              <a:rPr lang="cs-CZ" dirty="0" smtClean="0"/>
              <a:t>tlumočí, ale neřeší (poslouchá, je „vrba“)</a:t>
            </a:r>
          </a:p>
          <a:p>
            <a:pPr>
              <a:buFontTx/>
              <a:buChar char="-"/>
            </a:pPr>
            <a:r>
              <a:rPr lang="cs-CZ" dirty="0" smtClean="0"/>
              <a:t>analyzuje zájmy protistran</a:t>
            </a:r>
          </a:p>
          <a:p>
            <a:pPr>
              <a:buFontTx/>
              <a:buChar char="-"/>
            </a:pPr>
            <a:r>
              <a:rPr lang="cs-CZ" dirty="0" smtClean="0"/>
              <a:t>pracuje s informacemi</a:t>
            </a:r>
          </a:p>
          <a:p>
            <a:pPr>
              <a:buFontTx/>
              <a:buChar char="-"/>
            </a:pPr>
            <a:r>
              <a:rPr lang="cs-CZ" dirty="0" smtClean="0"/>
              <a:t>nerozhoduje o věci </a:t>
            </a:r>
          </a:p>
          <a:p>
            <a:pPr>
              <a:buFontTx/>
              <a:buChar char="-"/>
            </a:pPr>
            <a:r>
              <a:rPr lang="cs-CZ" dirty="0" smtClean="0"/>
              <a:t>zůstává nestranný (neradí, nerozhoduje, podobné koučování)</a:t>
            </a:r>
            <a:endParaRPr lang="cs-CZ" dirty="0"/>
          </a:p>
        </p:txBody>
      </p:sp>
    </p:spTree>
    <p:extLst>
      <p:ext uri="{BB962C8B-B14F-4D97-AF65-F5344CB8AC3E}">
        <p14:creationId xmlns:p14="http://schemas.microsoft.com/office/powerpoint/2010/main" val="391691680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513567" y="80157"/>
            <a:ext cx="9224679" cy="1325563"/>
          </a:xfrm>
        </p:spPr>
        <p:txBody>
          <a:bodyPr/>
          <a:lstStyle/>
          <a:p>
            <a:r>
              <a:rPr lang="cs-CZ" dirty="0" smtClean="0"/>
              <a:t>Fáze mediace: </a:t>
            </a:r>
            <a:endParaRPr lang="cs-CZ" dirty="0"/>
          </a:p>
        </p:txBody>
      </p:sp>
      <p:sp>
        <p:nvSpPr>
          <p:cNvPr id="3" name="Zástupný symbol pro obsah 2"/>
          <p:cNvSpPr>
            <a:spLocks noGrp="1"/>
          </p:cNvSpPr>
          <p:nvPr>
            <p:ph idx="1"/>
          </p:nvPr>
        </p:nvSpPr>
        <p:spPr>
          <a:xfrm>
            <a:off x="513567" y="1405719"/>
            <a:ext cx="10997852" cy="5076968"/>
          </a:xfrm>
        </p:spPr>
        <p:txBody>
          <a:bodyPr>
            <a:normAutofit fontScale="55000" lnSpcReduction="20000"/>
          </a:bodyPr>
          <a:lstStyle/>
          <a:p>
            <a:r>
              <a:rPr lang="cs-CZ" b="1" dirty="0" smtClean="0"/>
              <a:t>otázky</a:t>
            </a:r>
          </a:p>
          <a:p>
            <a:pPr marL="0" indent="0">
              <a:buNone/>
            </a:pPr>
            <a:r>
              <a:rPr lang="cs-CZ" i="1" dirty="0" smtClean="0"/>
              <a:t>		Co se stalo? </a:t>
            </a:r>
            <a:endParaRPr lang="cs-CZ" i="1" dirty="0"/>
          </a:p>
          <a:p>
            <a:pPr marL="0" indent="0">
              <a:buNone/>
            </a:pPr>
            <a:r>
              <a:rPr lang="cs-CZ" dirty="0" smtClean="0"/>
              <a:t>- nepoužívat hodnoticí nebo negativní výrazy</a:t>
            </a:r>
          </a:p>
          <a:p>
            <a:pPr marL="0" indent="0">
              <a:buNone/>
            </a:pPr>
            <a:r>
              <a:rPr lang="cs-CZ" i="1" dirty="0" smtClean="0"/>
              <a:t>		Co ti vadí? Jak se cítíš? Jaké to je pro tebe, když…</a:t>
            </a:r>
          </a:p>
          <a:p>
            <a:pPr marL="0" indent="0">
              <a:buNone/>
            </a:pPr>
            <a:r>
              <a:rPr lang="cs-CZ" i="1" dirty="0" smtClean="0"/>
              <a:t>		Jak vnímáš…</a:t>
            </a:r>
          </a:p>
          <a:p>
            <a:pPr>
              <a:buFontTx/>
              <a:buChar char="-"/>
            </a:pPr>
            <a:r>
              <a:rPr lang="cs-CZ" b="1" dirty="0" smtClean="0"/>
              <a:t>pocity</a:t>
            </a:r>
          </a:p>
          <a:p>
            <a:pPr marL="0" indent="0">
              <a:buNone/>
            </a:pPr>
            <a:r>
              <a:rPr lang="cs-CZ" i="1" dirty="0" smtClean="0"/>
              <a:t>		Jak by to mělo vypadat / fungovat?</a:t>
            </a:r>
          </a:p>
          <a:p>
            <a:pPr marL="0" indent="0">
              <a:buNone/>
            </a:pPr>
            <a:r>
              <a:rPr lang="cs-CZ" i="1" dirty="0" smtClean="0"/>
              <a:t>		Co by se mělo stát, abys byl spokojený / abys měl pocit, že jsme to vyřešili</a:t>
            </a:r>
          </a:p>
          <a:p>
            <a:pPr marL="0" indent="0">
              <a:buNone/>
            </a:pPr>
            <a:r>
              <a:rPr lang="cs-CZ" i="1" dirty="0" smtClean="0"/>
              <a:t>		Jaká nejmenší změna pro vás znamená změnu? </a:t>
            </a:r>
          </a:p>
          <a:p>
            <a:pPr>
              <a:buFontTx/>
              <a:buChar char="-"/>
            </a:pPr>
            <a:r>
              <a:rPr lang="cs-CZ" b="1" dirty="0" smtClean="0"/>
              <a:t>žádoucí stav</a:t>
            </a:r>
          </a:p>
          <a:p>
            <a:pPr marL="0" indent="0">
              <a:buNone/>
            </a:pPr>
            <a:r>
              <a:rPr lang="cs-CZ" i="1" dirty="0" smtClean="0"/>
              <a:t>		Co byste k tomu potřebovali? </a:t>
            </a:r>
          </a:p>
          <a:p>
            <a:pPr marL="0" indent="0">
              <a:buNone/>
            </a:pPr>
            <a:r>
              <a:rPr lang="cs-CZ" i="1" dirty="0" smtClean="0"/>
              <a:t>		Co pro to můžu udělat já? </a:t>
            </a:r>
          </a:p>
          <a:p>
            <a:pPr marL="0" indent="0">
              <a:buNone/>
            </a:pPr>
            <a:r>
              <a:rPr lang="cs-CZ" i="1" dirty="0" smtClean="0"/>
              <a:t>	Kdo a jak vám může pomoci? </a:t>
            </a:r>
          </a:p>
          <a:p>
            <a:pPr>
              <a:buFontTx/>
              <a:buChar char="-"/>
            </a:pPr>
            <a:r>
              <a:rPr lang="cs-CZ" b="1" dirty="0" smtClean="0"/>
              <a:t>potřeby </a:t>
            </a:r>
          </a:p>
          <a:p>
            <a:pPr marL="0" indent="0">
              <a:buNone/>
            </a:pPr>
            <a:r>
              <a:rPr lang="cs-CZ" i="1" dirty="0" smtClean="0"/>
              <a:t>		Co navrhuješ?</a:t>
            </a:r>
          </a:p>
          <a:p>
            <a:pPr marL="0" indent="0">
              <a:buNone/>
            </a:pPr>
            <a:r>
              <a:rPr lang="cs-CZ" i="1" dirty="0" smtClean="0"/>
              <a:t>		Co pro to můžeš udělat? </a:t>
            </a:r>
          </a:p>
          <a:p>
            <a:pPr>
              <a:buFontTx/>
              <a:buChar char="-"/>
            </a:pPr>
            <a:r>
              <a:rPr lang="cs-CZ" b="1" dirty="0"/>
              <a:t>dohoda</a:t>
            </a:r>
          </a:p>
          <a:p>
            <a:pPr>
              <a:buFontTx/>
              <a:buChar char="-"/>
            </a:pPr>
            <a:endParaRPr lang="cs-CZ" i="1" dirty="0" smtClean="0"/>
          </a:p>
        </p:txBody>
      </p:sp>
    </p:spTree>
    <p:extLst>
      <p:ext uri="{BB962C8B-B14F-4D97-AF65-F5344CB8AC3E}">
        <p14:creationId xmlns:p14="http://schemas.microsoft.com/office/powerpoint/2010/main" val="295306735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Seznam použité literatury</a:t>
            </a:r>
            <a:endParaRPr lang="cs-CZ" dirty="0"/>
          </a:p>
        </p:txBody>
      </p:sp>
      <p:sp>
        <p:nvSpPr>
          <p:cNvPr id="3" name="Zástupný symbol pro obsah 2"/>
          <p:cNvSpPr>
            <a:spLocks noGrp="1"/>
          </p:cNvSpPr>
          <p:nvPr>
            <p:ph idx="1"/>
          </p:nvPr>
        </p:nvSpPr>
        <p:spPr/>
        <p:txBody>
          <a:bodyPr/>
          <a:lstStyle/>
          <a:p>
            <a:r>
              <a:rPr lang="cs-CZ" dirty="0"/>
              <a:t>Blažek, L. (2014). </a:t>
            </a:r>
            <a:r>
              <a:rPr lang="cs-CZ" i="1" dirty="0"/>
              <a:t>Management: organizování, rozhodování, ovlivňování</a:t>
            </a:r>
            <a:r>
              <a:rPr lang="cs-CZ" dirty="0"/>
              <a:t> (2., </a:t>
            </a:r>
            <a:r>
              <a:rPr lang="cs-CZ" dirty="0" err="1"/>
              <a:t>rozš</a:t>
            </a:r>
            <a:r>
              <a:rPr lang="cs-CZ" dirty="0"/>
              <a:t>. </a:t>
            </a:r>
            <a:r>
              <a:rPr lang="cs-CZ" dirty="0" err="1"/>
              <a:t>vyd</a:t>
            </a:r>
            <a:r>
              <a:rPr lang="cs-CZ" dirty="0"/>
              <a:t>). </a:t>
            </a:r>
            <a:r>
              <a:rPr lang="cs-CZ" dirty="0" smtClean="0"/>
              <a:t>Praha: </a:t>
            </a:r>
            <a:r>
              <a:rPr lang="cs-CZ" dirty="0" err="1" smtClean="0"/>
              <a:t>Grada</a:t>
            </a:r>
            <a:r>
              <a:rPr lang="cs-CZ" dirty="0" smtClean="0"/>
              <a:t>.</a:t>
            </a:r>
          </a:p>
          <a:p>
            <a:r>
              <a:rPr lang="cs-CZ" dirty="0" err="1" smtClean="0"/>
              <a:t>Cejthamr</a:t>
            </a:r>
            <a:r>
              <a:rPr lang="cs-CZ" dirty="0"/>
              <a:t>, V., &amp; Dědina, J. (2010). </a:t>
            </a:r>
            <a:r>
              <a:rPr lang="cs-CZ" i="1" dirty="0"/>
              <a:t>Management a organizační chování</a:t>
            </a:r>
            <a:r>
              <a:rPr lang="cs-CZ" dirty="0"/>
              <a:t>. Praha: </a:t>
            </a:r>
            <a:r>
              <a:rPr lang="cs-CZ" dirty="0" err="1"/>
              <a:t>Grada</a:t>
            </a:r>
            <a:r>
              <a:rPr lang="cs-CZ" dirty="0"/>
              <a:t>. </a:t>
            </a:r>
            <a:endParaRPr lang="cs-CZ" dirty="0" smtClean="0"/>
          </a:p>
          <a:p>
            <a:r>
              <a:rPr lang="cs-CZ" dirty="0" err="1"/>
              <a:t>Laufer</a:t>
            </a:r>
            <a:r>
              <a:rPr lang="cs-CZ" dirty="0"/>
              <a:t>, H. (2008). </a:t>
            </a:r>
            <a:r>
              <a:rPr lang="cs-CZ" i="1" dirty="0"/>
              <a:t>99 tipů pro úspěšné vedení lidí</a:t>
            </a:r>
            <a:r>
              <a:rPr lang="cs-CZ" dirty="0"/>
              <a:t>. Praha: </a:t>
            </a:r>
            <a:r>
              <a:rPr lang="cs-CZ" dirty="0" err="1"/>
              <a:t>Grada</a:t>
            </a:r>
            <a:r>
              <a:rPr lang="cs-CZ" dirty="0"/>
              <a:t>. </a:t>
            </a:r>
          </a:p>
          <a:p>
            <a:r>
              <a:rPr lang="cs-CZ" dirty="0" smtClean="0"/>
              <a:t>Medková, M., &amp; Trunda, J. (2011). </a:t>
            </a:r>
            <a:r>
              <a:rPr lang="cs-CZ" i="1" dirty="0" smtClean="0"/>
              <a:t>Podpůrné činnosti v personální politice. Modul 6, Personální řízení</a:t>
            </a:r>
            <a:r>
              <a:rPr lang="cs-CZ" dirty="0" smtClean="0"/>
              <a:t>. Zlín: NIDV. </a:t>
            </a:r>
          </a:p>
          <a:p>
            <a:r>
              <a:rPr lang="cs-CZ" dirty="0" smtClean="0"/>
              <a:t>Plamínek</a:t>
            </a:r>
            <a:r>
              <a:rPr lang="cs-CZ" dirty="0"/>
              <a:t>, J. (2017). </a:t>
            </a:r>
            <a:r>
              <a:rPr lang="cs-CZ" i="1" dirty="0"/>
              <a:t>Průvodce moderního náčelníka</a:t>
            </a:r>
            <a:r>
              <a:rPr lang="cs-CZ" dirty="0"/>
              <a:t>. Praha: Management </a:t>
            </a:r>
            <a:r>
              <a:rPr lang="cs-CZ" dirty="0" err="1"/>
              <a:t>Press</a:t>
            </a:r>
            <a:r>
              <a:rPr lang="cs-CZ" dirty="0"/>
              <a:t>. </a:t>
            </a:r>
          </a:p>
          <a:p>
            <a:endParaRPr lang="cs-CZ" dirty="0"/>
          </a:p>
          <a:p>
            <a:endParaRPr lang="cs-CZ" dirty="0"/>
          </a:p>
        </p:txBody>
      </p:sp>
    </p:spTree>
    <p:extLst>
      <p:ext uri="{BB962C8B-B14F-4D97-AF65-F5344CB8AC3E}">
        <p14:creationId xmlns:p14="http://schemas.microsoft.com/office/powerpoint/2010/main" val="224753946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Nadpis 5"/>
          <p:cNvSpPr>
            <a:spLocks noGrp="1"/>
          </p:cNvSpPr>
          <p:nvPr>
            <p:ph type="title"/>
          </p:nvPr>
        </p:nvSpPr>
        <p:spPr/>
        <p:txBody>
          <a:bodyPr/>
          <a:lstStyle/>
          <a:p>
            <a:r>
              <a:rPr lang="cs-CZ" dirty="0" smtClean="0"/>
              <a:t>Kontrolní otázky/úkoly/náměty a odkazy </a:t>
            </a:r>
            <a:endParaRPr lang="cs-CZ" dirty="0"/>
          </a:p>
        </p:txBody>
      </p:sp>
      <p:sp>
        <p:nvSpPr>
          <p:cNvPr id="7" name="Zástupný symbol pro obsah 6"/>
          <p:cNvSpPr>
            <a:spLocks noGrp="1"/>
          </p:cNvSpPr>
          <p:nvPr>
            <p:ph idx="1"/>
          </p:nvPr>
        </p:nvSpPr>
        <p:spPr/>
        <p:txBody>
          <a:bodyPr/>
          <a:lstStyle/>
          <a:p>
            <a:pPr marL="0" indent="0">
              <a:buNone/>
            </a:pPr>
            <a:r>
              <a:rPr lang="cs-CZ" dirty="0" smtClean="0"/>
              <a:t>Další námět k prostudování Koučování : </a:t>
            </a:r>
          </a:p>
          <a:p>
            <a:r>
              <a:rPr lang="cs-CZ" dirty="0"/>
              <a:t>Žufanová, B. (2019). Manuál koučování pro ředitele škol. NIDV. </a:t>
            </a:r>
            <a:r>
              <a:rPr lang="cs-CZ" dirty="0">
                <a:hlinkClick r:id="rId2"/>
              </a:rPr>
              <a:t>https://projekty.nidv.cz/media/materialy/projekty/strategicke_rizeni/Odborne_materialy_KA02/2_6_7_manual_koucovani_pro_reditele_prosinec_2019.pdf</a:t>
            </a:r>
            <a:endParaRPr lang="cs-CZ" dirty="0"/>
          </a:p>
          <a:p>
            <a:endParaRPr lang="cs-CZ" dirty="0"/>
          </a:p>
        </p:txBody>
      </p:sp>
    </p:spTree>
    <p:extLst>
      <p:ext uri="{BB962C8B-B14F-4D97-AF65-F5344CB8AC3E}">
        <p14:creationId xmlns:p14="http://schemas.microsoft.com/office/powerpoint/2010/main" val="28221597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450937" y="536838"/>
            <a:ext cx="9218021" cy="699745"/>
          </a:xfrm>
        </p:spPr>
        <p:txBody>
          <a:bodyPr>
            <a:noAutofit/>
          </a:bodyPr>
          <a:lstStyle/>
          <a:p>
            <a:r>
              <a:rPr lang="cs-CZ" sz="4000" dirty="0"/>
              <a:t>PŘÍSTUPY K </a:t>
            </a:r>
            <a:r>
              <a:rPr lang="cs-CZ" sz="4000" dirty="0"/>
              <a:t>LEADERSHIPU (Blažek, 2014</a:t>
            </a:r>
            <a:r>
              <a:rPr lang="cs-CZ" sz="4000" dirty="0" smtClean="0"/>
              <a:t>)  </a:t>
            </a:r>
            <a:r>
              <a:rPr lang="cs-CZ" sz="5400" dirty="0"/>
              <a:t/>
            </a:r>
            <a:br>
              <a:rPr lang="cs-CZ" sz="5400" dirty="0"/>
            </a:br>
            <a:endParaRPr lang="cs-CZ" sz="5400" dirty="0"/>
          </a:p>
        </p:txBody>
      </p:sp>
      <p:sp>
        <p:nvSpPr>
          <p:cNvPr id="3" name="Zástupný symbol pro obsah 2"/>
          <p:cNvSpPr>
            <a:spLocks noGrp="1"/>
          </p:cNvSpPr>
          <p:nvPr>
            <p:ph idx="1"/>
          </p:nvPr>
        </p:nvSpPr>
        <p:spPr>
          <a:xfrm>
            <a:off x="450937" y="798172"/>
            <a:ext cx="10860065" cy="5840021"/>
          </a:xfrm>
        </p:spPr>
        <p:txBody>
          <a:bodyPr>
            <a:normAutofit fontScale="85000" lnSpcReduction="10000"/>
          </a:bodyPr>
          <a:lstStyle/>
          <a:p>
            <a:pPr marL="0" indent="0" algn="just">
              <a:buNone/>
            </a:pPr>
            <a:endParaRPr lang="cs-CZ" dirty="0" smtClean="0"/>
          </a:p>
          <a:p>
            <a:pPr marL="0" indent="0" algn="just">
              <a:buNone/>
            </a:pPr>
            <a:r>
              <a:rPr lang="cs-CZ" dirty="0" smtClean="0"/>
              <a:t>INSTRUKTIVNÍ </a:t>
            </a:r>
            <a:r>
              <a:rPr lang="cs-CZ" dirty="0"/>
              <a:t>(INSTRUCTAL LEADERSHIP)</a:t>
            </a:r>
          </a:p>
          <a:p>
            <a:pPr algn="just"/>
            <a:r>
              <a:rPr lang="cs-CZ" dirty="0"/>
              <a:t>Vedení je zaměřené na tvorbu kurikula, koordinaci, kontrolu a supervizi vyučovacího procesu, je spíše vnímáno jako direktivní a silné, kdy moc je určena shora. Může se také stát, že ředitel není natolik dobrým učitelem jako jeho kolegové, což může vést k neshodám, nejasnostem v cílech a jejich naplňování. </a:t>
            </a:r>
          </a:p>
          <a:p>
            <a:pPr marL="0" indent="0" algn="just">
              <a:buNone/>
            </a:pPr>
            <a:r>
              <a:rPr lang="cs-CZ" dirty="0"/>
              <a:t>MANAŽERSKÉ VEDENÍ (MANAGERIAL LEADERSHIP)</a:t>
            </a:r>
          </a:p>
          <a:p>
            <a:pPr algn="just"/>
            <a:r>
              <a:rPr lang="cs-CZ" dirty="0"/>
              <a:t>Podstatou tohoto stylu je skutečné řízení školy ve smyslu „manažerismu“, tj. primárně zaměřeno na dodržování pravidel, je uplatňována síla moci vedoucího pracovníka s přílišným důrazem na administrativu a byrokratické postupy. </a:t>
            </a:r>
          </a:p>
          <a:p>
            <a:pPr marL="0" indent="0" algn="just">
              <a:buNone/>
            </a:pPr>
            <a:r>
              <a:rPr lang="cs-CZ" dirty="0"/>
              <a:t>DISTRIBUTIVNÍ VEDENÍ (DISTRIBUTED LEADERSHIP)</a:t>
            </a:r>
          </a:p>
          <a:p>
            <a:pPr algn="just"/>
            <a:r>
              <a:rPr lang="cs-CZ" dirty="0"/>
              <a:t>Distributivní vedení je charakteristické delegováním a přerozdělováním kompetencí na jiné lidi, s cílem využít expertní kompetence zaměstnanců. Tento styl je reprezentován na školách s „nejlepšími“ týmy. (Bolden, </a:t>
            </a:r>
            <a:r>
              <a:rPr lang="cs-CZ" dirty="0" smtClean="0"/>
              <a:t>2008, in Blažek, 2014) </a:t>
            </a:r>
            <a:r>
              <a:rPr lang="cs-CZ" dirty="0"/>
              <a:t>distributivní </a:t>
            </a:r>
            <a:r>
              <a:rPr lang="cs-CZ" dirty="0" smtClean="0"/>
              <a:t>leadership </a:t>
            </a:r>
            <a:r>
              <a:rPr lang="cs-CZ" dirty="0"/>
              <a:t>staví na společných </a:t>
            </a:r>
            <a:r>
              <a:rPr lang="cs-CZ" dirty="0" smtClean="0"/>
              <a:t>aktivitách</a:t>
            </a:r>
            <a:r>
              <a:rPr lang="cs-CZ" dirty="0"/>
              <a:t>, které fungují na vztazích více než na </a:t>
            </a:r>
            <a:r>
              <a:rPr lang="cs-CZ" dirty="0" smtClean="0"/>
              <a:t>individuální práci. </a:t>
            </a:r>
            <a:endParaRPr lang="cs-CZ" dirty="0"/>
          </a:p>
        </p:txBody>
      </p:sp>
    </p:spTree>
    <p:extLst>
      <p:ext uri="{BB962C8B-B14F-4D97-AF65-F5344CB8AC3E}">
        <p14:creationId xmlns:p14="http://schemas.microsoft.com/office/powerpoint/2010/main" val="4188630836"/>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a:xfrm>
            <a:off x="1524000" y="1214438"/>
            <a:ext cx="9144000" cy="2387600"/>
          </a:xfrm>
        </p:spPr>
        <p:txBody>
          <a:bodyPr>
            <a:normAutofit/>
          </a:bodyPr>
          <a:lstStyle/>
          <a:p>
            <a:r>
              <a:rPr lang="cs-CZ" sz="4400" b="1" dirty="0" smtClean="0"/>
              <a:t>PŘÍSTUPY K LEADERSHIPU</a:t>
            </a:r>
            <a:br>
              <a:rPr lang="cs-CZ" sz="4400" b="1" dirty="0" smtClean="0"/>
            </a:br>
            <a:r>
              <a:rPr lang="cs-CZ" sz="4400" b="1" dirty="0" smtClean="0"/>
              <a:t/>
            </a:r>
            <a:br>
              <a:rPr lang="cs-CZ" sz="4400" b="1" dirty="0" smtClean="0"/>
            </a:br>
            <a:r>
              <a:rPr lang="cs-CZ" sz="4000" dirty="0" smtClean="0"/>
              <a:t>LEADERSHIP V MATEŘSKÉ ŠKOLE </a:t>
            </a:r>
            <a:endParaRPr lang="cs-CZ" sz="4000" dirty="0"/>
          </a:p>
        </p:txBody>
      </p:sp>
      <p:sp>
        <p:nvSpPr>
          <p:cNvPr id="3" name="Podnadpis 2"/>
          <p:cNvSpPr>
            <a:spLocks noGrp="1"/>
          </p:cNvSpPr>
          <p:nvPr>
            <p:ph type="subTitle" idx="1"/>
          </p:nvPr>
        </p:nvSpPr>
        <p:spPr/>
        <p:txBody>
          <a:bodyPr/>
          <a:lstStyle/>
          <a:p>
            <a:r>
              <a:rPr lang="cs-CZ" dirty="0" smtClean="0"/>
              <a:t>PhDr. Barbora Petrů Puhrová, Ph.D.</a:t>
            </a:r>
            <a:endParaRPr lang="cs-CZ" dirty="0"/>
          </a:p>
        </p:txBody>
      </p:sp>
    </p:spTree>
    <p:extLst>
      <p:ext uri="{BB962C8B-B14F-4D97-AF65-F5344CB8AC3E}">
        <p14:creationId xmlns:p14="http://schemas.microsoft.com/office/powerpoint/2010/main" val="41514137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450937" y="413239"/>
            <a:ext cx="11148164" cy="5763725"/>
          </a:xfrm>
        </p:spPr>
        <p:txBody>
          <a:bodyPr>
            <a:normAutofit/>
          </a:bodyPr>
          <a:lstStyle/>
          <a:p>
            <a:pPr marL="0" indent="0" algn="just">
              <a:buNone/>
            </a:pPr>
            <a:r>
              <a:rPr lang="cs-CZ" dirty="0"/>
              <a:t>DEMOKRATICKÉ VEDENÍ (PEOPLE-CENTRED LEADERSHIP)</a:t>
            </a:r>
          </a:p>
          <a:p>
            <a:pPr algn="just"/>
            <a:r>
              <a:rPr lang="cs-CZ" dirty="0"/>
              <a:t>Principem demokratického vedení je zaměření na člověka a jeho rovnost, morální účel jednání. Zásadní je zde sdílení vizí a hodnot v organizaci, rozdělení vedení, podpora zaměstnanců, budování mezilidských vztahů a vytváření komunitního prostředí školy. Důležité je, aby vize byla představena a projednána se všemi aktéry školy, což vyžaduje nemalé investice časové, motivační a osobní. </a:t>
            </a:r>
            <a:endParaRPr lang="cs-CZ" dirty="0" smtClean="0"/>
          </a:p>
          <a:p>
            <a:pPr algn="just"/>
            <a:endParaRPr lang="cs-CZ" dirty="0"/>
          </a:p>
          <a:p>
            <a:pPr marL="0" indent="0" algn="just">
              <a:buNone/>
            </a:pPr>
            <a:r>
              <a:rPr lang="cs-CZ" dirty="0"/>
              <a:t>VYVÁŽENÉ VEDENÍ (BALANCED </a:t>
            </a:r>
            <a:r>
              <a:rPr lang="cs-CZ" dirty="0" smtClean="0"/>
              <a:t>LEADERSHIP</a:t>
            </a:r>
            <a:r>
              <a:rPr lang="cs-CZ" dirty="0"/>
              <a:t>) </a:t>
            </a:r>
          </a:p>
          <a:p>
            <a:pPr algn="just"/>
            <a:r>
              <a:rPr lang="cs-CZ" dirty="0"/>
              <a:t>Tento styl vedení je zaměřen na změny prvního a druhého řádu. Takzvaný versatilní </a:t>
            </a:r>
            <a:r>
              <a:rPr lang="cs-CZ" dirty="0" err="1"/>
              <a:t>leadership</a:t>
            </a:r>
            <a:r>
              <a:rPr lang="cs-CZ" dirty="0"/>
              <a:t> je projevuje svou všestranností, otevřeností být schopen reagovat, využít různé postupy, strategie a uvědomovat si význam manažerských dovedností a jejich aplikaci v praxi. </a:t>
            </a:r>
          </a:p>
          <a:p>
            <a:pPr algn="just"/>
            <a:endParaRPr lang="cs-CZ" dirty="0"/>
          </a:p>
          <a:p>
            <a:pPr algn="just"/>
            <a:endParaRPr lang="cs-CZ" dirty="0"/>
          </a:p>
        </p:txBody>
      </p:sp>
    </p:spTree>
    <p:extLst>
      <p:ext uri="{BB962C8B-B14F-4D97-AF65-F5344CB8AC3E}">
        <p14:creationId xmlns:p14="http://schemas.microsoft.com/office/powerpoint/2010/main" val="229523054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288099" y="267154"/>
            <a:ext cx="11473841" cy="6050188"/>
          </a:xfrm>
        </p:spPr>
        <p:txBody>
          <a:bodyPr>
            <a:normAutofit fontScale="92500" lnSpcReduction="20000"/>
          </a:bodyPr>
          <a:lstStyle/>
          <a:p>
            <a:pPr marL="0" indent="0" algn="just">
              <a:buNone/>
            </a:pPr>
            <a:r>
              <a:rPr lang="cs-CZ" dirty="0"/>
              <a:t>TRANSFORMATIVNÍ VEDENÍ (TRANSFORMATIONAL LEADERSHIP)</a:t>
            </a:r>
          </a:p>
          <a:p>
            <a:r>
              <a:rPr lang="cs-CZ" dirty="0" smtClean="0"/>
              <a:t>vykazuje </a:t>
            </a:r>
            <a:r>
              <a:rPr lang="cs-CZ" dirty="0"/>
              <a:t>elementy školy jako učící se organizace, v jasné vizi a směru organizace, přítomna je individualizovaná podpora lidí a proměna </a:t>
            </a:r>
            <a:r>
              <a:rPr lang="cs-CZ" dirty="0" smtClean="0"/>
              <a:t>organizace </a:t>
            </a:r>
          </a:p>
          <a:p>
            <a:r>
              <a:rPr lang="cs-CZ" dirty="0" smtClean="0"/>
              <a:t>vedoucí </a:t>
            </a:r>
            <a:r>
              <a:rPr lang="cs-CZ" dirty="0"/>
              <a:t>pracovník využívá své moci, je pro ostatní vzorem, který je hodno </a:t>
            </a:r>
            <a:r>
              <a:rPr lang="cs-CZ" dirty="0" smtClean="0"/>
              <a:t>následovat</a:t>
            </a:r>
          </a:p>
          <a:p>
            <a:r>
              <a:rPr lang="cs-CZ" dirty="0" smtClean="0"/>
              <a:t>pro </a:t>
            </a:r>
            <a:r>
              <a:rPr lang="cs-CZ" dirty="0"/>
              <a:t>transformační vedení typické je nasazení a entuziasmus, inspirativní chování důvěra a </a:t>
            </a:r>
            <a:r>
              <a:rPr lang="cs-CZ" dirty="0" smtClean="0"/>
              <a:t>participace</a:t>
            </a:r>
          </a:p>
          <a:p>
            <a:endParaRPr lang="cs-CZ" dirty="0" smtClean="0"/>
          </a:p>
          <a:p>
            <a:pPr algn="just"/>
            <a:endParaRPr lang="cs-CZ" dirty="0"/>
          </a:p>
          <a:p>
            <a:pPr marL="0" indent="0" algn="just">
              <a:buNone/>
            </a:pPr>
            <a:r>
              <a:rPr lang="cs-CZ" dirty="0"/>
              <a:t>Transformační leadership je založen na osobnosti </a:t>
            </a:r>
            <a:r>
              <a:rPr lang="cs-CZ" dirty="0" err="1"/>
              <a:t>leadra</a:t>
            </a:r>
            <a:r>
              <a:rPr lang="cs-CZ" dirty="0"/>
              <a:t>, který </a:t>
            </a:r>
          </a:p>
          <a:p>
            <a:pPr marL="0" indent="0">
              <a:buNone/>
            </a:pPr>
            <a:r>
              <a:rPr lang="cs-CZ" dirty="0"/>
              <a:t>- předkládá vizi, která dává pracovníkům cíl a smysl jejich práci</a:t>
            </a:r>
          </a:p>
          <a:p>
            <a:pPr marL="0" indent="0">
              <a:buNone/>
            </a:pPr>
            <a:r>
              <a:rPr lang="cs-CZ" dirty="0"/>
              <a:t>- poskytuje ochranu a bezpečí vyplývající z členství ve skupině vedené </a:t>
            </a:r>
            <a:r>
              <a:rPr lang="cs-CZ" dirty="0" err="1"/>
              <a:t>leadrem</a:t>
            </a:r>
            <a:endParaRPr lang="cs-CZ" dirty="0"/>
          </a:p>
          <a:p>
            <a:pPr marL="0" indent="0">
              <a:buNone/>
            </a:pPr>
            <a:r>
              <a:rPr lang="cs-CZ" dirty="0"/>
              <a:t>- očekává, že lidé dosahují úspěchu, kterého by mimo daný kolektiv patrně nedosáhli</a:t>
            </a:r>
          </a:p>
          <a:p>
            <a:pPr marL="0" indent="0">
              <a:buNone/>
            </a:pPr>
            <a:r>
              <a:rPr lang="cs-CZ" dirty="0"/>
              <a:t>- dává člověku v dané skupině pocit sounáležitosti</a:t>
            </a:r>
          </a:p>
          <a:p>
            <a:pPr marL="0" indent="0">
              <a:buNone/>
            </a:pPr>
            <a:r>
              <a:rPr lang="cs-CZ" dirty="0"/>
              <a:t>- má respekt k sobě samému, a který se odvíjí ze vzájemného respektu členů </a:t>
            </a:r>
            <a:r>
              <a:rPr lang="cs-CZ" dirty="0" smtClean="0"/>
              <a:t>skupiny</a:t>
            </a:r>
            <a:endParaRPr lang="cs-CZ" dirty="0"/>
          </a:p>
        </p:txBody>
      </p:sp>
    </p:spTree>
    <p:extLst>
      <p:ext uri="{BB962C8B-B14F-4D97-AF65-F5344CB8AC3E}">
        <p14:creationId xmlns:p14="http://schemas.microsoft.com/office/powerpoint/2010/main" val="423147291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Možnosti uplatnění </a:t>
            </a:r>
            <a:r>
              <a:rPr lang="cs-CZ" dirty="0" err="1" smtClean="0"/>
              <a:t>leadershipových</a:t>
            </a:r>
            <a:r>
              <a:rPr lang="cs-CZ" dirty="0" smtClean="0"/>
              <a:t> přístupů v organizaci </a:t>
            </a:r>
            <a:endParaRPr lang="cs-CZ" dirty="0"/>
          </a:p>
        </p:txBody>
      </p:sp>
      <p:sp>
        <p:nvSpPr>
          <p:cNvPr id="3" name="Zástupný symbol pro obsah 2"/>
          <p:cNvSpPr>
            <a:spLocks noGrp="1"/>
          </p:cNvSpPr>
          <p:nvPr>
            <p:ph idx="1"/>
          </p:nvPr>
        </p:nvSpPr>
        <p:spPr/>
        <p:txBody>
          <a:bodyPr/>
          <a:lstStyle/>
          <a:p>
            <a:r>
              <a:rPr lang="cs-CZ" dirty="0" smtClean="0"/>
              <a:t>Princip transformačního </a:t>
            </a:r>
            <a:r>
              <a:rPr lang="cs-CZ" dirty="0" smtClean="0"/>
              <a:t>vedení </a:t>
            </a:r>
          </a:p>
          <a:p>
            <a:endParaRPr lang="cs-CZ" dirty="0"/>
          </a:p>
          <a:p>
            <a:r>
              <a:rPr lang="cs-CZ" dirty="0" smtClean="0"/>
              <a:t>proces podpory a motivace a angažovanosti + společné tvoření vize</a:t>
            </a:r>
          </a:p>
          <a:p>
            <a:r>
              <a:rPr lang="cs-CZ" dirty="0" smtClean="0"/>
              <a:t>zvyšování úrovně znalostí podřízených a pochopení výsledků jejich práce</a:t>
            </a:r>
          </a:p>
          <a:p>
            <a:r>
              <a:rPr lang="cs-CZ" dirty="0" smtClean="0"/>
              <a:t>snaha o překročení vlastních cílů v zájmu týmu nebo organizace</a:t>
            </a:r>
          </a:p>
          <a:p>
            <a:r>
              <a:rPr lang="cs-CZ" dirty="0" smtClean="0"/>
              <a:t>změna potřeb</a:t>
            </a:r>
            <a:endParaRPr lang="cs-CZ" dirty="0"/>
          </a:p>
        </p:txBody>
      </p:sp>
    </p:spTree>
    <p:extLst>
      <p:ext uri="{BB962C8B-B14F-4D97-AF65-F5344CB8AC3E}">
        <p14:creationId xmlns:p14="http://schemas.microsoft.com/office/powerpoint/2010/main" val="360212407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Poradenství v činnosti vedoucího</a:t>
            </a:r>
            <a:endParaRPr lang="cs-CZ" dirty="0"/>
          </a:p>
        </p:txBody>
      </p:sp>
      <p:sp>
        <p:nvSpPr>
          <p:cNvPr id="3" name="Zástupný symbol pro obsah 2"/>
          <p:cNvSpPr>
            <a:spLocks noGrp="1"/>
          </p:cNvSpPr>
          <p:nvPr>
            <p:ph idx="1"/>
          </p:nvPr>
        </p:nvSpPr>
        <p:spPr/>
        <p:txBody>
          <a:bodyPr>
            <a:normAutofit/>
          </a:bodyPr>
          <a:lstStyle/>
          <a:p>
            <a:r>
              <a:rPr lang="cs-CZ" dirty="0" smtClean="0"/>
              <a:t>náročný úkol vyžaduje pomoc či radu</a:t>
            </a:r>
          </a:p>
          <a:p>
            <a:r>
              <a:rPr lang="cs-CZ" dirty="0" smtClean="0"/>
              <a:t>kdy radit a kdy neradit? </a:t>
            </a:r>
          </a:p>
          <a:p>
            <a:r>
              <a:rPr lang="cs-CZ" dirty="0" smtClean="0"/>
              <a:t>ano, když se týká:</a:t>
            </a:r>
          </a:p>
          <a:p>
            <a:pPr>
              <a:buFontTx/>
              <a:buChar char="-"/>
            </a:pPr>
            <a:r>
              <a:rPr lang="cs-CZ" dirty="0" smtClean="0"/>
              <a:t>záležitostí práce, vztahů mezi lidmi, komunikace</a:t>
            </a:r>
          </a:p>
          <a:p>
            <a:pPr>
              <a:buFontTx/>
              <a:buChar char="-"/>
            </a:pPr>
            <a:r>
              <a:rPr lang="cs-CZ" dirty="0" smtClean="0"/>
              <a:t>z pozice pravomoci řešit pracovní problémy, odpovědnosti za pracovníky, informovanosti, porozumění pracovníkům</a:t>
            </a:r>
          </a:p>
          <a:p>
            <a:pPr>
              <a:buFontTx/>
              <a:buChar char="-"/>
            </a:pPr>
            <a:endParaRPr lang="cs-CZ" dirty="0"/>
          </a:p>
          <a:p>
            <a:pPr>
              <a:buFontTx/>
              <a:buChar char="-"/>
            </a:pPr>
            <a:r>
              <a:rPr lang="cs-CZ" dirty="0" smtClean="0"/>
              <a:t>důvěra + čas + prostor + naslouchat + kompetence + reálné řešení + ne osobní a rodinné záležitosti </a:t>
            </a:r>
            <a:endParaRPr lang="cs-CZ" dirty="0"/>
          </a:p>
          <a:p>
            <a:pPr>
              <a:buFontTx/>
              <a:buChar char="-"/>
            </a:pPr>
            <a:endParaRPr lang="cs-CZ" dirty="0"/>
          </a:p>
        </p:txBody>
      </p:sp>
    </p:spTree>
    <p:extLst>
      <p:ext uri="{BB962C8B-B14F-4D97-AF65-F5344CB8AC3E}">
        <p14:creationId xmlns:p14="http://schemas.microsoft.com/office/powerpoint/2010/main" val="156095365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lstStyle/>
          <a:p>
            <a:r>
              <a:rPr lang="cs-CZ" dirty="0" smtClean="0"/>
              <a:t>Pracovní porada</a:t>
            </a:r>
            <a:endParaRPr lang="cs-CZ" dirty="0"/>
          </a:p>
        </p:txBody>
      </p:sp>
      <p:sp>
        <p:nvSpPr>
          <p:cNvPr id="3" name="Zástupný symbol pro obsah 2"/>
          <p:cNvSpPr>
            <a:spLocks noGrp="1"/>
          </p:cNvSpPr>
          <p:nvPr>
            <p:ph idx="1"/>
          </p:nvPr>
        </p:nvSpPr>
        <p:spPr/>
        <p:txBody>
          <a:bodyPr>
            <a:normAutofit fontScale="85000" lnSpcReduction="20000"/>
          </a:bodyPr>
          <a:lstStyle/>
          <a:p>
            <a:r>
              <a:rPr lang="cs-CZ" dirty="0" smtClean="0"/>
              <a:t>způsob informování </a:t>
            </a:r>
          </a:p>
          <a:p>
            <a:r>
              <a:rPr lang="cs-CZ" dirty="0" smtClean="0"/>
              <a:t>nástroj řízení</a:t>
            </a:r>
          </a:p>
          <a:p>
            <a:r>
              <a:rPr lang="cs-CZ" dirty="0" smtClean="0"/>
              <a:t>dialog</a:t>
            </a:r>
          </a:p>
          <a:p>
            <a:r>
              <a:rPr lang="cs-CZ" dirty="0" smtClean="0"/>
              <a:t>sociální situace = řešení situací, ovlivňování členů skupiny</a:t>
            </a:r>
          </a:p>
          <a:p>
            <a:endParaRPr lang="cs-CZ" dirty="0"/>
          </a:p>
          <a:p>
            <a:pPr marL="0" indent="0">
              <a:buNone/>
            </a:pPr>
            <a:r>
              <a:rPr lang="cs-CZ" dirty="0" smtClean="0"/>
              <a:t>Typy porad: </a:t>
            </a:r>
          </a:p>
          <a:p>
            <a:r>
              <a:rPr lang="cs-CZ" dirty="0" smtClean="0"/>
              <a:t>periodická </a:t>
            </a:r>
            <a:endParaRPr lang="cs-CZ" dirty="0" smtClean="0"/>
          </a:p>
          <a:p>
            <a:r>
              <a:rPr lang="cs-CZ" dirty="0" smtClean="0"/>
              <a:t>informační</a:t>
            </a:r>
          </a:p>
          <a:p>
            <a:r>
              <a:rPr lang="cs-CZ" dirty="0" smtClean="0"/>
              <a:t>situační </a:t>
            </a:r>
          </a:p>
          <a:p>
            <a:r>
              <a:rPr lang="cs-CZ" dirty="0" smtClean="0"/>
              <a:t>brainstorming</a:t>
            </a:r>
          </a:p>
          <a:p>
            <a:r>
              <a:rPr lang="cs-CZ" dirty="0" smtClean="0"/>
              <a:t>řešitelská</a:t>
            </a:r>
          </a:p>
          <a:p>
            <a:endParaRPr lang="cs-CZ" dirty="0"/>
          </a:p>
          <a:p>
            <a:endParaRPr lang="cs-CZ" dirty="0"/>
          </a:p>
          <a:p>
            <a:endParaRPr lang="cs-CZ" dirty="0"/>
          </a:p>
        </p:txBody>
      </p:sp>
    </p:spTree>
    <p:extLst>
      <p:ext uri="{BB962C8B-B14F-4D97-AF65-F5344CB8AC3E}">
        <p14:creationId xmlns:p14="http://schemas.microsoft.com/office/powerpoint/2010/main" val="44259206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463463" y="239893"/>
            <a:ext cx="11073008" cy="6618107"/>
          </a:xfrm>
        </p:spPr>
        <p:txBody>
          <a:bodyPr>
            <a:normAutofit/>
          </a:bodyPr>
          <a:lstStyle/>
          <a:p>
            <a:pPr marL="0" indent="0">
              <a:buNone/>
            </a:pPr>
            <a:r>
              <a:rPr lang="cs-CZ" sz="4100" dirty="0" err="1"/>
              <a:t>Coaching</a:t>
            </a:r>
            <a:r>
              <a:rPr lang="cs-CZ" sz="4100" dirty="0"/>
              <a:t> (koučování)</a:t>
            </a:r>
          </a:p>
          <a:p>
            <a:pPr>
              <a:buNone/>
            </a:pPr>
            <a:r>
              <a:rPr lang="cs-CZ" dirty="0" smtClean="0"/>
              <a:t>- řízený </a:t>
            </a:r>
            <a:r>
              <a:rPr lang="cs-CZ" dirty="0"/>
              <a:t>proces</a:t>
            </a:r>
          </a:p>
          <a:p>
            <a:pPr>
              <a:buFontTx/>
              <a:buChar char="-"/>
            </a:pPr>
            <a:r>
              <a:rPr lang="cs-CZ" dirty="0" smtClean="0"/>
              <a:t>kouč </a:t>
            </a:r>
            <a:r>
              <a:rPr lang="cs-CZ" dirty="0"/>
              <a:t>pomocí otázek, inspirujících příkladů a řízených diskusí napomáhá ke zlepšování pracovního výkonu </a:t>
            </a:r>
            <a:r>
              <a:rPr lang="cs-CZ" dirty="0" smtClean="0"/>
              <a:t/>
            </a:r>
            <a:br>
              <a:rPr lang="cs-CZ" dirty="0" smtClean="0"/>
            </a:br>
            <a:r>
              <a:rPr lang="cs-CZ" dirty="0" smtClean="0"/>
              <a:t>a </a:t>
            </a:r>
            <a:r>
              <a:rPr lang="cs-CZ" dirty="0"/>
              <a:t>osobnostnímu rozvoji </a:t>
            </a:r>
            <a:endParaRPr lang="cs-CZ" dirty="0" smtClean="0"/>
          </a:p>
          <a:p>
            <a:pPr>
              <a:buFontTx/>
              <a:buChar char="-"/>
            </a:pPr>
            <a:endParaRPr lang="cs-CZ" dirty="0"/>
          </a:p>
          <a:p>
            <a:pPr marL="514350" indent="-514350">
              <a:buAutoNum type="arabicPeriod"/>
            </a:pPr>
            <a:r>
              <a:rPr lang="cs-CZ" dirty="0"/>
              <a:t>KOUČ JE EXPERT, </a:t>
            </a:r>
            <a:r>
              <a:rPr lang="cs-CZ" dirty="0" smtClean="0"/>
              <a:t>ODBORNÍK (na práci i na život) </a:t>
            </a:r>
            <a:endParaRPr lang="cs-CZ" dirty="0"/>
          </a:p>
          <a:p>
            <a:pPr marL="514350" indent="-514350">
              <a:buAutoNum type="arabicPeriod"/>
            </a:pPr>
            <a:r>
              <a:rPr lang="cs-CZ" dirty="0"/>
              <a:t>KOUČ JE TVOŘIVÝ, NÁPADITÝ, KOMPLEXNĚ JEDNAJÍCÍ</a:t>
            </a:r>
          </a:p>
          <a:p>
            <a:pPr marL="514350" indent="-514350">
              <a:buAutoNum type="arabicPeriod"/>
            </a:pPr>
            <a:r>
              <a:rPr lang="cs-CZ" dirty="0"/>
              <a:t>KOUČ NAVÁDÍ K VÍCE ŘEŠENÍM</a:t>
            </a:r>
          </a:p>
          <a:p>
            <a:endParaRPr lang="cs-CZ" dirty="0"/>
          </a:p>
        </p:txBody>
      </p:sp>
    </p:spTree>
    <p:extLst>
      <p:ext uri="{BB962C8B-B14F-4D97-AF65-F5344CB8AC3E}">
        <p14:creationId xmlns:p14="http://schemas.microsoft.com/office/powerpoint/2010/main" val="59238991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838199" y="332657"/>
            <a:ext cx="10710797" cy="5793507"/>
          </a:xfrm>
        </p:spPr>
        <p:txBody>
          <a:bodyPr>
            <a:normAutofit lnSpcReduction="10000"/>
          </a:bodyPr>
          <a:lstStyle/>
          <a:p>
            <a:pPr marL="0" indent="0">
              <a:buNone/>
            </a:pPr>
            <a:r>
              <a:rPr lang="cs-CZ" dirty="0" smtClean="0"/>
              <a:t>DESATERO KOUČE</a:t>
            </a:r>
          </a:p>
          <a:p>
            <a:pPr marL="0" indent="0">
              <a:buNone/>
            </a:pPr>
            <a:endParaRPr lang="cs-CZ" dirty="0"/>
          </a:p>
          <a:p>
            <a:pPr marL="0" indent="0">
              <a:buNone/>
            </a:pPr>
            <a:r>
              <a:rPr lang="cs-CZ" dirty="0" smtClean="0"/>
              <a:t>1. důvěra v potenciál pracovníka</a:t>
            </a:r>
          </a:p>
          <a:p>
            <a:pPr marL="0" indent="0">
              <a:buNone/>
            </a:pPr>
            <a:r>
              <a:rPr lang="cs-CZ" dirty="0" smtClean="0"/>
              <a:t>2. participativní styl</a:t>
            </a:r>
          </a:p>
          <a:p>
            <a:pPr marL="0" indent="0">
              <a:buNone/>
            </a:pPr>
            <a:r>
              <a:rPr lang="cs-CZ" dirty="0" smtClean="0"/>
              <a:t>3. důraz na učení se</a:t>
            </a:r>
          </a:p>
          <a:p>
            <a:pPr marL="0" indent="0">
              <a:buNone/>
            </a:pPr>
            <a:r>
              <a:rPr lang="cs-CZ" dirty="0" smtClean="0"/>
              <a:t>4. lidský zájem</a:t>
            </a:r>
          </a:p>
          <a:p>
            <a:pPr marL="0" indent="0">
              <a:buNone/>
            </a:pPr>
            <a:r>
              <a:rPr lang="cs-CZ" dirty="0" smtClean="0"/>
              <a:t>5. nezasahování do práce</a:t>
            </a:r>
          </a:p>
          <a:p>
            <a:pPr marL="0" indent="0">
              <a:buNone/>
            </a:pPr>
            <a:r>
              <a:rPr lang="cs-CZ" dirty="0" smtClean="0"/>
              <a:t>6. naslouchání </a:t>
            </a:r>
          </a:p>
          <a:p>
            <a:pPr marL="0" indent="0">
              <a:buNone/>
            </a:pPr>
            <a:r>
              <a:rPr lang="cs-CZ" dirty="0" smtClean="0"/>
              <a:t>7. akceptování pomoci</a:t>
            </a:r>
          </a:p>
          <a:p>
            <a:pPr marL="0" indent="0">
              <a:buNone/>
            </a:pPr>
            <a:r>
              <a:rPr lang="cs-CZ" dirty="0" smtClean="0"/>
              <a:t>8. otevřená komunikace</a:t>
            </a:r>
          </a:p>
          <a:p>
            <a:pPr marL="0" indent="0">
              <a:buNone/>
            </a:pPr>
            <a:r>
              <a:rPr lang="cs-CZ" dirty="0" smtClean="0"/>
              <a:t>9. dávání smyslu práci</a:t>
            </a:r>
          </a:p>
          <a:p>
            <a:pPr marL="0" indent="0">
              <a:buNone/>
            </a:pPr>
            <a:r>
              <a:rPr lang="cs-CZ" dirty="0" smtClean="0"/>
              <a:t>10. systém hodnocení jako podpora </a:t>
            </a:r>
          </a:p>
          <a:p>
            <a:endParaRPr lang="cs-CZ" dirty="0" smtClean="0"/>
          </a:p>
          <a:p>
            <a:endParaRPr lang="cs-CZ" dirty="0"/>
          </a:p>
        </p:txBody>
      </p:sp>
    </p:spTree>
    <p:extLst>
      <p:ext uri="{BB962C8B-B14F-4D97-AF65-F5344CB8AC3E}">
        <p14:creationId xmlns:p14="http://schemas.microsoft.com/office/powerpoint/2010/main" val="3962726793"/>
      </p:ext>
    </p:extLst>
  </p:cSld>
  <p:clrMapOvr>
    <a:masterClrMapping/>
  </p:clrMapOvr>
  <p:timing>
    <p:tnLst>
      <p:par>
        <p:cTn id="1" dur="indefinite" restart="never" nodeType="tmRoot"/>
      </p:par>
    </p:tnLst>
  </p:timing>
</p:sld>
</file>

<file path=ppt/theme/theme1.xml><?xml version="1.0" encoding="utf-8"?>
<a:theme xmlns:a="http://schemas.openxmlformats.org/drawingml/2006/main" name="Motiv Office">
  <a:themeElements>
    <a:clrScheme name="Kancelář">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celář">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celář">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Motiv Office">
  <a:themeElements>
    <a:clrScheme name="Kancelář">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celář">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celář">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48</TotalTime>
  <Words>765</Words>
  <Application>Microsoft Office PowerPoint</Application>
  <PresentationFormat>Širokoúhlá obrazovka</PresentationFormat>
  <Paragraphs>218</Paragraphs>
  <Slides>20</Slides>
  <Notes>2</Notes>
  <HiddenSlides>0</HiddenSlides>
  <MMClips>0</MMClips>
  <ScaleCrop>false</ScaleCrop>
  <HeadingPairs>
    <vt:vector size="6" baseType="variant">
      <vt:variant>
        <vt:lpstr>Použitá písma</vt:lpstr>
      </vt:variant>
      <vt:variant>
        <vt:i4>3</vt:i4>
      </vt:variant>
      <vt:variant>
        <vt:lpstr>Motiv</vt:lpstr>
      </vt:variant>
      <vt:variant>
        <vt:i4>1</vt:i4>
      </vt:variant>
      <vt:variant>
        <vt:lpstr>Nadpisy snímků</vt:lpstr>
      </vt:variant>
      <vt:variant>
        <vt:i4>20</vt:i4>
      </vt:variant>
    </vt:vector>
  </HeadingPairs>
  <TitlesOfParts>
    <vt:vector size="24" baseType="lpstr">
      <vt:lpstr>Arial</vt:lpstr>
      <vt:lpstr>Calibri</vt:lpstr>
      <vt:lpstr>Calibri Light</vt:lpstr>
      <vt:lpstr>Motiv Office</vt:lpstr>
      <vt:lpstr>PŘÍSTUPY K LEADERSHIPU  LEADERSHIP V MATEŘSKÉ ŠKOLE </vt:lpstr>
      <vt:lpstr>PŘÍSTUPY K LEADERSHIPU (Blažek, 2014)   </vt:lpstr>
      <vt:lpstr>Prezentace aplikace PowerPoint</vt:lpstr>
      <vt:lpstr>Prezentace aplikace PowerPoint</vt:lpstr>
      <vt:lpstr>Možnosti uplatnění leadershipových přístupů v organizaci </vt:lpstr>
      <vt:lpstr>Poradenství v činnosti vedoucího</vt:lpstr>
      <vt:lpstr>Pracovní porada</vt:lpstr>
      <vt:lpstr>Prezentace aplikace PowerPoint</vt:lpstr>
      <vt:lpstr>Prezentace aplikace PowerPoint</vt:lpstr>
      <vt:lpstr>Rozdíly mezi koučingem a mentoringem </vt:lpstr>
      <vt:lpstr>Mentoring</vt:lpstr>
      <vt:lpstr>Role mentora </vt:lpstr>
      <vt:lpstr>Counselling (konzultování, poradenství)</vt:lpstr>
      <vt:lpstr>Supervize </vt:lpstr>
      <vt:lpstr>Konflikty vedení</vt:lpstr>
      <vt:lpstr>Mediace</vt:lpstr>
      <vt:lpstr>Fáze mediace: </vt:lpstr>
      <vt:lpstr>Seznam použité literatury</vt:lpstr>
      <vt:lpstr>Kontrolní otázky/úkoly/náměty a odkazy </vt:lpstr>
      <vt:lpstr>PŘÍSTUPY K LEADERSHIPU  LEADERSHIP V MATEŘSKÉ ŠKOLE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PŘÍSTUPY K LEADERSHIPU   LEADERSHIP V MATEŘSKÉ ŠKOLE </dc:title>
  <dc:creator>Barbora Petrů Puhrová</dc:creator>
  <cp:lastModifiedBy>Barbora Petrů Puhrová</cp:lastModifiedBy>
  <cp:revision>5</cp:revision>
  <dcterms:created xsi:type="dcterms:W3CDTF">2023-03-23T12:33:37Z</dcterms:created>
  <dcterms:modified xsi:type="dcterms:W3CDTF">2023-03-29T09:17:34Z</dcterms:modified>
</cp:coreProperties>
</file>

<file path=docProps/thumbnail.jpeg>
</file>