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69" r:id="rId3"/>
    <p:sldId id="268" r:id="rId4"/>
    <p:sldId id="256" r:id="rId5"/>
    <p:sldId id="259" r:id="rId6"/>
    <p:sldId id="257" r:id="rId7"/>
    <p:sldId id="258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7QM1noyQl5g0wullZtNtQ==" hashData="KC6N9CC6INTW1H+MpUJ3By+7DJVRVcNCvcO1rDzDgS2dy27D7VDJj2PYeEduvNIonEhm73pes00UvsyVRcqQk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26.01.2022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Kosterní soustava</a:t>
            </a:r>
            <a:br>
              <a:rPr lang="cs-CZ" dirty="0"/>
            </a:br>
            <a:r>
              <a:rPr lang="cs-CZ" dirty="0"/>
              <a:t>Svalová soustava</a:t>
            </a:r>
          </a:p>
        </p:txBody>
      </p:sp>
    </p:spTree>
    <p:extLst>
      <p:ext uri="{BB962C8B-B14F-4D97-AF65-F5344CB8AC3E}">
        <p14:creationId xmlns:p14="http://schemas.microsoft.com/office/powerpoint/2010/main" val="1088504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Svalová soustava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768304" cy="4768304"/>
          </a:xfrm>
        </p:spPr>
      </p:pic>
      <p:sp>
        <p:nvSpPr>
          <p:cNvPr id="5" name="Obláček 4"/>
          <p:cNvSpPr/>
          <p:nvPr/>
        </p:nvSpPr>
        <p:spPr>
          <a:xfrm rot="405192">
            <a:off x="5739755" y="1284117"/>
            <a:ext cx="2808312" cy="1656184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156176" y="175826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Víš k čemu nám slouží svaly?</a:t>
            </a:r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2440" y="62373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Svalová soustava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r>
              <a:rPr lang="cs-CZ" sz="2800" dirty="0"/>
              <a:t>Sval – tkáň, která se stahuje a uvolňuje, čímž umožňuje tělu pohyb</a:t>
            </a:r>
          </a:p>
          <a:p>
            <a:r>
              <a:rPr lang="cs-CZ" sz="2800" dirty="0"/>
              <a:t>Ve svale se mění palivo v energii a teplo</a:t>
            </a:r>
          </a:p>
          <a:p>
            <a:r>
              <a:rPr lang="cs-CZ" sz="2800" dirty="0"/>
              <a:t>Svaly udržují vzpřímený postoj a správnou polohu kostí v kloubech</a:t>
            </a:r>
          </a:p>
          <a:p>
            <a:r>
              <a:rPr lang="cs-CZ" sz="2800" dirty="0"/>
              <a:t>Svalová tkáň je nositelkou pohybu</a:t>
            </a:r>
          </a:p>
          <a:p>
            <a:r>
              <a:rPr lang="cs-CZ" sz="2800" dirty="0"/>
              <a:t>Svaly reagují na signály vysílané prostřednictvím nervů z mozku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2418" r="46625" b="2748"/>
          <a:stretch/>
        </p:blipFill>
        <p:spPr>
          <a:xfrm>
            <a:off x="5615962" y="1124744"/>
            <a:ext cx="3708566" cy="5543272"/>
          </a:xfrm>
          <a:prstGeom prst="rect">
            <a:avLst/>
          </a:prstGeom>
        </p:spPr>
      </p:pic>
      <p:sp>
        <p:nvSpPr>
          <p:cNvPr id="5" name="Šipka doleva 4"/>
          <p:cNvSpPr/>
          <p:nvPr/>
        </p:nvSpPr>
        <p:spPr>
          <a:xfrm>
            <a:off x="5796136" y="2276872"/>
            <a:ext cx="504056" cy="14401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5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Svalová soustava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Rozlišujeme tři typy svalové tkáně: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Kosterní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Hladké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Srdeční</a:t>
            </a:r>
          </a:p>
          <a:p>
            <a:r>
              <a:rPr lang="cs-CZ" dirty="0"/>
              <a:t>V těle jsou nejvíce zastoupeny kosterní svaly, která ve vrstvách pokrývají a obalují kosti</a:t>
            </a:r>
          </a:p>
          <a:p>
            <a:r>
              <a:rPr lang="cs-CZ" dirty="0"/>
              <a:t>Svaly v akci - </a:t>
            </a:r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9792" y="4221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00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Svalová soustava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62502"/>
            <a:ext cx="6064448" cy="4415676"/>
          </a:xfrm>
        </p:spPr>
      </p:pic>
      <p:cxnSp>
        <p:nvCxnSpPr>
          <p:cNvPr id="6" name="Přímá spojnice se šipkou 5"/>
          <p:cNvCxnSpPr/>
          <p:nvPr/>
        </p:nvCxnSpPr>
        <p:spPr>
          <a:xfrm>
            <a:off x="6372200" y="508518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6300192" y="4437112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6156176" y="371703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6444208" y="285293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156176" y="3212976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1979712" y="2204864"/>
            <a:ext cx="129614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1547664" y="285293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1547664" y="3212976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1403648" y="3933056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3635896" y="3933056"/>
            <a:ext cx="93610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7416316" y="248360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Deltový sval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04414" y="2884293"/>
            <a:ext cx="203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Široký sval zádový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956376" y="3501008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Hýždě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639535" y="4067780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Dvojhlavý sval stehenní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876256" y="472351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Trojhlavý sval lýtkový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103948" y="490051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Krejčovský sval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51520" y="357250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Čtyřhlavý sval stehenní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3851920" y="2564904"/>
            <a:ext cx="720080" cy="6887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302649" y="193661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Zevní šikmý sval břišní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9512" y="288429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Přímý sval břišní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51520" y="24836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Velký prsní sval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95536" y="183553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Sval trapézový</a:t>
            </a:r>
          </a:p>
        </p:txBody>
      </p:sp>
    </p:spTree>
    <p:extLst>
      <p:ext uri="{BB962C8B-B14F-4D97-AF65-F5344CB8AC3E}">
        <p14:creationId xmlns:p14="http://schemas.microsoft.com/office/powerpoint/2010/main" val="9767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0" grpId="0"/>
      <p:bldP spid="11" grpId="0"/>
      <p:bldP spid="13" grpId="0"/>
      <p:bldP spid="19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Svalová soustava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454400" cy="4064000"/>
          </a:xfrm>
        </p:spPr>
      </p:pic>
      <p:sp>
        <p:nvSpPr>
          <p:cNvPr id="5" name="TextovéPole 4"/>
          <p:cNvSpPr txBox="1"/>
          <p:nvPr/>
        </p:nvSpPr>
        <p:spPr>
          <a:xfrm>
            <a:off x="4644008" y="2348880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V lidském těla máme více než 650 pojmenovaných svalů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Tvoří téměř polovinu tělesné hmotnosti </a:t>
            </a:r>
          </a:p>
        </p:txBody>
      </p:sp>
      <p:sp>
        <p:nvSpPr>
          <p:cNvPr id="6" name="Šipka doleva 5"/>
          <p:cNvSpPr/>
          <p:nvPr/>
        </p:nvSpPr>
        <p:spPr>
          <a:xfrm>
            <a:off x="7092280" y="2924944"/>
            <a:ext cx="720080" cy="14401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3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Pracovní list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4104456" cy="5191407"/>
          </a:xfrm>
        </p:spPr>
      </p:pic>
      <p:sp>
        <p:nvSpPr>
          <p:cNvPr id="5" name="TextovéPole 4"/>
          <p:cNvSpPr txBox="1"/>
          <p:nvPr/>
        </p:nvSpPr>
        <p:spPr>
          <a:xfrm>
            <a:off x="4860032" y="2996952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Nyní si prosím připrav pracovní list a pokus se ho správně vyřešit</a:t>
            </a:r>
          </a:p>
        </p:txBody>
      </p:sp>
    </p:spTree>
    <p:extLst>
      <p:ext uri="{BB962C8B-B14F-4D97-AF65-F5344CB8AC3E}">
        <p14:creationId xmlns:p14="http://schemas.microsoft.com/office/powerpoint/2010/main" val="17048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Použitá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Smithová, M. (2009). </a:t>
            </a:r>
            <a:r>
              <a:rPr lang="cs-CZ" i="1"/>
              <a:t>Lidské tělo</a:t>
            </a:r>
            <a:r>
              <a:rPr lang="cs-CZ"/>
              <a:t>. </a:t>
            </a:r>
            <a:r>
              <a:rPr lang="cs-CZ" dirty="0"/>
              <a:t>Fragment.</a:t>
            </a:r>
          </a:p>
        </p:txBody>
      </p:sp>
    </p:spTree>
    <p:extLst>
      <p:ext uri="{BB962C8B-B14F-4D97-AF65-F5344CB8AC3E}">
        <p14:creationId xmlns:p14="http://schemas.microsoft.com/office/powerpoint/2010/main" val="215417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budeš potřebovat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7" y="3140968"/>
            <a:ext cx="864096" cy="130738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2" y="1556792"/>
            <a:ext cx="1224136" cy="13507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2" y="4653136"/>
            <a:ext cx="2032000" cy="11239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1512168" cy="12593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32" y="3516031"/>
            <a:ext cx="1343335" cy="169908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718265" y="1939511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Připrav si svou hlavu na nové informace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10253" y="3349908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Připrav si své uši, aby ti žádná informace neunikla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83768" y="501317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Připrav si blok na poznámky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444208" y="193951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Připrav si psací potřeby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444208" y="416236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Vytiskni si pracovní list</a:t>
            </a:r>
          </a:p>
        </p:txBody>
      </p:sp>
    </p:spTree>
    <p:extLst>
      <p:ext uri="{BB962C8B-B14F-4D97-AF65-F5344CB8AC3E}">
        <p14:creationId xmlns:p14="http://schemas.microsoft.com/office/powerpoint/2010/main" val="244473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Vysvětlivky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221088"/>
            <a:ext cx="1815976" cy="213644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176016" cy="2176016"/>
          </a:xfrm>
          <a:prstGeom prst="rect">
            <a:avLst/>
          </a:prstGeom>
        </p:spPr>
      </p:pic>
      <p:sp>
        <p:nvSpPr>
          <p:cNvPr id="6" name="Šipka doleva 5"/>
          <p:cNvSpPr/>
          <p:nvPr/>
        </p:nvSpPr>
        <p:spPr>
          <a:xfrm>
            <a:off x="5436096" y="2127526"/>
            <a:ext cx="720080" cy="14401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843808" y="2132856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U tohoto obrázku najdeš vždy otázku, na kterou se pokusíš odpovědět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55776" y="4725144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Tento obrázek ti vždy prozradí nějakou zajímavost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372200" y="198884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Oranžová šipka ti prozradí odpověď na předešlou otázku</a:t>
            </a:r>
          </a:p>
        </p:txBody>
      </p:sp>
      <p:pic>
        <p:nvPicPr>
          <p:cNvPr id="10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408" y="609329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23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457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Kosterní soustava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35918"/>
            <a:ext cx="4768304" cy="4768304"/>
          </a:xfrm>
        </p:spPr>
      </p:pic>
      <p:sp>
        <p:nvSpPr>
          <p:cNvPr id="10" name="Obláček 9"/>
          <p:cNvSpPr/>
          <p:nvPr/>
        </p:nvSpPr>
        <p:spPr>
          <a:xfrm rot="501344">
            <a:off x="5339402" y="1052736"/>
            <a:ext cx="3384376" cy="1944216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6228184" y="1484784"/>
            <a:ext cx="18722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Kolik si myslíš, že je v našem těle kostí?</a:t>
            </a:r>
          </a:p>
          <a:p>
            <a:endParaRPr lang="cs-CZ" dirty="0"/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315" y="61653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7790" y="0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Kosterní soustava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5200352" cy="5200352"/>
          </a:xfrm>
        </p:spPr>
      </p:pic>
      <p:sp>
        <p:nvSpPr>
          <p:cNvPr id="9" name="Obláček 8"/>
          <p:cNvSpPr/>
          <p:nvPr/>
        </p:nvSpPr>
        <p:spPr>
          <a:xfrm rot="465824">
            <a:off x="5364088" y="958416"/>
            <a:ext cx="3168352" cy="191683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012160" y="1268760"/>
            <a:ext cx="20162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Proč si myslíš, že je kostra pro naše tělo důležitá?</a:t>
            </a:r>
          </a:p>
          <a:p>
            <a:endParaRPr lang="cs-CZ" dirty="0"/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4190" y="61653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Kosterní soustava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V našem těle se nachází více jak 200 kostí</a:t>
            </a:r>
          </a:p>
          <a:p>
            <a:r>
              <a:rPr lang="cs-CZ" dirty="0"/>
              <a:t>Každá kost se liší tvarem a funkcemi</a:t>
            </a:r>
          </a:p>
          <a:p>
            <a:r>
              <a:rPr lang="cs-CZ" dirty="0"/>
              <a:t>Dlouhé kosti – horní a dolní končetiny</a:t>
            </a:r>
          </a:p>
          <a:p>
            <a:r>
              <a:rPr lang="cs-CZ" dirty="0"/>
              <a:t>Ploché kosti – například lebka a žebra</a:t>
            </a:r>
          </a:p>
          <a:p>
            <a:r>
              <a:rPr lang="cs-CZ" dirty="0"/>
              <a:t>Nepravidelné kosti – obratle (chrání vnitřní orgány)</a:t>
            </a:r>
          </a:p>
          <a:p>
            <a:r>
              <a:rPr lang="cs-CZ" dirty="0"/>
              <a:t>Bez kostry by naše tělo nemělo žádný tvar, nemohlo by se pohybovat, důležité orgány by zůstaly bez ochrany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96752"/>
            <a:ext cx="2736304" cy="5472608"/>
          </a:xfrm>
          <a:prstGeom prst="rect">
            <a:avLst/>
          </a:prstGeom>
        </p:spPr>
      </p:pic>
      <p:sp>
        <p:nvSpPr>
          <p:cNvPr id="6" name="Šipka doleva 5"/>
          <p:cNvSpPr/>
          <p:nvPr/>
        </p:nvSpPr>
        <p:spPr>
          <a:xfrm>
            <a:off x="6012160" y="2204864"/>
            <a:ext cx="576064" cy="124592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eva 6"/>
          <p:cNvSpPr/>
          <p:nvPr/>
        </p:nvSpPr>
        <p:spPr>
          <a:xfrm>
            <a:off x="3347864" y="5542251"/>
            <a:ext cx="648072" cy="144016"/>
          </a:xfrm>
          <a:prstGeom prst="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2629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3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Kosterní soustava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3714938" cy="5271752"/>
          </a:xfrm>
        </p:spPr>
      </p:pic>
      <p:cxnSp>
        <p:nvCxnSpPr>
          <p:cNvPr id="9" name="Přímá spojnice se šipkou 8"/>
          <p:cNvCxnSpPr/>
          <p:nvPr/>
        </p:nvCxnSpPr>
        <p:spPr>
          <a:xfrm>
            <a:off x="5004048" y="1700808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436096" y="558924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5004048" y="335699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4788024" y="2492896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5004048" y="436510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5940152" y="638132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2843808" y="5877272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2699792" y="458112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>
            <a:off x="2771800" y="364502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1907704" y="3068960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 flipV="1">
            <a:off x="2699792" y="1628800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1691680" y="1916832"/>
            <a:ext cx="115212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6346740" y="1524337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Lebka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480212" y="23082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Lopatka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156176" y="31830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Kost loketní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300192" y="4180438"/>
            <a:ext cx="268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Ruka (skládá se z 27 kostí)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658820" y="54116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Kost lýtková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122300" y="6058162"/>
            <a:ext cx="18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Chodidlo (skládá se z 26 kostí)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509062" y="569260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Kost holení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109878" y="44371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Kost stehenní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71700" y="34603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Pánev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87399" y="2884294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Žebra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47564" y="172752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Zápěstí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27684" y="126928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Kost pažní</a:t>
            </a:r>
          </a:p>
        </p:txBody>
      </p:sp>
    </p:spTree>
    <p:extLst>
      <p:ext uri="{BB962C8B-B14F-4D97-AF65-F5344CB8AC3E}">
        <p14:creationId xmlns:p14="http://schemas.microsoft.com/office/powerpoint/2010/main" val="16958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Kosterní soustava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454400" cy="4064000"/>
          </a:xfrm>
        </p:spPr>
      </p:pic>
      <p:sp>
        <p:nvSpPr>
          <p:cNvPr id="5" name="TextovéPole 4"/>
          <p:cNvSpPr txBox="1"/>
          <p:nvPr/>
        </p:nvSpPr>
        <p:spPr>
          <a:xfrm>
            <a:off x="4139952" y="2348880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Novorozenec má 350 kostí, ale dospělý člověk pouze 206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800" dirty="0"/>
              <a:t>Více než polovina kostí tvoří kostru končetin</a:t>
            </a:r>
          </a:p>
        </p:txBody>
      </p:sp>
    </p:spTree>
    <p:extLst>
      <p:ext uri="{BB962C8B-B14F-4D97-AF65-F5344CB8AC3E}">
        <p14:creationId xmlns:p14="http://schemas.microsoft.com/office/powerpoint/2010/main" val="121515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Svalová soustava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5056336" cy="5056336"/>
          </a:xfrm>
        </p:spPr>
      </p:pic>
      <p:sp>
        <p:nvSpPr>
          <p:cNvPr id="5" name="Obláček 4"/>
          <p:cNvSpPr/>
          <p:nvPr/>
        </p:nvSpPr>
        <p:spPr>
          <a:xfrm rot="395763">
            <a:off x="5669360" y="1220717"/>
            <a:ext cx="3024336" cy="1728192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444208" y="1576981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Uhodneš, kolik máme v těle svalů?</a:t>
            </a:r>
          </a:p>
        </p:txBody>
      </p:sp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1653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Došky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222</TotalTime>
  <Words>379</Words>
  <Application>Microsoft Office PowerPoint</Application>
  <PresentationFormat>On-screen Show (4:3)</PresentationFormat>
  <Paragraphs>75</Paragraphs>
  <Slides>16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Tw Cen MT</vt:lpstr>
      <vt:lpstr>Došky</vt:lpstr>
      <vt:lpstr>Kosterní soustava Svalová soustava</vt:lpstr>
      <vt:lpstr>Co budeš potřebovat</vt:lpstr>
      <vt:lpstr>Vysvětlivky</vt:lpstr>
      <vt:lpstr>Kosterní soustava</vt:lpstr>
      <vt:lpstr>Kosterní soustava</vt:lpstr>
      <vt:lpstr>Kosterní soustava</vt:lpstr>
      <vt:lpstr>Kosterní soustava</vt:lpstr>
      <vt:lpstr>Kosterní soustava</vt:lpstr>
      <vt:lpstr>Svalová soustava</vt:lpstr>
      <vt:lpstr>Svalová soustava</vt:lpstr>
      <vt:lpstr>Svalová soustava</vt:lpstr>
      <vt:lpstr>Svalová soustava</vt:lpstr>
      <vt:lpstr>Svalová soustava</vt:lpstr>
      <vt:lpstr>Svalová soustava</vt:lpstr>
      <vt:lpstr>Pracovní list</vt:lpstr>
      <vt:lpstr>Použitá literatura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Kosterní soustava</dc:title>
  <dc:creator>OEM</dc:creator>
  <cp:lastModifiedBy>Juraj Obonya</cp:lastModifiedBy>
  <cp:revision>21</cp:revision>
  <dcterms:created xsi:type="dcterms:W3CDTF">2020-11-01T21:33:11Z</dcterms:created>
  <dcterms:modified xsi:type="dcterms:W3CDTF">2022-01-26T21:07:54Z</dcterms:modified>
</cp:coreProperties>
</file>