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9VELNUQdJX7tnnlIKqEGA==" hashData="3oXafj3zpkjiQi+W8F8dj4yqisQISPivJH0iFZU3MldiKmOlPKx1MWv5dCsupxw/pd8ArGgwa6ln+dIayvNh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14:25:34.7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3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3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9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6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6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8" r:id="rId5"/>
    <p:sldLayoutId id="2147483692" r:id="rId6"/>
    <p:sldLayoutId id="2147483693" r:id="rId7"/>
    <p:sldLayoutId id="2147483694" r:id="rId8"/>
    <p:sldLayoutId id="2147483697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image" Target="../media/image5.jpeg"/><Relationship Id="rId3" Type="http://schemas.microsoft.com/office/2007/relationships/media" Target="../media/media4.m4a"/><Relationship Id="rId21" Type="http://schemas.openxmlformats.org/officeDocument/2006/relationships/image" Target="../media/image8.png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openxmlformats.org/officeDocument/2006/relationships/image" Target="../media/image4.jpeg"/><Relationship Id="rId25" Type="http://schemas.openxmlformats.org/officeDocument/2006/relationships/image" Target="../media/image2.png"/><Relationship Id="rId2" Type="http://schemas.openxmlformats.org/officeDocument/2006/relationships/audio" Target="../media/media3.m4a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image" Target="../media/image11.jpeg"/><Relationship Id="rId5" Type="http://schemas.microsoft.com/office/2007/relationships/media" Target="../media/media5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0.jpeg"/><Relationship Id="rId10" Type="http://schemas.openxmlformats.org/officeDocument/2006/relationships/audio" Target="../media/media7.m4a"/><Relationship Id="rId19" Type="http://schemas.openxmlformats.org/officeDocument/2006/relationships/image" Target="../media/image6.jpeg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jpeg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microsoft.com/office/2007/relationships/media" Target="../media/media20.m4a"/><Relationship Id="rId18" Type="http://schemas.openxmlformats.org/officeDocument/2006/relationships/image" Target="../media/image23.svg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17" Type="http://schemas.openxmlformats.org/officeDocument/2006/relationships/image" Target="../media/image22.png"/><Relationship Id="rId2" Type="http://schemas.openxmlformats.org/officeDocument/2006/relationships/audio" Target="../media/media14.m4a"/><Relationship Id="rId16" Type="http://schemas.openxmlformats.org/officeDocument/2006/relationships/image" Target="../media/image11.jpe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5" Type="http://schemas.microsoft.com/office/2007/relationships/media" Target="../media/media16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8.m4a"/><Relationship Id="rId19" Type="http://schemas.openxmlformats.org/officeDocument/2006/relationships/image" Target="../media/image2.png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audio" Target="../media/media20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egg.com/en/png-ybhsz" TargetMode="External"/><Relationship Id="rId3" Type="http://schemas.openxmlformats.org/officeDocument/2006/relationships/hyperlink" Target="https://cz.pinterest.com/pin/127930445653166282/" TargetMode="External"/><Relationship Id="rId7" Type="http://schemas.openxmlformats.org/officeDocument/2006/relationships/hyperlink" Target="https://www.istockphoto.com/vector/safari-and-jungle-vector-animals-gm535509842-94975507" TargetMode="External"/><Relationship Id="rId2" Type="http://schemas.openxmlformats.org/officeDocument/2006/relationships/hyperlink" Target="http://Shttps:/www.pinterest.co.kr/pin/72149080278493497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pinterest.com/pin/427419820863325879/" TargetMode="External"/><Relationship Id="rId11" Type="http://schemas.openxmlformats.org/officeDocument/2006/relationships/hyperlink" Target="https://www.pinclipart.com/pindetail/iTTioTw_footprints-png-giraffe-footprint-clipart/" TargetMode="External"/><Relationship Id="rId5" Type="http://schemas.openxmlformats.org/officeDocument/2006/relationships/hyperlink" Target="http://draw.drawing-of.eu/?crocodile-draw" TargetMode="External"/><Relationship Id="rId10" Type="http://schemas.openxmlformats.org/officeDocument/2006/relationships/hyperlink" Target="https://www.pinclipart.com/pindetail/iioibJR_zebra-footprint-circle-clipart/" TargetMode="External"/><Relationship Id="rId4" Type="http://schemas.openxmlformats.org/officeDocument/2006/relationships/hyperlink" Target="http://drawing-of.eu/drawing-of-zebra/" TargetMode="External"/><Relationship Id="rId9" Type="http://schemas.openxmlformats.org/officeDocument/2006/relationships/hyperlink" Target="https://www.shutterstock.com/cs/search/elephant+footpr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C327C3-092A-406C-92E2-061A8E117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b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D39E4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8100">
                <a:cs typeface="Calibri Light"/>
              </a:rPr>
              <a:t>SAFARI</a:t>
            </a:r>
            <a:br>
              <a:rPr lang="cs-CZ" sz="8100">
                <a:cs typeface="Calibri Light"/>
              </a:rPr>
            </a:br>
            <a:r>
              <a:rPr lang="cs-CZ" sz="8100">
                <a:cs typeface="Calibri Light"/>
              </a:rPr>
              <a:t>Vocabulary</a:t>
            </a:r>
            <a:endParaRPr lang="cs-CZ" sz="81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3200">
                <a:cs typeface="Calibri"/>
              </a:rPr>
              <a:t>Martin Rozumek</a:t>
            </a:r>
            <a:endParaRPr lang="cs-CZ" sz="320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E34454C-7FDA-446D-A013-5B1F4A2BB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2995" y="46376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091D3-8B04-4F9E-9CC2-EEE994FE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How many animals can you recognize?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3F127-3730-4AE4-AADD-136A6FA6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Activity No.1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360F17D-AD7A-4F8B-8469-1F38CCCA5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0974" y="4528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CFD70EE-BEB8-4BA6-A642-C4D72F4FE84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95" t="240" b="-481"/>
          <a:stretch/>
        </p:blipFill>
        <p:spPr>
          <a:xfrm>
            <a:off x="3976779" y="493144"/>
            <a:ext cx="4856683" cy="60011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599925-5BC8-4673-BBBE-F58AA368E241}"/>
              </a:ext>
            </a:extLst>
          </p:cNvPr>
          <p:cNvSpPr/>
          <p:nvPr/>
        </p:nvSpPr>
        <p:spPr>
          <a:xfrm>
            <a:off x="5940725" y="398253"/>
            <a:ext cx="1696527" cy="1178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D3B8E16-9C43-49A7-8B38-6FFDE4E40B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47381" y="171809"/>
            <a:ext cx="27432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C5E92-C7A4-4EB2-8657-FB031EC1A313}"/>
              </a:ext>
            </a:extLst>
          </p:cNvPr>
          <p:cNvSpPr txBox="1"/>
          <p:nvPr/>
        </p:nvSpPr>
        <p:spPr>
          <a:xfrm>
            <a:off x="3804249" y="1920817"/>
            <a:ext cx="85976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Lion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481140-BBA6-4748-A3C4-AD804EC95F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79079" y="165717"/>
            <a:ext cx="2398143" cy="3349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6E2EB1-0F84-44ED-A731-41800BCD6166}"/>
              </a:ext>
            </a:extLst>
          </p:cNvPr>
          <p:cNvSpPr txBox="1"/>
          <p:nvPr/>
        </p:nvSpPr>
        <p:spPr>
          <a:xfrm>
            <a:off x="6506294" y="3141992"/>
            <a:ext cx="108980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Giraffe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4AA90F8-6586-4BC6-806B-DA7ED570D0A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13172" r="1655" b="13492"/>
          <a:stretch/>
        </p:blipFill>
        <p:spPr>
          <a:xfrm>
            <a:off x="3804249" y="2227505"/>
            <a:ext cx="2784052" cy="1332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CC09D2-58D8-4886-86BB-44D5A8D4ED11}"/>
              </a:ext>
            </a:extLst>
          </p:cNvPr>
          <p:cNvSpPr txBox="1"/>
          <p:nvPr/>
        </p:nvSpPr>
        <p:spPr>
          <a:xfrm>
            <a:off x="3802452" y="3241735"/>
            <a:ext cx="85976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Rhino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D56D85FA-5947-45E1-82A7-2C9432288A2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236" t="6250" r="4438" b="17969"/>
          <a:stretch/>
        </p:blipFill>
        <p:spPr>
          <a:xfrm>
            <a:off x="3804249" y="3563702"/>
            <a:ext cx="2477848" cy="1300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43AE41-21EF-4DF0-B8A2-93CF1597CF97}"/>
              </a:ext>
            </a:extLst>
          </p:cNvPr>
          <p:cNvSpPr txBox="1"/>
          <p:nvPr/>
        </p:nvSpPr>
        <p:spPr>
          <a:xfrm>
            <a:off x="5339930" y="4477290"/>
            <a:ext cx="93165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Hippo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B4C26-3B06-426E-A34E-DA4A94284CBC}"/>
              </a:ext>
            </a:extLst>
          </p:cNvPr>
          <p:cNvSpPr/>
          <p:nvPr/>
        </p:nvSpPr>
        <p:spPr>
          <a:xfrm>
            <a:off x="6271404" y="3561272"/>
            <a:ext cx="2472904" cy="110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CD1C7416-D94C-46B3-927A-AFC9940B33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8400" y="2833777"/>
            <a:ext cx="2743200" cy="27432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DC719DA-2B67-4921-9F36-0BD86191B9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7156" y="3498509"/>
            <a:ext cx="2743199" cy="14137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94D3F7-3B01-4E2B-A95C-B0E6F9265C06}"/>
              </a:ext>
            </a:extLst>
          </p:cNvPr>
          <p:cNvSpPr txBox="1"/>
          <p:nvPr/>
        </p:nvSpPr>
        <p:spPr>
          <a:xfrm>
            <a:off x="7771501" y="4565351"/>
            <a:ext cx="12479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Crocodile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7B8E296D-F18C-4D32-A51E-2E1B281C8A3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49" y="4861681"/>
            <a:ext cx="2426899" cy="1605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FA18FD-5DB5-4D69-89BD-BAA059647306}"/>
              </a:ext>
            </a:extLst>
          </p:cNvPr>
          <p:cNvSpPr txBox="1"/>
          <p:nvPr/>
        </p:nvSpPr>
        <p:spPr>
          <a:xfrm>
            <a:off x="3802451" y="6102829"/>
            <a:ext cx="83101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Zebra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75F9FAA4-3E13-4D05-8B2A-E6269913A0D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19646" y="4925974"/>
            <a:ext cx="2800708" cy="18368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DF239E-7645-4CDE-A3D2-5E9D96C03D45}"/>
              </a:ext>
            </a:extLst>
          </p:cNvPr>
          <p:cNvSpPr txBox="1"/>
          <p:nvPr/>
        </p:nvSpPr>
        <p:spPr>
          <a:xfrm>
            <a:off x="6202572" y="6375101"/>
            <a:ext cx="11760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Elephant</a:t>
            </a:r>
          </a:p>
        </p:txBody>
      </p:sp>
      <p:pic>
        <p:nvPicPr>
          <p:cNvPr id="2" name="Lev">
            <a:hlinkClick r:id="" action="ppaction://media"/>
            <a:extLst>
              <a:ext uri="{FF2B5EF4-FFF2-40B4-BE49-F238E27FC236}">
                <a16:creationId xmlns:a16="http://schemas.microsoft.com/office/drawing/2014/main" id="{5301F953-5E02-4C5D-B314-170A618C5C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86820" y="1639082"/>
            <a:ext cx="609600" cy="609600"/>
          </a:xfrm>
          <a:prstGeom prst="rect">
            <a:avLst/>
          </a:prstGeom>
        </p:spPr>
      </p:pic>
      <p:pic>
        <p:nvPicPr>
          <p:cNvPr id="21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5D15035-0909-4B77-993B-9F47CE88EC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058190" y="2949907"/>
            <a:ext cx="609600" cy="609600"/>
          </a:xfrm>
          <a:prstGeom prst="rect">
            <a:avLst/>
          </a:prstGeom>
        </p:spPr>
      </p:pic>
      <p:pic>
        <p:nvPicPr>
          <p:cNvPr id="2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C25B578-A04A-46E2-AD37-B6E79D0C550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28153" y="3121601"/>
            <a:ext cx="609600" cy="609600"/>
          </a:xfrm>
          <a:prstGeom prst="rect">
            <a:avLst/>
          </a:prstGeom>
        </p:spPr>
      </p:pic>
      <p:pic>
        <p:nvPicPr>
          <p:cNvPr id="2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FC6C4E8C-927F-4219-B9AC-AE975B89AF3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05109" y="4363527"/>
            <a:ext cx="609600" cy="609600"/>
          </a:xfrm>
          <a:prstGeom prst="rect">
            <a:avLst/>
          </a:prstGeom>
        </p:spPr>
      </p:pic>
      <p:pic>
        <p:nvPicPr>
          <p:cNvPr id="2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D740BC1-7255-47C5-9968-C0252331C26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32332" y="4445217"/>
            <a:ext cx="609600" cy="609600"/>
          </a:xfrm>
          <a:prstGeom prst="rect">
            <a:avLst/>
          </a:prstGeom>
        </p:spPr>
      </p:pic>
      <p:pic>
        <p:nvPicPr>
          <p:cNvPr id="2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C30224B-E321-43D2-8A0F-115AF50C5D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05109" y="5982695"/>
            <a:ext cx="609600" cy="609600"/>
          </a:xfrm>
          <a:prstGeom prst="rect">
            <a:avLst/>
          </a:prstGeom>
        </p:spPr>
      </p:pic>
      <p:pic>
        <p:nvPicPr>
          <p:cNvPr id="2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14C9BCC-4B78-4E18-A3D6-D6B046FFEE0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32332" y="6222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6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58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8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82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65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70026-1C78-47A3-8F1B-D70F6D15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dirty="0">
                <a:solidFill>
                  <a:schemeClr val="bg1"/>
                </a:solidFill>
              </a:rPr>
              <a:t>Word scramble – correct the words</a:t>
            </a:r>
            <a:br>
              <a:rPr lang="en-US" sz="4300" dirty="0"/>
            </a:br>
            <a:r>
              <a:rPr lang="en-US" sz="2400" dirty="0">
                <a:solidFill>
                  <a:schemeClr val="bg1"/>
                </a:solidFill>
              </a:rPr>
              <a:t>Activity no.2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CE045-79E0-4885-A035-2FBA495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B70ABBF1-B5FD-4366-A6C0-69EE19DA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53" y="2216247"/>
            <a:ext cx="2426899" cy="160599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25334ED-CE9D-4A63-B7D3-1D6107983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835" y="3745679"/>
            <a:ext cx="1664897" cy="2328376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F92640B0-6F9A-42F6-87B5-B698AA5BC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54" y="4537785"/>
            <a:ext cx="2556293" cy="1649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051255-168F-483D-B0E3-76C1F5C32C3A}"/>
              </a:ext>
            </a:extLst>
          </p:cNvPr>
          <p:cNvSpPr txBox="1"/>
          <p:nvPr/>
        </p:nvSpPr>
        <p:spPr>
          <a:xfrm>
            <a:off x="3114136" y="3099758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barez</a:t>
            </a:r>
          </a:p>
          <a:p>
            <a:pPr algn="l"/>
            <a:r>
              <a:rPr lang="en-US"/>
              <a:t>_____________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9DAE8-2F89-4B15-960E-62EC7E914EC8}"/>
              </a:ext>
            </a:extLst>
          </p:cNvPr>
          <p:cNvSpPr txBox="1"/>
          <p:nvPr/>
        </p:nvSpPr>
        <p:spPr>
          <a:xfrm>
            <a:off x="3242633" y="541361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panetleh</a:t>
            </a:r>
            <a:endParaRPr lang="en-US"/>
          </a:p>
          <a:p>
            <a:pPr algn="l"/>
            <a:r>
              <a:rPr lang="en-US" sz="2400"/>
              <a:t>_____________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5E6B2-8B62-4EA3-80AF-07CAE0CC49F4}"/>
              </a:ext>
            </a:extLst>
          </p:cNvPr>
          <p:cNvSpPr txBox="1"/>
          <p:nvPr/>
        </p:nvSpPr>
        <p:spPr>
          <a:xfrm>
            <a:off x="7497433" y="5355207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firafge</a:t>
            </a:r>
          </a:p>
          <a:p>
            <a:pPr algn="l"/>
            <a:r>
              <a:rPr lang="en-US"/>
              <a:t>______________</a:t>
            </a:r>
            <a:endParaRPr lang="en-US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DA2DC93E-62D5-4EBB-A5EE-500BB2A16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5116" y="2342789"/>
            <a:ext cx="2110597" cy="15829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1D3A04-6FF4-4233-8193-BF78EB2C9695}"/>
              </a:ext>
            </a:extLst>
          </p:cNvPr>
          <p:cNvSpPr txBox="1"/>
          <p:nvPr/>
        </p:nvSpPr>
        <p:spPr>
          <a:xfrm>
            <a:off x="7240437" y="292723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inol</a:t>
            </a:r>
            <a:endParaRPr lang="en-US"/>
          </a:p>
          <a:p>
            <a:pPr algn="l"/>
            <a:r>
              <a:rPr lang="en-US" sz="2400"/>
              <a:t>__________</a:t>
            </a:r>
            <a:endParaRPr lang="en-US" sz="2400" dirty="0"/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3D81DB3-316C-4B58-A229-238DCCCFE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09336" y="1162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FB4F6-037B-4CC7-8CCB-DB7E350E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100" dirty="0">
                <a:solidFill>
                  <a:srgbClr val="FFFFFF"/>
                </a:solidFill>
              </a:rPr>
              <a:t>Do the math</a:t>
            </a:r>
            <a:br>
              <a:rPr lang="en-US" sz="5100" dirty="0"/>
            </a:br>
            <a:r>
              <a:rPr lang="en-US" sz="2800" dirty="0">
                <a:solidFill>
                  <a:srgbClr val="FFFFFF"/>
                </a:solidFill>
              </a:rPr>
              <a:t>activity no.3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Kalkulačka">
            <a:extLst>
              <a:ext uri="{FF2B5EF4-FFF2-40B4-BE49-F238E27FC236}">
                <a16:creationId xmlns:a16="http://schemas.microsoft.com/office/drawing/2014/main" id="{B79406EB-BDB0-4F2A-8BFE-F8022BB47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3877" y="522257"/>
            <a:ext cx="1251122" cy="125112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C1A00E4-6B9C-45CE-A854-5C4C7DE4D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54" y="5324087"/>
            <a:ext cx="1837427" cy="1529448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358E7B8D-6A35-44BD-9768-7D80A674F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23" y="4275950"/>
            <a:ext cx="2441275" cy="1152817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33DAB51D-5F13-480E-BA6B-4EAB01DC2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64" y="2588912"/>
            <a:ext cx="1536940" cy="20539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1FC1B0-B002-4820-95A8-CC70154C0D89}"/>
              </a:ext>
            </a:extLst>
          </p:cNvPr>
          <p:cNvSpPr txBox="1"/>
          <p:nvPr/>
        </p:nvSpPr>
        <p:spPr>
          <a:xfrm>
            <a:off x="1920815" y="368923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=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2B4107-397E-406D-97AF-6732EE143D3B}"/>
              </a:ext>
            </a:extLst>
          </p:cNvPr>
          <p:cNvSpPr txBox="1"/>
          <p:nvPr/>
        </p:nvSpPr>
        <p:spPr>
          <a:xfrm>
            <a:off x="2566898" y="476663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C0C4D2-E1C0-4D76-8C15-B48C0D0D30EF}"/>
              </a:ext>
            </a:extLst>
          </p:cNvPr>
          <p:cNvSpPr txBox="1"/>
          <p:nvPr/>
        </p:nvSpPr>
        <p:spPr>
          <a:xfrm>
            <a:off x="1919018" y="604532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= 3</a:t>
            </a:r>
          </a:p>
        </p:txBody>
      </p:sp>
      <p:pic>
        <p:nvPicPr>
          <p:cNvPr id="30" name="Picture 17">
            <a:extLst>
              <a:ext uri="{FF2B5EF4-FFF2-40B4-BE49-F238E27FC236}">
                <a16:creationId xmlns:a16="http://schemas.microsoft.com/office/drawing/2014/main" id="{1B95D464-04BB-4584-8EC8-8DB94731C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170" y="2876458"/>
            <a:ext cx="1105620" cy="1493270"/>
          </a:xfrm>
          <a:prstGeom prst="rect">
            <a:avLst/>
          </a:prstGeom>
        </p:spPr>
      </p:pic>
      <p:pic>
        <p:nvPicPr>
          <p:cNvPr id="31" name="Picture 17">
            <a:extLst>
              <a:ext uri="{FF2B5EF4-FFF2-40B4-BE49-F238E27FC236}">
                <a16:creationId xmlns:a16="http://schemas.microsoft.com/office/drawing/2014/main" id="{7E415962-F143-44F1-BE86-B46099887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717" y="4112910"/>
            <a:ext cx="1105620" cy="1493270"/>
          </a:xfrm>
          <a:prstGeom prst="rect">
            <a:avLst/>
          </a:prstGeom>
        </p:spPr>
      </p:pic>
      <p:pic>
        <p:nvPicPr>
          <p:cNvPr id="33" name="Picture 17">
            <a:extLst>
              <a:ext uri="{FF2B5EF4-FFF2-40B4-BE49-F238E27FC236}">
                <a16:creationId xmlns:a16="http://schemas.microsoft.com/office/drawing/2014/main" id="{B9C5406C-BF75-444A-B964-9B2EEB589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8944" y="5219968"/>
            <a:ext cx="1105620" cy="1493270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F63BC82E-21D2-496F-8990-E5E6A3668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550" y="4405344"/>
            <a:ext cx="1535502" cy="721498"/>
          </a:xfrm>
          <a:prstGeom prst="rect">
            <a:avLst/>
          </a:prstGeom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D27F21EB-56A5-4C02-8495-F7310EA02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983" y="5799947"/>
            <a:ext cx="1535502" cy="721498"/>
          </a:xfrm>
          <a:prstGeom prst="rect">
            <a:avLst/>
          </a:prstGeom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8A66908F-1212-4C00-96B3-2B52AAE68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832" y="3109972"/>
            <a:ext cx="1247956" cy="10262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6C731E-2302-46A1-86ED-7C5970698B20}"/>
              </a:ext>
            </a:extLst>
          </p:cNvPr>
          <p:cNvSpPr txBox="1"/>
          <p:nvPr/>
        </p:nvSpPr>
        <p:spPr>
          <a:xfrm>
            <a:off x="5440572" y="355713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7D12A3-2CED-47FF-A09B-61B7E49D11A6}"/>
              </a:ext>
            </a:extLst>
          </p:cNvPr>
          <p:cNvSpPr txBox="1"/>
          <p:nvPr/>
        </p:nvSpPr>
        <p:spPr>
          <a:xfrm>
            <a:off x="7208089" y="357061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D1D723-388C-48AA-A848-260CE7DA368C}"/>
              </a:ext>
            </a:extLst>
          </p:cNvPr>
          <p:cNvSpPr txBox="1"/>
          <p:nvPr/>
        </p:nvSpPr>
        <p:spPr>
          <a:xfrm>
            <a:off x="5769454" y="464802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x</a:t>
            </a:r>
            <a:endParaRPr lang="en-US" dirty="0"/>
          </a:p>
        </p:txBody>
      </p:sp>
      <p:pic>
        <p:nvPicPr>
          <p:cNvPr id="40" name="Picture 14">
            <a:extLst>
              <a:ext uri="{FF2B5EF4-FFF2-40B4-BE49-F238E27FC236}">
                <a16:creationId xmlns:a16="http://schemas.microsoft.com/office/drawing/2014/main" id="{B0C5E996-D1A4-4E62-A73C-DABE59A30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341" y="4403934"/>
            <a:ext cx="1247956" cy="10262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D1E0C2-06E2-4C62-825F-A6C8E35BFCB2}"/>
              </a:ext>
            </a:extLst>
          </p:cNvPr>
          <p:cNvSpPr txBox="1"/>
          <p:nvPr/>
        </p:nvSpPr>
        <p:spPr>
          <a:xfrm>
            <a:off x="7148782" y="458961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F0F778-240D-4999-B784-4371BB422200}"/>
              </a:ext>
            </a:extLst>
          </p:cNvPr>
          <p:cNvSpPr txBox="1"/>
          <p:nvPr/>
        </p:nvSpPr>
        <p:spPr>
          <a:xfrm>
            <a:off x="8657506" y="471811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=</a:t>
            </a:r>
            <a:endParaRPr lang="en-US" dirty="0"/>
          </a:p>
        </p:txBody>
      </p:sp>
      <p:pic>
        <p:nvPicPr>
          <p:cNvPr id="43" name="Picture 16">
            <a:extLst>
              <a:ext uri="{FF2B5EF4-FFF2-40B4-BE49-F238E27FC236}">
                <a16:creationId xmlns:a16="http://schemas.microsoft.com/office/drawing/2014/main" id="{DD773112-9248-4CE8-93F3-78300BED7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619" y="5799947"/>
            <a:ext cx="1535502" cy="721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1BCBB-C6E9-4A81-BB1A-E66DB27814AF}"/>
              </a:ext>
            </a:extLst>
          </p:cNvPr>
          <p:cNvSpPr txBox="1"/>
          <p:nvPr/>
        </p:nvSpPr>
        <p:spPr>
          <a:xfrm>
            <a:off x="9552709" y="596438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A3F61-392A-4A23-A4CF-3CD3E80C2CD8}"/>
              </a:ext>
            </a:extLst>
          </p:cNvPr>
          <p:cNvSpPr txBox="1"/>
          <p:nvPr/>
        </p:nvSpPr>
        <p:spPr>
          <a:xfrm>
            <a:off x="7575839" y="592714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x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97D6E-315A-4B1B-B499-C6DAA359DD5F}"/>
              </a:ext>
            </a:extLst>
          </p:cNvPr>
          <p:cNvSpPr txBox="1"/>
          <p:nvPr/>
        </p:nvSpPr>
        <p:spPr>
          <a:xfrm>
            <a:off x="5474277" y="586220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+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DDB9B-CCD2-4C01-8CFD-B0EFD23BA872}"/>
              </a:ext>
            </a:extLst>
          </p:cNvPr>
          <p:cNvSpPr txBox="1"/>
          <p:nvPr/>
        </p:nvSpPr>
        <p:spPr>
          <a:xfrm>
            <a:off x="7542934" y="356667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7C7C3-94F2-4546-BACF-2EE3FEB9D613}"/>
              </a:ext>
            </a:extLst>
          </p:cNvPr>
          <p:cNvSpPr txBox="1"/>
          <p:nvPr/>
        </p:nvSpPr>
        <p:spPr>
          <a:xfrm>
            <a:off x="8946573" y="469322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2EDB-AF7E-440E-A470-8492681EA9FC}"/>
              </a:ext>
            </a:extLst>
          </p:cNvPr>
          <p:cNvSpPr txBox="1"/>
          <p:nvPr/>
        </p:nvSpPr>
        <p:spPr>
          <a:xfrm>
            <a:off x="9823739" y="593061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9</a:t>
            </a:r>
            <a:endParaRPr lang="en-US"/>
          </a:p>
        </p:txBody>
      </p:sp>
      <p:pic>
        <p:nvPicPr>
          <p:cNvPr id="9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C830D49-6BBB-472C-B8FC-DDCA2DDF4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56950" y="183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9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ED50A-BE41-40D3-A8F3-430E9940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Draw your favourite animal and talk about it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activity no.4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1E80D5-18D8-4F4E-BCCA-7F2751A54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1"/>
            <a:ext cx="5452872" cy="165506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A6B4A9-9BBC-45D8-9AFC-6D10B1FA0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320" y="758485"/>
            <a:ext cx="5948093" cy="5948093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A9F47D2-B376-4AE0-A92D-80C9879D95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8731" y="5226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BB0DC-AE59-4E33-8A7D-6BC625E9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chemeClr val="bg1"/>
                </a:solidFill>
              </a:rPr>
              <a:t>Animal footprints</a:t>
            </a:r>
            <a:br>
              <a:rPr lang="en-US" sz="5600" dirty="0"/>
            </a:br>
            <a:r>
              <a:rPr lang="en-US" sz="2400" dirty="0">
                <a:solidFill>
                  <a:schemeClr val="bg1"/>
                </a:solidFill>
              </a:rPr>
              <a:t>activity no.5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A0934F-1133-458E-BD89-4613862BC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54151" y="571814"/>
            <a:ext cx="1746550" cy="17465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39E569B-E4F8-4428-BFFB-B5BDC9B3F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735" y="2499036"/>
            <a:ext cx="1304492" cy="150049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B6412B3-6304-4465-A9C1-5B5C8DC81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437" y="4178316"/>
            <a:ext cx="1291088" cy="127620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CB511EB-5E9D-440C-8549-CBE7687C5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306" y="5571170"/>
            <a:ext cx="1377350" cy="12796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466B7E-3817-47B5-9C66-DE51F5DF1F5E}"/>
              </a:ext>
            </a:extLst>
          </p:cNvPr>
          <p:cNvSpPr txBox="1"/>
          <p:nvPr/>
        </p:nvSpPr>
        <p:spPr>
          <a:xfrm>
            <a:off x="7858664" y="20990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This footprint belongs to: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72995-9E0E-4E4F-BF2C-95ED51D4E1CA}"/>
              </a:ext>
            </a:extLst>
          </p:cNvPr>
          <p:cNvSpPr txBox="1"/>
          <p:nvPr/>
        </p:nvSpPr>
        <p:spPr>
          <a:xfrm>
            <a:off x="8174067" y="18336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DD5A5-2E24-49CE-8F40-A909D06009E1}"/>
              </a:ext>
            </a:extLst>
          </p:cNvPr>
          <p:cNvSpPr txBox="1"/>
          <p:nvPr/>
        </p:nvSpPr>
        <p:spPr>
          <a:xfrm>
            <a:off x="8173169" y="35292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2618E-A970-4790-9281-4DB274E93176}"/>
              </a:ext>
            </a:extLst>
          </p:cNvPr>
          <p:cNvSpPr txBox="1"/>
          <p:nvPr/>
        </p:nvSpPr>
        <p:spPr>
          <a:xfrm>
            <a:off x="8172270" y="49229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5E60B-F8A5-4A82-8B9B-227DC6D1B73E}"/>
              </a:ext>
            </a:extLst>
          </p:cNvPr>
          <p:cNvSpPr txBox="1"/>
          <p:nvPr/>
        </p:nvSpPr>
        <p:spPr>
          <a:xfrm>
            <a:off x="8228881" y="61729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018D02-5873-41D5-A359-02BF3C5B7207}"/>
              </a:ext>
            </a:extLst>
          </p:cNvPr>
          <p:cNvSpPr txBox="1"/>
          <p:nvPr/>
        </p:nvSpPr>
        <p:spPr>
          <a:xfrm>
            <a:off x="8227983" y="165753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0EC89-EFCB-4477-BF0B-36C9D6C01267}"/>
              </a:ext>
            </a:extLst>
          </p:cNvPr>
          <p:cNvSpPr txBox="1"/>
          <p:nvPr/>
        </p:nvSpPr>
        <p:spPr>
          <a:xfrm>
            <a:off x="8169575" y="335315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Elephant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63B60-2FE0-4C67-B414-1865C74C098F}"/>
              </a:ext>
            </a:extLst>
          </p:cNvPr>
          <p:cNvSpPr txBox="1"/>
          <p:nvPr/>
        </p:nvSpPr>
        <p:spPr>
          <a:xfrm>
            <a:off x="8168676" y="476124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Zebra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24D2B8-2911-449F-8032-8ED01EAEC3B3}"/>
              </a:ext>
            </a:extLst>
          </p:cNvPr>
          <p:cNvSpPr txBox="1"/>
          <p:nvPr/>
        </p:nvSpPr>
        <p:spPr>
          <a:xfrm>
            <a:off x="8225287" y="603992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Giraffe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2158178-D0DE-4D45-A535-CEC5D9F25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9410" y="2676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70E82-C23A-4E52-BB0A-98F75436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dirty="0">
                <a:solidFill>
                  <a:schemeClr val="bg1"/>
                </a:solidFill>
              </a:rPr>
              <a:t>Safari quiz</a:t>
            </a:r>
            <a:br>
              <a:rPr lang="en-US" sz="4300" dirty="0"/>
            </a:br>
            <a:r>
              <a:rPr lang="en-US" sz="2400" dirty="0">
                <a:solidFill>
                  <a:schemeClr val="bg1"/>
                </a:solidFill>
              </a:rPr>
              <a:t>Activity No.6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EF11C-2FC9-423A-86F3-B6AA33C11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5052204" cy="3984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1) How long can a hippo stay underwater for?</a:t>
            </a:r>
            <a:endParaRPr lang="en-US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1A3E5-B592-4ACC-8C5E-01E03CD78955}"/>
              </a:ext>
            </a:extLst>
          </p:cNvPr>
          <p:cNvSpPr txBox="1"/>
          <p:nvPr/>
        </p:nvSpPr>
        <p:spPr>
          <a:xfrm>
            <a:off x="1058173" y="5198852"/>
            <a:ext cx="451161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3) This animal must splay its legs very wide in order to drink from a water source.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A) zebra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B) giraffe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C) elephant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E0881-8AF8-42C8-8FA4-29A65FDD6705}"/>
              </a:ext>
            </a:extLst>
          </p:cNvPr>
          <p:cNvSpPr txBox="1"/>
          <p:nvPr/>
        </p:nvSpPr>
        <p:spPr>
          <a:xfrm>
            <a:off x="1028520" y="4004633"/>
            <a:ext cx="45835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2) Which one of these looks like a horse?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A) lion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B) rhino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C) zebra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EC0D0-1A69-4D06-8319-EE8E27D4A27D}"/>
              </a:ext>
            </a:extLst>
          </p:cNvPr>
          <p:cNvSpPr txBox="1"/>
          <p:nvPr/>
        </p:nvSpPr>
        <p:spPr>
          <a:xfrm>
            <a:off x="6665343" y="2582174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4) Who is the fastest?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A) zebra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B) elephant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C) 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4BCE8-DA87-43FD-9A3C-A5C8A81A8E3A}"/>
              </a:ext>
            </a:extLst>
          </p:cNvPr>
          <p:cNvSpPr txBox="1"/>
          <p:nvPr/>
        </p:nvSpPr>
        <p:spPr>
          <a:xfrm>
            <a:off x="10460067" y="1747389"/>
            <a:ext cx="2743200" cy="674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10000"/>
              </a:lnSpc>
              <a:spcBef>
                <a:spcPts val="5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90363-8B8F-42C5-8603-7FC98EDAAA6C}"/>
              </a:ext>
            </a:extLst>
          </p:cNvPr>
          <p:cNvSpPr txBox="1"/>
          <p:nvPr/>
        </p:nvSpPr>
        <p:spPr>
          <a:xfrm>
            <a:off x="1027622" y="2968565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A) 2 minutes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B) 5 minutes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C) 20 minutes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8EF0F-ABE0-46CE-B0CF-6FB2B35F801D}"/>
              </a:ext>
            </a:extLst>
          </p:cNvPr>
          <p:cNvSpPr txBox="1"/>
          <p:nvPr/>
        </p:nvSpPr>
        <p:spPr>
          <a:xfrm>
            <a:off x="6665343" y="3904891"/>
            <a:ext cx="32320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5) Who has a longest tail?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A) crocodile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B) rhino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C) giraffe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4D65B-6A54-4F7F-A02C-9DBA70840009}"/>
              </a:ext>
            </a:extLst>
          </p:cNvPr>
          <p:cNvSpPr txBox="1"/>
          <p:nvPr/>
        </p:nvSpPr>
        <p:spPr>
          <a:xfrm>
            <a:off x="6622211" y="509821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6) Who eats the meat?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A) zebra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B) lion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C) giraffe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29F457-59A4-46ED-9480-69665E08F211}"/>
              </a:ext>
            </a:extLst>
          </p:cNvPr>
          <p:cNvSpPr txBox="1"/>
          <p:nvPr/>
        </p:nvSpPr>
        <p:spPr>
          <a:xfrm>
            <a:off x="3415162" y="33001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08C48-B138-4A5D-B1A4-5339783097D7}"/>
              </a:ext>
            </a:extLst>
          </p:cNvPr>
          <p:cNvSpPr txBox="1"/>
          <p:nvPr/>
        </p:nvSpPr>
        <p:spPr>
          <a:xfrm>
            <a:off x="11048640" y="41331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92945-28D9-4E1B-9F47-9DC9CA2F65A1}"/>
              </a:ext>
            </a:extLst>
          </p:cNvPr>
          <p:cNvSpPr txBox="1"/>
          <p:nvPr/>
        </p:nvSpPr>
        <p:spPr>
          <a:xfrm>
            <a:off x="4146609" y="60731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911E0-5AE7-4EEA-8FE0-BB81FB6C2479}"/>
              </a:ext>
            </a:extLst>
          </p:cNvPr>
          <p:cNvSpPr txBox="1"/>
          <p:nvPr/>
        </p:nvSpPr>
        <p:spPr>
          <a:xfrm>
            <a:off x="9292806" y="28086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34A7-3F79-4F39-B487-DC137DE5624D}"/>
              </a:ext>
            </a:extLst>
          </p:cNvPr>
          <p:cNvSpPr txBox="1"/>
          <p:nvPr/>
        </p:nvSpPr>
        <p:spPr>
          <a:xfrm>
            <a:off x="9680096" y="41879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BE68F-E8B5-4D75-A3F4-DA29393FA053}"/>
              </a:ext>
            </a:extLst>
          </p:cNvPr>
          <p:cNvSpPr txBox="1"/>
          <p:nvPr/>
        </p:nvSpPr>
        <p:spPr>
          <a:xfrm>
            <a:off x="9089725" y="53228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b="1" dirty="0"/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36DE0AB4-5F93-4F12-B2FB-5021AEA4B4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2552" y="167068"/>
            <a:ext cx="2800708" cy="1836844"/>
          </a:xfrm>
          <a:prstGeom prst="rect">
            <a:avLst/>
          </a:prstGeom>
        </p:spPr>
      </p:pic>
      <p:pic>
        <p:nvPicPr>
          <p:cNvPr id="26" name="Graphic 26" descr="Odznak, srdce">
            <a:extLst>
              <a:ext uri="{FF2B5EF4-FFF2-40B4-BE49-F238E27FC236}">
                <a16:creationId xmlns:a16="http://schemas.microsoft.com/office/drawing/2014/main" id="{8E492864-1E7A-466C-A2AD-0FAFD52A21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91440" y="3000554"/>
            <a:ext cx="310553" cy="339307"/>
          </a:xfrm>
          <a:prstGeom prst="rect">
            <a:avLst/>
          </a:prstGeom>
        </p:spPr>
      </p:pic>
      <p:pic>
        <p:nvPicPr>
          <p:cNvPr id="28" name="Graphic 26" descr="Odznak, srdce">
            <a:extLst>
              <a:ext uri="{FF2B5EF4-FFF2-40B4-BE49-F238E27FC236}">
                <a16:creationId xmlns:a16="http://schemas.microsoft.com/office/drawing/2014/main" id="{F33E9BBF-ED53-4C35-BFEF-28A9201EE7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283123" y="4863859"/>
            <a:ext cx="324930" cy="324930"/>
          </a:xfrm>
          <a:prstGeom prst="rect">
            <a:avLst/>
          </a:prstGeom>
        </p:spPr>
      </p:pic>
      <p:pic>
        <p:nvPicPr>
          <p:cNvPr id="30" name="Graphic 26" descr="Odznak, srdce">
            <a:extLst>
              <a:ext uri="{FF2B5EF4-FFF2-40B4-BE49-F238E27FC236}">
                <a16:creationId xmlns:a16="http://schemas.microsoft.com/office/drawing/2014/main" id="{7812015C-AA88-4FBA-9EC7-409BDBB2FB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97636" y="3434750"/>
            <a:ext cx="324930" cy="324930"/>
          </a:xfrm>
          <a:prstGeom prst="rect">
            <a:avLst/>
          </a:prstGeom>
        </p:spPr>
      </p:pic>
      <p:pic>
        <p:nvPicPr>
          <p:cNvPr id="32" name="Graphic 26" descr="Odznak, srdce">
            <a:extLst>
              <a:ext uri="{FF2B5EF4-FFF2-40B4-BE49-F238E27FC236}">
                <a16:creationId xmlns:a16="http://schemas.microsoft.com/office/drawing/2014/main" id="{B92BAD8B-0EDC-4E08-9A84-24AD9AA0FF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63636" y="6022674"/>
            <a:ext cx="324930" cy="324930"/>
          </a:xfrm>
          <a:prstGeom prst="rect">
            <a:avLst/>
          </a:prstGeom>
        </p:spPr>
      </p:pic>
      <p:pic>
        <p:nvPicPr>
          <p:cNvPr id="34" name="Graphic 26" descr="Odznak, srdce">
            <a:extLst>
              <a:ext uri="{FF2B5EF4-FFF2-40B4-BE49-F238E27FC236}">
                <a16:creationId xmlns:a16="http://schemas.microsoft.com/office/drawing/2014/main" id="{8EB72E00-E204-4446-BEE6-A676F88F73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54504" y="5648863"/>
            <a:ext cx="324930" cy="324930"/>
          </a:xfrm>
          <a:prstGeom prst="rect">
            <a:avLst/>
          </a:prstGeom>
        </p:spPr>
      </p:pic>
      <p:pic>
        <p:nvPicPr>
          <p:cNvPr id="36" name="Graphic 26" descr="Odznak, srdce">
            <a:extLst>
              <a:ext uri="{FF2B5EF4-FFF2-40B4-BE49-F238E27FC236}">
                <a16:creationId xmlns:a16="http://schemas.microsoft.com/office/drawing/2014/main" id="{846738D5-6F59-45A2-80AF-24077D3574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81357" y="4190999"/>
            <a:ext cx="324930" cy="324930"/>
          </a:xfrm>
          <a:prstGeom prst="rect">
            <a:avLst/>
          </a:prstGeom>
        </p:spPr>
      </p:pic>
      <p:pic>
        <p:nvPicPr>
          <p:cNvPr id="1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1D2C007-9B54-41EF-BB8A-B09CFD22E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05562" y="1187275"/>
            <a:ext cx="609600" cy="609600"/>
          </a:xfrm>
          <a:prstGeom prst="rect">
            <a:avLst/>
          </a:prstGeom>
        </p:spPr>
      </p:pic>
      <p:pic>
        <p:nvPicPr>
          <p:cNvPr id="1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65D89CB-38E7-4813-870E-6883575F95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5076" y="2443835"/>
            <a:ext cx="609600" cy="609600"/>
          </a:xfrm>
          <a:prstGeom prst="rect">
            <a:avLst/>
          </a:prstGeom>
        </p:spPr>
      </p:pic>
      <p:pic>
        <p:nvPicPr>
          <p:cNvPr id="19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1226BB2-3EF2-4941-9348-28D0C2BC88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5872" y="3906329"/>
            <a:ext cx="609600" cy="609600"/>
          </a:xfrm>
          <a:prstGeom prst="rect">
            <a:avLst/>
          </a:prstGeom>
        </p:spPr>
      </p:pic>
      <p:pic>
        <p:nvPicPr>
          <p:cNvPr id="21" name="Nahraný zvuk">
            <a:hlinkClick r:id="" action="ppaction://media"/>
            <a:extLst>
              <a:ext uri="{FF2B5EF4-FFF2-40B4-BE49-F238E27FC236}">
                <a16:creationId xmlns:a16="http://schemas.microsoft.com/office/drawing/2014/main" id="{044D1BF1-36C5-413B-8D9B-2AC4C12582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5712" y="5098211"/>
            <a:ext cx="609600" cy="609600"/>
          </a:xfrm>
          <a:prstGeom prst="rect">
            <a:avLst/>
          </a:prstGeom>
        </p:spPr>
      </p:pic>
      <p:pic>
        <p:nvPicPr>
          <p:cNvPr id="2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12F41EF-A61B-462C-B238-D5C11728426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2673" y="2486996"/>
            <a:ext cx="609600" cy="609600"/>
          </a:xfrm>
          <a:prstGeom prst="rect">
            <a:avLst/>
          </a:prstGeom>
        </p:spPr>
      </p:pic>
      <p:pic>
        <p:nvPicPr>
          <p:cNvPr id="2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EA9109C-F3A6-4ED5-BADF-D4F8F6BF7EF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52695" y="5018057"/>
            <a:ext cx="609600" cy="609600"/>
          </a:xfrm>
          <a:prstGeom prst="rect">
            <a:avLst/>
          </a:prstGeom>
        </p:spPr>
      </p:pic>
      <p:pic>
        <p:nvPicPr>
          <p:cNvPr id="2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27EC2BC-1F60-4DDE-B00C-A8A869A926F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41817" y="381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1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6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35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74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1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36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16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914A-AD75-4F8D-AE9A-65372730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zdroje - obrázky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CDE6-5658-4707-A34F-C0ED9616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    </a:t>
            </a:r>
            <a:r>
              <a:rPr lang="en-US" sz="2400" dirty="0"/>
              <a:t>Activity No.1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https://www.pinterest.co.kr/pin/721490802784934975/</a:t>
            </a:r>
            <a:r>
              <a:rPr lang="en-US" dirty="0">
                <a:ea typeface="+mn-lt"/>
                <a:cs typeface="+mn-lt"/>
              </a:rPr>
              <a:t> - </a:t>
            </a:r>
            <a:r>
              <a:rPr lang="en-US" dirty="0" err="1">
                <a:ea typeface="+mn-lt"/>
                <a:cs typeface="+mn-lt"/>
              </a:rPr>
              <a:t>silhuettes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https://cz.pinterest.com/pin/127930445653166282/</a:t>
            </a:r>
            <a:r>
              <a:rPr lang="en-US" dirty="0">
                <a:ea typeface="+mn-lt"/>
                <a:cs typeface="+mn-lt"/>
              </a:rPr>
              <a:t> - crocodile</a:t>
            </a:r>
            <a:endParaRPr lang="en-US" dirty="0" err="1"/>
          </a:p>
          <a:p>
            <a:pPr marL="457200" lvl="1" indent="0">
              <a:buNone/>
            </a:pPr>
            <a:r>
              <a:rPr lang="en-US" dirty="0"/>
              <a:t>Activity No.3</a:t>
            </a:r>
          </a:p>
          <a:p>
            <a:pPr lvl="1"/>
            <a:r>
              <a:rPr lang="en-US" dirty="0">
                <a:ea typeface="+mn-lt"/>
                <a:cs typeface="+mn-lt"/>
                <a:hlinkClick r:id="rId4"/>
              </a:rPr>
              <a:t>http://drawing-of.eu/drawing-of-zebra/</a:t>
            </a:r>
            <a:r>
              <a:rPr lang="en-US" dirty="0">
                <a:ea typeface="+mn-lt"/>
                <a:cs typeface="+mn-lt"/>
              </a:rPr>
              <a:t> - zebra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  <a:hlinkClick r:id="rId5"/>
              </a:rPr>
              <a:t>http://draw.drawing-of.eu/?crocodile-draw</a:t>
            </a:r>
            <a:r>
              <a:rPr lang="en-US" dirty="0">
                <a:ea typeface="+mn-lt"/>
                <a:cs typeface="+mn-lt"/>
              </a:rPr>
              <a:t> - crocodile</a:t>
            </a:r>
          </a:p>
          <a:p>
            <a:pPr lvl="1"/>
            <a:r>
              <a:rPr lang="en-US" dirty="0">
                <a:ea typeface="+mn-lt"/>
                <a:cs typeface="+mn-lt"/>
                <a:hlinkClick r:id="rId6"/>
              </a:rPr>
              <a:t>https://cz.pinterest.com/pin/427419820863325879/</a:t>
            </a:r>
            <a:r>
              <a:rPr lang="en-US" dirty="0">
                <a:ea typeface="+mn-lt"/>
                <a:cs typeface="+mn-lt"/>
              </a:rPr>
              <a:t> - giraffe</a:t>
            </a:r>
          </a:p>
          <a:p>
            <a:pPr marL="457200" lvl="1" indent="0">
              <a:buNone/>
            </a:pPr>
            <a:r>
              <a:rPr lang="en-US" dirty="0"/>
              <a:t>Activity No.4</a:t>
            </a:r>
          </a:p>
          <a:p>
            <a:pPr lvl="1"/>
            <a:r>
              <a:rPr lang="en-US" dirty="0">
                <a:ea typeface="+mn-lt"/>
                <a:cs typeface="+mn-lt"/>
                <a:hlinkClick r:id="rId7"/>
              </a:rPr>
              <a:t>https://www.istockphoto.com/vector/safari-and-jungle-vector-animals-gm535509842-94975507</a:t>
            </a:r>
            <a:r>
              <a:rPr lang="en-US" dirty="0">
                <a:ea typeface="+mn-lt"/>
                <a:cs typeface="+mn-lt"/>
              </a:rPr>
              <a:t> - safari animals</a:t>
            </a:r>
          </a:p>
          <a:p>
            <a:pPr marL="457200" lvl="1" indent="0">
              <a:buNone/>
            </a:pPr>
            <a:r>
              <a:rPr lang="en-US" dirty="0"/>
              <a:t>Activity No.5</a:t>
            </a:r>
          </a:p>
          <a:p>
            <a:pPr lvl="1"/>
            <a:r>
              <a:rPr lang="en-US" dirty="0">
                <a:ea typeface="+mn-lt"/>
                <a:cs typeface="+mn-lt"/>
                <a:hlinkClick r:id="rId8"/>
              </a:rPr>
              <a:t>https://www.pngegg.com/en/png-ybhsz</a:t>
            </a:r>
            <a:r>
              <a:rPr lang="en-US" dirty="0">
                <a:ea typeface="+mn-lt"/>
                <a:cs typeface="+mn-lt"/>
              </a:rPr>
              <a:t> - lion footprint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  <a:hlinkClick r:id="rId9"/>
              </a:rPr>
              <a:t>https://www.shutterstock.com/cs/search/elephant+footprint</a:t>
            </a:r>
            <a:r>
              <a:rPr lang="en-US" dirty="0">
                <a:ea typeface="+mn-lt"/>
                <a:cs typeface="+mn-lt"/>
              </a:rPr>
              <a:t> - elephant footprint</a:t>
            </a:r>
          </a:p>
          <a:p>
            <a:pPr lvl="1"/>
            <a:r>
              <a:rPr lang="en-US" dirty="0">
                <a:ea typeface="+mn-lt"/>
                <a:cs typeface="+mn-lt"/>
                <a:hlinkClick r:id="rId10"/>
              </a:rPr>
              <a:t>https://www.pinclipart.com/pindetail/iioibJR_zebra-footprint-circle-clipart/</a:t>
            </a:r>
            <a:r>
              <a:rPr lang="en-US" dirty="0">
                <a:ea typeface="+mn-lt"/>
                <a:cs typeface="+mn-lt"/>
              </a:rPr>
              <a:t> - zebra footprint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  <a:hlinkClick r:id="rId11"/>
              </a:rPr>
              <a:t>https://www.pinclipart.com/pindetail/iTTioTw_footprints-png-giraffe-footprint-clipart/</a:t>
            </a:r>
            <a:r>
              <a:rPr lang="en-US" dirty="0">
                <a:ea typeface="+mn-lt"/>
                <a:cs typeface="+mn-lt"/>
              </a:rPr>
              <a:t> - giraffe footprint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3610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392</Words>
  <Application>Microsoft Office PowerPoint</Application>
  <PresentationFormat>Widescreen</PresentationFormat>
  <Paragraphs>86</Paragraphs>
  <Slides>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The Hand Bold</vt:lpstr>
      <vt:lpstr>The Serif Hand Black</vt:lpstr>
      <vt:lpstr>SketchyVTI</vt:lpstr>
      <vt:lpstr>SAFARI Vocabulary</vt:lpstr>
      <vt:lpstr>How many animals can you recognize?</vt:lpstr>
      <vt:lpstr>PowerPoint Presentation</vt:lpstr>
      <vt:lpstr>Word scramble – correct the words Activity no.2</vt:lpstr>
      <vt:lpstr>Do the math activity no.3</vt:lpstr>
      <vt:lpstr>Draw your favourite animal and talk about it activity no.4</vt:lpstr>
      <vt:lpstr>Animal footprints activity no.5</vt:lpstr>
      <vt:lpstr>Safari quiz Activity No.6</vt:lpstr>
      <vt:lpstr>zdroje - obrázky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Obonya</dc:creator>
  <cp:lastModifiedBy>Juraj Obonya</cp:lastModifiedBy>
  <cp:revision>921</cp:revision>
  <dcterms:created xsi:type="dcterms:W3CDTF">2020-11-01T16:17:25Z</dcterms:created>
  <dcterms:modified xsi:type="dcterms:W3CDTF">2022-01-27T00:14:01Z</dcterms:modified>
</cp:coreProperties>
</file>