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0" r:id="rId4"/>
    <p:sldMasterId id="2147484142" r:id="rId5"/>
  </p:sldMasterIdLst>
  <p:notesMasterIdLst>
    <p:notesMasterId r:id="rId12"/>
  </p:notesMasterIdLst>
  <p:handoutMasterIdLst>
    <p:handoutMasterId r:id="rId13"/>
  </p:handoutMasterIdLst>
  <p:sldIdLst>
    <p:sldId id="409" r:id="rId6"/>
    <p:sldId id="421" r:id="rId7"/>
    <p:sldId id="435" r:id="rId8"/>
    <p:sldId id="436" r:id="rId9"/>
    <p:sldId id="424" r:id="rId10"/>
    <p:sldId id="437" r:id="rId11"/>
  </p:sldIdLst>
  <p:sldSz cx="12192000" cy="6858000"/>
  <p:notesSz cx="6799263" cy="9929813"/>
  <p:defaultTextStyle>
    <a:defPPr>
      <a:defRPr lang="cs-CZ"/>
    </a:defPPr>
    <a:lvl1pPr marL="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35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279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69186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558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2022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3837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472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107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014"/>
    <a:srgbClr val="FF7800"/>
    <a:srgbClr val="080808"/>
    <a:srgbClr val="BECDD2"/>
    <a:srgbClr val="46505A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2" autoAdjust="0"/>
    <p:restoredTop sz="93488" autoAdjust="0"/>
  </p:normalViewPr>
  <p:slideViewPr>
    <p:cSldViewPr snapToGrid="0">
      <p:cViewPr varScale="1">
        <p:scale>
          <a:sx n="79" d="100"/>
          <a:sy n="79" d="100"/>
        </p:scale>
        <p:origin x="821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3996" y="-96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utbcz-my.sharepoint.com/personal/benicek_utb_cz/Documents/prorektor/prezentace/p&#345;ihlasky%20UTB%2020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800" b="1"/>
              <a:t>počty přihlášek po prvním kole do bakalářských</a:t>
            </a:r>
            <a:r>
              <a:rPr lang="cs-CZ" sz="1800" b="1" baseline="0"/>
              <a:t> a 5-letého magisterského SP</a:t>
            </a:r>
            <a:endParaRPr lang="cs-CZ" sz="1800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'[přihlasky UTB 2022.xlsx]List1'!$A$4</c:f>
              <c:strCache>
                <c:ptCount val="1"/>
                <c:pt idx="0">
                  <c:v>Bc - kom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multiLvlStrRef>
              <c:f>'[přihlasky UTB 2022.xlsx]List1'!$B$2:$AC$3</c:f>
              <c:multiLvlStrCache>
                <c:ptCount val="24"/>
                <c:lvl>
                  <c:pt idx="0">
                    <c:v>2019</c:v>
                  </c:pt>
                  <c:pt idx="1">
                    <c:v>2020</c:v>
                  </c:pt>
                  <c:pt idx="2">
                    <c:v>2021</c:v>
                  </c:pt>
                  <c:pt idx="3">
                    <c:v>2022</c:v>
                  </c:pt>
                  <c:pt idx="4">
                    <c:v>2019</c:v>
                  </c:pt>
                  <c:pt idx="5">
                    <c:v>2020</c:v>
                  </c:pt>
                  <c:pt idx="6">
                    <c:v>2021</c:v>
                  </c:pt>
                  <c:pt idx="7">
                    <c:v>2022</c:v>
                  </c:pt>
                  <c:pt idx="8">
                    <c:v>2019</c:v>
                  </c:pt>
                  <c:pt idx="9">
                    <c:v>2020</c:v>
                  </c:pt>
                  <c:pt idx="10">
                    <c:v>2021</c:v>
                  </c:pt>
                  <c:pt idx="11">
                    <c:v>2022</c:v>
                  </c:pt>
                  <c:pt idx="12">
                    <c:v>2019</c:v>
                  </c:pt>
                  <c:pt idx="13">
                    <c:v>2020</c:v>
                  </c:pt>
                  <c:pt idx="14">
                    <c:v>2021</c:v>
                  </c:pt>
                  <c:pt idx="15">
                    <c:v>2022</c:v>
                  </c:pt>
                  <c:pt idx="16">
                    <c:v>2019</c:v>
                  </c:pt>
                  <c:pt idx="17">
                    <c:v>2020</c:v>
                  </c:pt>
                  <c:pt idx="18">
                    <c:v>2021</c:v>
                  </c:pt>
                  <c:pt idx="19">
                    <c:v>2022</c:v>
                  </c:pt>
                  <c:pt idx="20">
                    <c:v>2019</c:v>
                  </c:pt>
                  <c:pt idx="21">
                    <c:v>2020</c:v>
                  </c:pt>
                  <c:pt idx="22">
                    <c:v>2021</c:v>
                  </c:pt>
                  <c:pt idx="23">
                    <c:v>2022</c:v>
                  </c:pt>
                </c:lvl>
                <c:lvl>
                  <c:pt idx="0">
                    <c:v>FAI</c:v>
                  </c:pt>
                  <c:pt idx="4">
                    <c:v>FAME</c:v>
                  </c:pt>
                  <c:pt idx="8">
                    <c:v>FHS</c:v>
                  </c:pt>
                  <c:pt idx="12">
                    <c:v>FLKŘ</c:v>
                  </c:pt>
                  <c:pt idx="16">
                    <c:v>FMK</c:v>
                  </c:pt>
                  <c:pt idx="20">
                    <c:v>FT</c:v>
                  </c:pt>
                </c:lvl>
              </c:multiLvlStrCache>
              <c:extLst/>
            </c:multiLvlStrRef>
          </c:cat>
          <c:val>
            <c:numRef>
              <c:f>'[přihlasky UTB 2022.xlsx]List1'!$B$4:$AC$4</c:f>
              <c:numCache>
                <c:formatCode>General</c:formatCode>
                <c:ptCount val="24"/>
                <c:pt idx="0">
                  <c:v>146</c:v>
                </c:pt>
                <c:pt idx="1">
                  <c:v>159</c:v>
                </c:pt>
                <c:pt idx="2">
                  <c:v>176</c:v>
                </c:pt>
                <c:pt idx="3">
                  <c:v>144</c:v>
                </c:pt>
                <c:pt idx="4">
                  <c:v>265</c:v>
                </c:pt>
                <c:pt idx="5">
                  <c:v>192</c:v>
                </c:pt>
                <c:pt idx="6">
                  <c:v>373</c:v>
                </c:pt>
                <c:pt idx="7">
                  <c:v>285</c:v>
                </c:pt>
                <c:pt idx="8">
                  <c:v>486</c:v>
                </c:pt>
                <c:pt idx="9">
                  <c:v>389</c:v>
                </c:pt>
                <c:pt idx="10">
                  <c:v>592</c:v>
                </c:pt>
                <c:pt idx="11">
                  <c:v>445</c:v>
                </c:pt>
                <c:pt idx="12">
                  <c:v>280</c:v>
                </c:pt>
                <c:pt idx="13">
                  <c:v>256</c:v>
                </c:pt>
                <c:pt idx="14">
                  <c:v>421</c:v>
                </c:pt>
                <c:pt idx="15">
                  <c:v>277</c:v>
                </c:pt>
                <c:pt idx="16">
                  <c:v>116</c:v>
                </c:pt>
                <c:pt idx="17">
                  <c:v>100</c:v>
                </c:pt>
                <c:pt idx="18">
                  <c:v>162</c:v>
                </c:pt>
                <c:pt idx="19">
                  <c:v>88</c:v>
                </c:pt>
                <c:pt idx="20">
                  <c:v>188</c:v>
                </c:pt>
                <c:pt idx="21">
                  <c:v>149</c:v>
                </c:pt>
                <c:pt idx="22">
                  <c:v>194</c:v>
                </c:pt>
                <c:pt idx="23">
                  <c:v>152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0F9F-4F41-8CAF-D8EB23F2E4D0}"/>
            </c:ext>
          </c:extLst>
        </c:ser>
        <c:ser>
          <c:idx val="1"/>
          <c:order val="1"/>
          <c:tx>
            <c:strRef>
              <c:f>'[přihlasky UTB 2022.xlsx]List1'!$A$5</c:f>
              <c:strCache>
                <c:ptCount val="1"/>
                <c:pt idx="0">
                  <c:v>Bc - prez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multiLvlStrRef>
              <c:f>'[přihlasky UTB 2022.xlsx]List1'!$B$2:$AC$3</c:f>
              <c:multiLvlStrCache>
                <c:ptCount val="24"/>
                <c:lvl>
                  <c:pt idx="0">
                    <c:v>2019</c:v>
                  </c:pt>
                  <c:pt idx="1">
                    <c:v>2020</c:v>
                  </c:pt>
                  <c:pt idx="2">
                    <c:v>2021</c:v>
                  </c:pt>
                  <c:pt idx="3">
                    <c:v>2022</c:v>
                  </c:pt>
                  <c:pt idx="4">
                    <c:v>2019</c:v>
                  </c:pt>
                  <c:pt idx="5">
                    <c:v>2020</c:v>
                  </c:pt>
                  <c:pt idx="6">
                    <c:v>2021</c:v>
                  </c:pt>
                  <c:pt idx="7">
                    <c:v>2022</c:v>
                  </c:pt>
                  <c:pt idx="8">
                    <c:v>2019</c:v>
                  </c:pt>
                  <c:pt idx="9">
                    <c:v>2020</c:v>
                  </c:pt>
                  <c:pt idx="10">
                    <c:v>2021</c:v>
                  </c:pt>
                  <c:pt idx="11">
                    <c:v>2022</c:v>
                  </c:pt>
                  <c:pt idx="12">
                    <c:v>2019</c:v>
                  </c:pt>
                  <c:pt idx="13">
                    <c:v>2020</c:v>
                  </c:pt>
                  <c:pt idx="14">
                    <c:v>2021</c:v>
                  </c:pt>
                  <c:pt idx="15">
                    <c:v>2022</c:v>
                  </c:pt>
                  <c:pt idx="16">
                    <c:v>2019</c:v>
                  </c:pt>
                  <c:pt idx="17">
                    <c:v>2020</c:v>
                  </c:pt>
                  <c:pt idx="18">
                    <c:v>2021</c:v>
                  </c:pt>
                  <c:pt idx="19">
                    <c:v>2022</c:v>
                  </c:pt>
                  <c:pt idx="20">
                    <c:v>2019</c:v>
                  </c:pt>
                  <c:pt idx="21">
                    <c:v>2020</c:v>
                  </c:pt>
                  <c:pt idx="22">
                    <c:v>2021</c:v>
                  </c:pt>
                  <c:pt idx="23">
                    <c:v>2022</c:v>
                  </c:pt>
                </c:lvl>
                <c:lvl>
                  <c:pt idx="0">
                    <c:v>FAI</c:v>
                  </c:pt>
                  <c:pt idx="4">
                    <c:v>FAME</c:v>
                  </c:pt>
                  <c:pt idx="8">
                    <c:v>FHS</c:v>
                  </c:pt>
                  <c:pt idx="12">
                    <c:v>FLKŘ</c:v>
                  </c:pt>
                  <c:pt idx="16">
                    <c:v>FMK</c:v>
                  </c:pt>
                  <c:pt idx="20">
                    <c:v>FT</c:v>
                  </c:pt>
                </c:lvl>
              </c:multiLvlStrCache>
              <c:extLst/>
            </c:multiLvlStrRef>
          </c:cat>
          <c:val>
            <c:numRef>
              <c:f>'[přihlasky UTB 2022.xlsx]List1'!$B$5:$AC$5</c:f>
              <c:numCache>
                <c:formatCode>General</c:formatCode>
                <c:ptCount val="24"/>
                <c:pt idx="0">
                  <c:v>651</c:v>
                </c:pt>
                <c:pt idx="1">
                  <c:v>669</c:v>
                </c:pt>
                <c:pt idx="2">
                  <c:v>699</c:v>
                </c:pt>
                <c:pt idx="3">
                  <c:v>893</c:v>
                </c:pt>
                <c:pt idx="4">
                  <c:v>948</c:v>
                </c:pt>
                <c:pt idx="5">
                  <c:v>975</c:v>
                </c:pt>
                <c:pt idx="6">
                  <c:v>1331</c:v>
                </c:pt>
                <c:pt idx="7">
                  <c:v>1481</c:v>
                </c:pt>
                <c:pt idx="8">
                  <c:v>1081</c:v>
                </c:pt>
                <c:pt idx="9">
                  <c:v>1082</c:v>
                </c:pt>
                <c:pt idx="10">
                  <c:v>1084</c:v>
                </c:pt>
                <c:pt idx="11">
                  <c:v>1178</c:v>
                </c:pt>
                <c:pt idx="12">
                  <c:v>435</c:v>
                </c:pt>
                <c:pt idx="13">
                  <c:v>393</c:v>
                </c:pt>
                <c:pt idx="14">
                  <c:v>543</c:v>
                </c:pt>
                <c:pt idx="15">
                  <c:v>542</c:v>
                </c:pt>
                <c:pt idx="16">
                  <c:v>1229</c:v>
                </c:pt>
                <c:pt idx="17">
                  <c:v>1182</c:v>
                </c:pt>
                <c:pt idx="18">
                  <c:v>1324</c:v>
                </c:pt>
                <c:pt idx="19">
                  <c:v>1307</c:v>
                </c:pt>
                <c:pt idx="20">
                  <c:v>688</c:v>
                </c:pt>
                <c:pt idx="21">
                  <c:v>597</c:v>
                </c:pt>
                <c:pt idx="22">
                  <c:v>511</c:v>
                </c:pt>
                <c:pt idx="23">
                  <c:v>527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0F9F-4F41-8CAF-D8EB23F2E4D0}"/>
            </c:ext>
          </c:extLst>
        </c:ser>
        <c:ser>
          <c:idx val="4"/>
          <c:order val="4"/>
          <c:tx>
            <c:strRef>
              <c:f>'[přihlasky UTB 2022.xlsx]List1'!$A$8</c:f>
              <c:strCache>
                <c:ptCount val="1"/>
                <c:pt idx="0">
                  <c:v>Mgr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multiLvlStrRef>
              <c:f>'[přihlasky UTB 2022.xlsx]List1'!$B$2:$AC$3</c:f>
              <c:multiLvlStrCache>
                <c:ptCount val="24"/>
                <c:lvl>
                  <c:pt idx="0">
                    <c:v>2019</c:v>
                  </c:pt>
                  <c:pt idx="1">
                    <c:v>2020</c:v>
                  </c:pt>
                  <c:pt idx="2">
                    <c:v>2021</c:v>
                  </c:pt>
                  <c:pt idx="3">
                    <c:v>2022</c:v>
                  </c:pt>
                  <c:pt idx="4">
                    <c:v>2019</c:v>
                  </c:pt>
                  <c:pt idx="5">
                    <c:v>2020</c:v>
                  </c:pt>
                  <c:pt idx="6">
                    <c:v>2021</c:v>
                  </c:pt>
                  <c:pt idx="7">
                    <c:v>2022</c:v>
                  </c:pt>
                  <c:pt idx="8">
                    <c:v>2019</c:v>
                  </c:pt>
                  <c:pt idx="9">
                    <c:v>2020</c:v>
                  </c:pt>
                  <c:pt idx="10">
                    <c:v>2021</c:v>
                  </c:pt>
                  <c:pt idx="11">
                    <c:v>2022</c:v>
                  </c:pt>
                  <c:pt idx="12">
                    <c:v>2019</c:v>
                  </c:pt>
                  <c:pt idx="13">
                    <c:v>2020</c:v>
                  </c:pt>
                  <c:pt idx="14">
                    <c:v>2021</c:v>
                  </c:pt>
                  <c:pt idx="15">
                    <c:v>2022</c:v>
                  </c:pt>
                  <c:pt idx="16">
                    <c:v>2019</c:v>
                  </c:pt>
                  <c:pt idx="17">
                    <c:v>2020</c:v>
                  </c:pt>
                  <c:pt idx="18">
                    <c:v>2021</c:v>
                  </c:pt>
                  <c:pt idx="19">
                    <c:v>2022</c:v>
                  </c:pt>
                  <c:pt idx="20">
                    <c:v>2019</c:v>
                  </c:pt>
                  <c:pt idx="21">
                    <c:v>2020</c:v>
                  </c:pt>
                  <c:pt idx="22">
                    <c:v>2021</c:v>
                  </c:pt>
                  <c:pt idx="23">
                    <c:v>2022</c:v>
                  </c:pt>
                </c:lvl>
                <c:lvl>
                  <c:pt idx="0">
                    <c:v>FAI</c:v>
                  </c:pt>
                  <c:pt idx="4">
                    <c:v>FAME</c:v>
                  </c:pt>
                  <c:pt idx="8">
                    <c:v>FHS</c:v>
                  </c:pt>
                  <c:pt idx="12">
                    <c:v>FLKŘ</c:v>
                  </c:pt>
                  <c:pt idx="16">
                    <c:v>FMK</c:v>
                  </c:pt>
                  <c:pt idx="20">
                    <c:v>FT</c:v>
                  </c:pt>
                </c:lvl>
              </c:multiLvlStrCache>
              <c:extLst/>
            </c:multiLvlStrRef>
          </c:cat>
          <c:val>
            <c:numRef>
              <c:f>'[přihlasky UTB 2022.xlsx]List1'!$B$8:$AC$8</c:f>
              <c:numCache>
                <c:formatCode>General</c:formatCode>
                <c:ptCount val="24"/>
                <c:pt idx="0">
                  <c:v>0</c:v>
                </c:pt>
                <c:pt idx="8">
                  <c:v>217</c:v>
                </c:pt>
                <c:pt idx="9">
                  <c:v>183</c:v>
                </c:pt>
                <c:pt idx="10">
                  <c:v>229</c:v>
                </c:pt>
                <c:pt idx="11">
                  <c:v>335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0F9F-4F41-8CAF-D8EB23F2E4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71629024"/>
        <c:axId val="971618208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'[přihlasky UTB 2022.xlsx]List1'!$A$6</c15:sqref>
                        </c15:formulaRef>
                      </c:ext>
                    </c:extLst>
                    <c:strCache>
                      <c:ptCount val="1"/>
                      <c:pt idx="0">
                        <c:v>Nav - kom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multiLvlStrRef>
                    <c:extLst>
                      <c:ext uri="{02D57815-91ED-43cb-92C2-25804820EDAC}">
                        <c15:formulaRef>
                          <c15:sqref>'[přihlasky UTB 2022.xlsx]List1'!$B$2:$AC$3</c15:sqref>
                        </c15:formulaRef>
                      </c:ext>
                    </c:extLst>
                    <c:multiLvlStrCache>
                      <c:ptCount val="24"/>
                      <c:lvl>
                        <c:pt idx="0">
                          <c:v>2019</c:v>
                        </c:pt>
                        <c:pt idx="1">
                          <c:v>2020</c:v>
                        </c:pt>
                        <c:pt idx="2">
                          <c:v>2021</c:v>
                        </c:pt>
                        <c:pt idx="3">
                          <c:v>2022</c:v>
                        </c:pt>
                        <c:pt idx="4">
                          <c:v>2019</c:v>
                        </c:pt>
                        <c:pt idx="5">
                          <c:v>2020</c:v>
                        </c:pt>
                        <c:pt idx="6">
                          <c:v>2021</c:v>
                        </c:pt>
                        <c:pt idx="7">
                          <c:v>2022</c:v>
                        </c:pt>
                        <c:pt idx="8">
                          <c:v>2019</c:v>
                        </c:pt>
                        <c:pt idx="9">
                          <c:v>2020</c:v>
                        </c:pt>
                        <c:pt idx="10">
                          <c:v>2021</c:v>
                        </c:pt>
                        <c:pt idx="11">
                          <c:v>2022</c:v>
                        </c:pt>
                        <c:pt idx="12">
                          <c:v>2019</c:v>
                        </c:pt>
                        <c:pt idx="13">
                          <c:v>2020</c:v>
                        </c:pt>
                        <c:pt idx="14">
                          <c:v>2021</c:v>
                        </c:pt>
                        <c:pt idx="15">
                          <c:v>2022</c:v>
                        </c:pt>
                        <c:pt idx="16">
                          <c:v>2019</c:v>
                        </c:pt>
                        <c:pt idx="17">
                          <c:v>2020</c:v>
                        </c:pt>
                        <c:pt idx="18">
                          <c:v>2021</c:v>
                        </c:pt>
                        <c:pt idx="19">
                          <c:v>2022</c:v>
                        </c:pt>
                        <c:pt idx="20">
                          <c:v>2019</c:v>
                        </c:pt>
                        <c:pt idx="21">
                          <c:v>2020</c:v>
                        </c:pt>
                        <c:pt idx="22">
                          <c:v>2021</c:v>
                        </c:pt>
                        <c:pt idx="23">
                          <c:v>2022</c:v>
                        </c:pt>
                      </c:lvl>
                      <c:lvl>
                        <c:pt idx="0">
                          <c:v>FAI</c:v>
                        </c:pt>
                        <c:pt idx="4">
                          <c:v>FAME</c:v>
                        </c:pt>
                        <c:pt idx="8">
                          <c:v>FHS</c:v>
                        </c:pt>
                        <c:pt idx="12">
                          <c:v>FLKŘ</c:v>
                        </c:pt>
                        <c:pt idx="16">
                          <c:v>FMK</c:v>
                        </c:pt>
                        <c:pt idx="20">
                          <c:v>FT</c:v>
                        </c:pt>
                      </c:lvl>
                    </c:multiLvlStrCache>
                  </c:multiLvlStrRef>
                </c:cat>
                <c:val>
                  <c:numRef>
                    <c:extLst>
                      <c:ext uri="{02D57815-91ED-43cb-92C2-25804820EDAC}">
                        <c15:formulaRef>
                          <c15:sqref>'[přihlasky UTB 2022.xlsx]List1'!$B$6:$AC$6</c15:sqref>
                        </c15:formulaRef>
                      </c:ext>
                    </c:extLst>
                    <c:numCache>
                      <c:formatCode>General</c:formatCode>
                      <c:ptCount val="24"/>
                      <c:pt idx="0">
                        <c:v>51</c:v>
                      </c:pt>
                      <c:pt idx="1">
                        <c:v>59</c:v>
                      </c:pt>
                      <c:pt idx="2">
                        <c:v>40</c:v>
                      </c:pt>
                      <c:pt idx="3">
                        <c:v>78</c:v>
                      </c:pt>
                      <c:pt idx="4">
                        <c:v>366</c:v>
                      </c:pt>
                      <c:pt idx="5">
                        <c:v>312</c:v>
                      </c:pt>
                      <c:pt idx="6">
                        <c:v>536</c:v>
                      </c:pt>
                      <c:pt idx="7">
                        <c:v>403</c:v>
                      </c:pt>
                      <c:pt idx="8">
                        <c:v>178</c:v>
                      </c:pt>
                      <c:pt idx="9">
                        <c:v>137</c:v>
                      </c:pt>
                      <c:pt idx="10">
                        <c:v>171</c:v>
                      </c:pt>
                      <c:pt idx="11">
                        <c:v>137</c:v>
                      </c:pt>
                      <c:pt idx="13">
                        <c:v>117</c:v>
                      </c:pt>
                      <c:pt idx="14">
                        <c:v>227</c:v>
                      </c:pt>
                      <c:pt idx="15">
                        <c:v>194</c:v>
                      </c:pt>
                      <c:pt idx="16">
                        <c:v>110</c:v>
                      </c:pt>
                      <c:pt idx="17">
                        <c:v>137</c:v>
                      </c:pt>
                      <c:pt idx="18">
                        <c:v>154</c:v>
                      </c:pt>
                      <c:pt idx="19">
                        <c:v>151</c:v>
                      </c:pt>
                      <c:pt idx="20">
                        <c:v>64</c:v>
                      </c:pt>
                      <c:pt idx="21">
                        <c:v>64</c:v>
                      </c:pt>
                      <c:pt idx="22">
                        <c:v>70</c:v>
                      </c:pt>
                      <c:pt idx="23">
                        <c:v>43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0F9F-4F41-8CAF-D8EB23F2E4D0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'[přihlasky UTB 2022.xlsx]List1'!$A$7</c15:sqref>
                        </c15:formulaRef>
                      </c:ext>
                    </c:extLst>
                    <c:strCache>
                      <c:ptCount val="1"/>
                      <c:pt idx="0">
                        <c:v>Nav - prez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multiLvl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'[přihlasky UTB 2022.xlsx]List1'!$B$2:$AC$3</c15:sqref>
                        </c15:formulaRef>
                      </c:ext>
                    </c:extLst>
                    <c:multiLvlStrCache>
                      <c:ptCount val="24"/>
                      <c:lvl>
                        <c:pt idx="0">
                          <c:v>2019</c:v>
                        </c:pt>
                        <c:pt idx="1">
                          <c:v>2020</c:v>
                        </c:pt>
                        <c:pt idx="2">
                          <c:v>2021</c:v>
                        </c:pt>
                        <c:pt idx="3">
                          <c:v>2022</c:v>
                        </c:pt>
                        <c:pt idx="4">
                          <c:v>2019</c:v>
                        </c:pt>
                        <c:pt idx="5">
                          <c:v>2020</c:v>
                        </c:pt>
                        <c:pt idx="6">
                          <c:v>2021</c:v>
                        </c:pt>
                        <c:pt idx="7">
                          <c:v>2022</c:v>
                        </c:pt>
                        <c:pt idx="8">
                          <c:v>2019</c:v>
                        </c:pt>
                        <c:pt idx="9">
                          <c:v>2020</c:v>
                        </c:pt>
                        <c:pt idx="10">
                          <c:v>2021</c:v>
                        </c:pt>
                        <c:pt idx="11">
                          <c:v>2022</c:v>
                        </c:pt>
                        <c:pt idx="12">
                          <c:v>2019</c:v>
                        </c:pt>
                        <c:pt idx="13">
                          <c:v>2020</c:v>
                        </c:pt>
                        <c:pt idx="14">
                          <c:v>2021</c:v>
                        </c:pt>
                        <c:pt idx="15">
                          <c:v>2022</c:v>
                        </c:pt>
                        <c:pt idx="16">
                          <c:v>2019</c:v>
                        </c:pt>
                        <c:pt idx="17">
                          <c:v>2020</c:v>
                        </c:pt>
                        <c:pt idx="18">
                          <c:v>2021</c:v>
                        </c:pt>
                        <c:pt idx="19">
                          <c:v>2022</c:v>
                        </c:pt>
                        <c:pt idx="20">
                          <c:v>2019</c:v>
                        </c:pt>
                        <c:pt idx="21">
                          <c:v>2020</c:v>
                        </c:pt>
                        <c:pt idx="22">
                          <c:v>2021</c:v>
                        </c:pt>
                        <c:pt idx="23">
                          <c:v>2022</c:v>
                        </c:pt>
                      </c:lvl>
                      <c:lvl>
                        <c:pt idx="0">
                          <c:v>FAI</c:v>
                        </c:pt>
                        <c:pt idx="4">
                          <c:v>FAME</c:v>
                        </c:pt>
                        <c:pt idx="8">
                          <c:v>FHS</c:v>
                        </c:pt>
                        <c:pt idx="12">
                          <c:v>FLKŘ</c:v>
                        </c:pt>
                        <c:pt idx="16">
                          <c:v>FMK</c:v>
                        </c:pt>
                        <c:pt idx="20">
                          <c:v>FT</c:v>
                        </c:pt>
                      </c:lvl>
                    </c:multiLvlStrCache>
                  </c:multiLvl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'[přihlasky UTB 2022.xlsx]List1'!$B$7:$AC$7</c15:sqref>
                        </c15:formulaRef>
                      </c:ext>
                    </c:extLst>
                    <c:numCache>
                      <c:formatCode>General</c:formatCode>
                      <c:ptCount val="24"/>
                      <c:pt idx="0">
                        <c:v>25</c:v>
                      </c:pt>
                      <c:pt idx="1">
                        <c:v>33</c:v>
                      </c:pt>
                      <c:pt idx="2">
                        <c:v>25</c:v>
                      </c:pt>
                      <c:pt idx="3">
                        <c:v>58</c:v>
                      </c:pt>
                      <c:pt idx="4">
                        <c:v>226</c:v>
                      </c:pt>
                      <c:pt idx="5">
                        <c:v>314</c:v>
                      </c:pt>
                      <c:pt idx="6">
                        <c:v>359</c:v>
                      </c:pt>
                      <c:pt idx="7">
                        <c:v>339</c:v>
                      </c:pt>
                      <c:pt idx="8">
                        <c:v>88</c:v>
                      </c:pt>
                      <c:pt idx="9">
                        <c:v>71</c:v>
                      </c:pt>
                      <c:pt idx="10">
                        <c:v>73</c:v>
                      </c:pt>
                      <c:pt idx="11">
                        <c:v>69</c:v>
                      </c:pt>
                      <c:pt idx="12">
                        <c:v>88</c:v>
                      </c:pt>
                      <c:pt idx="13">
                        <c:v>87</c:v>
                      </c:pt>
                      <c:pt idx="14">
                        <c:v>94</c:v>
                      </c:pt>
                      <c:pt idx="15">
                        <c:v>89</c:v>
                      </c:pt>
                      <c:pt idx="16">
                        <c:v>207</c:v>
                      </c:pt>
                      <c:pt idx="17">
                        <c:v>229</c:v>
                      </c:pt>
                      <c:pt idx="18">
                        <c:v>253</c:v>
                      </c:pt>
                      <c:pt idx="19">
                        <c:v>210</c:v>
                      </c:pt>
                      <c:pt idx="20">
                        <c:v>92</c:v>
                      </c:pt>
                      <c:pt idx="21">
                        <c:v>37</c:v>
                      </c:pt>
                      <c:pt idx="22">
                        <c:v>54</c:v>
                      </c:pt>
                      <c:pt idx="23">
                        <c:v>33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0F9F-4F41-8CAF-D8EB23F2E4D0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'[přihlasky UTB 2022.xlsx]List1'!$A$9</c15:sqref>
                        </c15:formulaRef>
                      </c:ext>
                    </c:extLst>
                    <c:strCache>
                      <c:ptCount val="1"/>
                      <c:pt idx="0">
                        <c:v>PhD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multiLvl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'[přihlasky UTB 2022.xlsx]List1'!$B$2:$AC$3</c15:sqref>
                        </c15:formulaRef>
                      </c:ext>
                    </c:extLst>
                    <c:multiLvlStrCache>
                      <c:ptCount val="24"/>
                      <c:lvl>
                        <c:pt idx="0">
                          <c:v>2019</c:v>
                        </c:pt>
                        <c:pt idx="1">
                          <c:v>2020</c:v>
                        </c:pt>
                        <c:pt idx="2">
                          <c:v>2021</c:v>
                        </c:pt>
                        <c:pt idx="3">
                          <c:v>2022</c:v>
                        </c:pt>
                        <c:pt idx="4">
                          <c:v>2019</c:v>
                        </c:pt>
                        <c:pt idx="5">
                          <c:v>2020</c:v>
                        </c:pt>
                        <c:pt idx="6">
                          <c:v>2021</c:v>
                        </c:pt>
                        <c:pt idx="7">
                          <c:v>2022</c:v>
                        </c:pt>
                        <c:pt idx="8">
                          <c:v>2019</c:v>
                        </c:pt>
                        <c:pt idx="9">
                          <c:v>2020</c:v>
                        </c:pt>
                        <c:pt idx="10">
                          <c:v>2021</c:v>
                        </c:pt>
                        <c:pt idx="11">
                          <c:v>2022</c:v>
                        </c:pt>
                        <c:pt idx="12">
                          <c:v>2019</c:v>
                        </c:pt>
                        <c:pt idx="13">
                          <c:v>2020</c:v>
                        </c:pt>
                        <c:pt idx="14">
                          <c:v>2021</c:v>
                        </c:pt>
                        <c:pt idx="15">
                          <c:v>2022</c:v>
                        </c:pt>
                        <c:pt idx="16">
                          <c:v>2019</c:v>
                        </c:pt>
                        <c:pt idx="17">
                          <c:v>2020</c:v>
                        </c:pt>
                        <c:pt idx="18">
                          <c:v>2021</c:v>
                        </c:pt>
                        <c:pt idx="19">
                          <c:v>2022</c:v>
                        </c:pt>
                        <c:pt idx="20">
                          <c:v>2019</c:v>
                        </c:pt>
                        <c:pt idx="21">
                          <c:v>2020</c:v>
                        </c:pt>
                        <c:pt idx="22">
                          <c:v>2021</c:v>
                        </c:pt>
                        <c:pt idx="23">
                          <c:v>2022</c:v>
                        </c:pt>
                      </c:lvl>
                      <c:lvl>
                        <c:pt idx="0">
                          <c:v>FAI</c:v>
                        </c:pt>
                        <c:pt idx="4">
                          <c:v>FAME</c:v>
                        </c:pt>
                        <c:pt idx="8">
                          <c:v>FHS</c:v>
                        </c:pt>
                        <c:pt idx="12">
                          <c:v>FLKŘ</c:v>
                        </c:pt>
                        <c:pt idx="16">
                          <c:v>FMK</c:v>
                        </c:pt>
                        <c:pt idx="20">
                          <c:v>FT</c:v>
                        </c:pt>
                      </c:lvl>
                    </c:multiLvlStrCache>
                  </c:multiLvl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'[přihlasky UTB 2022.xlsx]List1'!$B$9:$AC$9</c15:sqref>
                        </c15:formulaRef>
                      </c:ext>
                    </c:extLst>
                    <c:numCache>
                      <c:formatCode>General</c:formatCode>
                      <c:ptCount val="24"/>
                      <c:pt idx="0">
                        <c:v>1</c:v>
                      </c:pt>
                      <c:pt idx="1">
                        <c:v>2</c:v>
                      </c:pt>
                      <c:pt idx="2">
                        <c:v>5</c:v>
                      </c:pt>
                      <c:pt idx="3">
                        <c:v>3</c:v>
                      </c:pt>
                      <c:pt idx="4">
                        <c:v>0</c:v>
                      </c:pt>
                      <c:pt idx="6">
                        <c:v>30</c:v>
                      </c:pt>
                      <c:pt idx="7">
                        <c:v>41</c:v>
                      </c:pt>
                      <c:pt idx="8">
                        <c:v>1</c:v>
                      </c:pt>
                      <c:pt idx="10">
                        <c:v>2</c:v>
                      </c:pt>
                      <c:pt idx="11">
                        <c:v>1</c:v>
                      </c:pt>
                      <c:pt idx="14">
                        <c:v>0</c:v>
                      </c:pt>
                      <c:pt idx="16">
                        <c:v>22</c:v>
                      </c:pt>
                      <c:pt idx="17">
                        <c:v>2</c:v>
                      </c:pt>
                      <c:pt idx="18">
                        <c:v>11</c:v>
                      </c:pt>
                      <c:pt idx="20">
                        <c:v>3</c:v>
                      </c:pt>
                      <c:pt idx="21">
                        <c:v>2</c:v>
                      </c:pt>
                      <c:pt idx="22">
                        <c:v>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0F9F-4F41-8CAF-D8EB23F2E4D0}"/>
                  </c:ext>
                </c:extLst>
              </c15:ser>
            </c15:filteredBarSeries>
          </c:ext>
        </c:extLst>
      </c:barChart>
      <c:catAx>
        <c:axId val="971629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71618208"/>
        <c:crosses val="autoZero"/>
        <c:auto val="1"/>
        <c:lblAlgn val="ctr"/>
        <c:lblOffset val="100"/>
        <c:noMultiLvlLbl val="0"/>
      </c:catAx>
      <c:valAx>
        <c:axId val="971618208"/>
        <c:scaling>
          <c:orientation val="minMax"/>
          <c:max val="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71629024"/>
        <c:crosses val="autoZero"/>
        <c:crossBetween val="between"/>
        <c:majorUnit val="100"/>
        <c:minorUnit val="5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List2!$B$1</c:f>
              <c:strCache>
                <c:ptCount val="1"/>
                <c:pt idx="0">
                  <c:v>Bachelor's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List2!$A$2:$A$6</c:f>
              <c:strCache>
                <c:ptCount val="5"/>
                <c:pt idx="0">
                  <c:v>FAI</c:v>
                </c:pt>
                <c:pt idx="1">
                  <c:v>FAM</c:v>
                </c:pt>
                <c:pt idx="2">
                  <c:v>FMK</c:v>
                </c:pt>
                <c:pt idx="3">
                  <c:v>FT</c:v>
                </c:pt>
                <c:pt idx="4">
                  <c:v>CPS</c:v>
                </c:pt>
              </c:strCache>
            </c:strRef>
          </c:cat>
          <c:val>
            <c:numRef>
              <c:f>List2!$B$2:$B$6</c:f>
              <c:numCache>
                <c:formatCode>General</c:formatCode>
                <c:ptCount val="5"/>
                <c:pt idx="0">
                  <c:v>122</c:v>
                </c:pt>
                <c:pt idx="1">
                  <c:v>141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26-4033-B76C-F53CCFF6E8E7}"/>
            </c:ext>
          </c:extLst>
        </c:ser>
        <c:ser>
          <c:idx val="1"/>
          <c:order val="1"/>
          <c:tx>
            <c:strRef>
              <c:f>List2!$C$1</c:f>
              <c:strCache>
                <c:ptCount val="1"/>
                <c:pt idx="0">
                  <c:v>Masters's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List2!$A$2:$A$6</c:f>
              <c:strCache>
                <c:ptCount val="5"/>
                <c:pt idx="0">
                  <c:v>FAI</c:v>
                </c:pt>
                <c:pt idx="1">
                  <c:v>FAM</c:v>
                </c:pt>
                <c:pt idx="2">
                  <c:v>FMK</c:v>
                </c:pt>
                <c:pt idx="3">
                  <c:v>FT</c:v>
                </c:pt>
                <c:pt idx="4">
                  <c:v>CPS</c:v>
                </c:pt>
              </c:strCache>
            </c:strRef>
          </c:cat>
          <c:val>
            <c:numRef>
              <c:f>List2!$C$2:$C$6</c:f>
              <c:numCache>
                <c:formatCode>0.00</c:formatCode>
                <c:ptCount val="5"/>
                <c:pt idx="0">
                  <c:v>137</c:v>
                </c:pt>
                <c:pt idx="1">
                  <c:v>192</c:v>
                </c:pt>
                <c:pt idx="2">
                  <c:v>43</c:v>
                </c:pt>
                <c:pt idx="3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26-4033-B76C-F53CCFF6E8E7}"/>
            </c:ext>
          </c:extLst>
        </c:ser>
        <c:ser>
          <c:idx val="2"/>
          <c:order val="2"/>
          <c:tx>
            <c:strRef>
              <c:f>List2!$D$1</c:f>
              <c:strCache>
                <c:ptCount val="1"/>
                <c:pt idx="0">
                  <c:v>Doctoral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List2!$A$2:$A$6</c:f>
              <c:strCache>
                <c:ptCount val="5"/>
                <c:pt idx="0">
                  <c:v>FAI</c:v>
                </c:pt>
                <c:pt idx="1">
                  <c:v>FAM</c:v>
                </c:pt>
                <c:pt idx="2">
                  <c:v>FMK</c:v>
                </c:pt>
                <c:pt idx="3">
                  <c:v>FT</c:v>
                </c:pt>
                <c:pt idx="4">
                  <c:v>CPS</c:v>
                </c:pt>
              </c:strCache>
            </c:strRef>
          </c:cat>
          <c:val>
            <c:numRef>
              <c:f>List2!$D$2:$D$6</c:f>
              <c:numCache>
                <c:formatCode>0.00</c:formatCode>
                <c:ptCount val="5"/>
                <c:pt idx="0">
                  <c:v>13</c:v>
                </c:pt>
                <c:pt idx="1">
                  <c:v>69</c:v>
                </c:pt>
                <c:pt idx="2">
                  <c:v>1</c:v>
                </c:pt>
                <c:pt idx="3">
                  <c:v>14</c:v>
                </c:pt>
                <c:pt idx="4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26-4033-B76C-F53CCFF6E8E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1838063"/>
        <c:axId val="171836399"/>
      </c:barChart>
      <c:catAx>
        <c:axId val="1718380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1836399"/>
        <c:crosses val="autoZero"/>
        <c:auto val="1"/>
        <c:lblAlgn val="ctr"/>
        <c:lblOffset val="100"/>
        <c:noMultiLvlLbl val="0"/>
      </c:catAx>
      <c:valAx>
        <c:axId val="171836399"/>
        <c:scaling>
          <c:orientation val="minMax"/>
          <c:max val="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1838063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List2!$B$1</c:f>
              <c:strCache>
                <c:ptCount val="1"/>
                <c:pt idx="0">
                  <c:v>Bachelor's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List2!$A$2:$A$6</c:f>
              <c:strCache>
                <c:ptCount val="5"/>
                <c:pt idx="0">
                  <c:v>FAI</c:v>
                </c:pt>
                <c:pt idx="1">
                  <c:v>FAM</c:v>
                </c:pt>
                <c:pt idx="2">
                  <c:v>FMK</c:v>
                </c:pt>
                <c:pt idx="3">
                  <c:v>FT</c:v>
                </c:pt>
                <c:pt idx="4">
                  <c:v>CPS</c:v>
                </c:pt>
              </c:strCache>
            </c:strRef>
          </c:cat>
          <c:val>
            <c:numRef>
              <c:f>List2!$B$2:$B$6</c:f>
              <c:numCache>
                <c:formatCode>General</c:formatCode>
                <c:ptCount val="5"/>
                <c:pt idx="0">
                  <c:v>30</c:v>
                </c:pt>
                <c:pt idx="1">
                  <c:v>6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26-4033-B76C-F53CCFF6E8E7}"/>
            </c:ext>
          </c:extLst>
        </c:ser>
        <c:ser>
          <c:idx val="1"/>
          <c:order val="1"/>
          <c:tx>
            <c:strRef>
              <c:f>List2!$C$1</c:f>
              <c:strCache>
                <c:ptCount val="1"/>
                <c:pt idx="0">
                  <c:v>Masters's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List2!$A$2:$A$6</c:f>
              <c:strCache>
                <c:ptCount val="5"/>
                <c:pt idx="0">
                  <c:v>FAI</c:v>
                </c:pt>
                <c:pt idx="1">
                  <c:v>FAM</c:v>
                </c:pt>
                <c:pt idx="2">
                  <c:v>FMK</c:v>
                </c:pt>
                <c:pt idx="3">
                  <c:v>FT</c:v>
                </c:pt>
                <c:pt idx="4">
                  <c:v>CPS</c:v>
                </c:pt>
              </c:strCache>
            </c:strRef>
          </c:cat>
          <c:val>
            <c:numRef>
              <c:f>List2!$C$2:$C$6</c:f>
              <c:numCache>
                <c:formatCode>0.00</c:formatCode>
                <c:ptCount val="5"/>
                <c:pt idx="0">
                  <c:v>17</c:v>
                </c:pt>
                <c:pt idx="1">
                  <c:v>24</c:v>
                </c:pt>
                <c:pt idx="2">
                  <c:v>9</c:v>
                </c:pt>
                <c:pt idx="3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26-4033-B76C-F53CCFF6E8E7}"/>
            </c:ext>
          </c:extLst>
        </c:ser>
        <c:ser>
          <c:idx val="2"/>
          <c:order val="2"/>
          <c:tx>
            <c:strRef>
              <c:f>List2!$D$1</c:f>
              <c:strCache>
                <c:ptCount val="1"/>
                <c:pt idx="0">
                  <c:v>Doctoral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List2!$A$2:$A$6</c:f>
              <c:strCache>
                <c:ptCount val="5"/>
                <c:pt idx="0">
                  <c:v>FAI</c:v>
                </c:pt>
                <c:pt idx="1">
                  <c:v>FAM</c:v>
                </c:pt>
                <c:pt idx="2">
                  <c:v>FMK</c:v>
                </c:pt>
                <c:pt idx="3">
                  <c:v>FT</c:v>
                </c:pt>
                <c:pt idx="4">
                  <c:v>CPS</c:v>
                </c:pt>
              </c:strCache>
            </c:strRef>
          </c:cat>
          <c:val>
            <c:numRef>
              <c:f>List2!$D$2:$D$6</c:f>
              <c:numCache>
                <c:formatCode>0.00</c:formatCode>
                <c:ptCount val="5"/>
                <c:pt idx="0">
                  <c:v>3</c:v>
                </c:pt>
                <c:pt idx="1">
                  <c:v>14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26-4033-B76C-F53CCFF6E8E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1838063"/>
        <c:axId val="171836399"/>
      </c:barChart>
      <c:catAx>
        <c:axId val="1718380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1836399"/>
        <c:crosses val="autoZero"/>
        <c:auto val="1"/>
        <c:lblAlgn val="ctr"/>
        <c:lblOffset val="100"/>
        <c:noMultiLvlLbl val="0"/>
      </c:catAx>
      <c:valAx>
        <c:axId val="171836399"/>
        <c:scaling>
          <c:orientation val="minMax"/>
          <c:max val="3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1838063"/>
        <c:crosses val="autoZero"/>
        <c:crossBetween val="between"/>
        <c:majorUnit val="5"/>
      </c:valAx>
      <c:spPr>
        <a:noFill/>
        <a:ln w="25400"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035" cy="496333"/>
          </a:xfrm>
          <a:prstGeom prst="rect">
            <a:avLst/>
          </a:prstGeom>
        </p:spPr>
        <p:txBody>
          <a:bodyPr vert="horz" lIns="91323" tIns="45661" rIns="91323" bIns="45661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644" y="0"/>
            <a:ext cx="2947034" cy="496333"/>
          </a:xfrm>
          <a:prstGeom prst="rect">
            <a:avLst/>
          </a:prstGeom>
        </p:spPr>
        <p:txBody>
          <a:bodyPr vert="horz" lIns="91323" tIns="45661" rIns="91323" bIns="45661" rtlCol="0"/>
          <a:lstStyle>
            <a:lvl1pPr algn="r">
              <a:defRPr sz="1200"/>
            </a:lvl1pPr>
          </a:lstStyle>
          <a:p>
            <a:fld id="{F045BDA8-12B6-4A84-8774-B4485B9C5FAE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1895"/>
            <a:ext cx="2947035" cy="496333"/>
          </a:xfrm>
          <a:prstGeom prst="rect">
            <a:avLst/>
          </a:prstGeom>
        </p:spPr>
        <p:txBody>
          <a:bodyPr vert="horz" lIns="91323" tIns="45661" rIns="91323" bIns="45661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644" y="9431895"/>
            <a:ext cx="2947034" cy="496333"/>
          </a:xfrm>
          <a:prstGeom prst="rect">
            <a:avLst/>
          </a:prstGeom>
        </p:spPr>
        <p:txBody>
          <a:bodyPr vert="horz" lIns="91323" tIns="45661" rIns="91323" bIns="45661" rtlCol="0" anchor="b"/>
          <a:lstStyle>
            <a:lvl1pPr algn="r">
              <a:defRPr sz="1200"/>
            </a:lvl1pPr>
          </a:lstStyle>
          <a:p>
            <a:fld id="{22104CB1-3A24-444E-AC98-892C486990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0336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834" cy="497047"/>
          </a:xfrm>
          <a:prstGeom prst="rect">
            <a:avLst/>
          </a:prstGeom>
        </p:spPr>
        <p:txBody>
          <a:bodyPr vert="horz" lIns="92208" tIns="46104" rIns="92208" bIns="4610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810" y="0"/>
            <a:ext cx="2946833" cy="497047"/>
          </a:xfrm>
          <a:prstGeom prst="rect">
            <a:avLst/>
          </a:prstGeom>
        </p:spPr>
        <p:txBody>
          <a:bodyPr vert="horz" lIns="92208" tIns="46104" rIns="92208" bIns="46104" rtlCol="0"/>
          <a:lstStyle>
            <a:lvl1pPr algn="r">
              <a:defRPr sz="1200"/>
            </a:lvl1pPr>
          </a:lstStyle>
          <a:p>
            <a:fld id="{CAD2D8D6-70A7-4433-8190-2ACF5FDB3D68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7887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08" tIns="46104" rIns="92208" bIns="4610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0413" y="4778316"/>
            <a:ext cx="5438438" cy="3909675"/>
          </a:xfrm>
          <a:prstGeom prst="rect">
            <a:avLst/>
          </a:prstGeom>
        </p:spPr>
        <p:txBody>
          <a:bodyPr vert="horz" lIns="92208" tIns="46104" rIns="92208" bIns="46104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2766"/>
            <a:ext cx="2946834" cy="497047"/>
          </a:xfrm>
          <a:prstGeom prst="rect">
            <a:avLst/>
          </a:prstGeom>
        </p:spPr>
        <p:txBody>
          <a:bodyPr vert="horz" lIns="92208" tIns="46104" rIns="92208" bIns="4610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810" y="9432766"/>
            <a:ext cx="2946833" cy="497047"/>
          </a:xfrm>
          <a:prstGeom prst="rect">
            <a:avLst/>
          </a:prstGeom>
        </p:spPr>
        <p:txBody>
          <a:bodyPr vert="horz" lIns="92208" tIns="46104" rIns="92208" bIns="46104" rtlCol="0" anchor="b"/>
          <a:lstStyle>
            <a:lvl1pPr algn="r">
              <a:defRPr sz="1200"/>
            </a:lvl1pPr>
          </a:lstStyle>
          <a:p>
            <a:fld id="{B57FBA76-59B4-4048-B413-96CE796196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0583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Srovnatelný počet uchazečů,</a:t>
            </a:r>
            <a:r>
              <a:rPr lang="cs-CZ" baseline="0" dirty="0" smtClean="0"/>
              <a:t> ale jiné přeskupení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FBA76-59B4-4048-B413-96CE7961962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3496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819" indent="0" algn="ctr">
              <a:buNone/>
              <a:defRPr sz="2000"/>
            </a:lvl2pPr>
            <a:lvl3pPr marL="913674" indent="0" algn="ctr">
              <a:buNone/>
              <a:defRPr sz="1900"/>
            </a:lvl3pPr>
            <a:lvl4pPr marL="1370512" indent="0" algn="ctr">
              <a:buNone/>
              <a:defRPr sz="1600"/>
            </a:lvl4pPr>
            <a:lvl5pPr marL="1827349" indent="0" algn="ctr">
              <a:buNone/>
              <a:defRPr sz="1600"/>
            </a:lvl5pPr>
            <a:lvl6pPr marL="2284206" indent="0" algn="ctr">
              <a:buNone/>
              <a:defRPr sz="1600"/>
            </a:lvl6pPr>
            <a:lvl7pPr marL="2741022" indent="0" algn="ctr">
              <a:buNone/>
              <a:defRPr sz="1600"/>
            </a:lvl7pPr>
            <a:lvl8pPr marL="3197840" indent="0" algn="ctr">
              <a:buNone/>
              <a:defRPr sz="1600"/>
            </a:lvl8pPr>
            <a:lvl9pPr marL="3654659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23.05.2022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7954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23.05.2022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343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64"/>
            <a:ext cx="2628900" cy="5811839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64"/>
            <a:ext cx="7734300" cy="5811839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23.05.2022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207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219" indent="0" algn="ctr">
              <a:buNone/>
              <a:defRPr sz="2000"/>
            </a:lvl2pPr>
            <a:lvl3pPr marL="912541" indent="0" algn="ctr">
              <a:buNone/>
              <a:defRPr sz="1900"/>
            </a:lvl3pPr>
            <a:lvl4pPr marL="1368812" indent="0" algn="ctr">
              <a:buNone/>
              <a:defRPr sz="1600"/>
            </a:lvl4pPr>
            <a:lvl5pPr marL="1825082" indent="0" algn="ctr">
              <a:buNone/>
              <a:defRPr sz="1600"/>
            </a:lvl5pPr>
            <a:lvl6pPr marL="2281406" indent="0" algn="ctr">
              <a:buNone/>
              <a:defRPr sz="1600"/>
            </a:lvl6pPr>
            <a:lvl7pPr marL="2737622" indent="0" algn="ctr">
              <a:buNone/>
              <a:defRPr sz="1600"/>
            </a:lvl7pPr>
            <a:lvl8pPr marL="3193840" indent="0" algn="ctr">
              <a:buNone/>
              <a:defRPr sz="1600"/>
            </a:lvl8pPr>
            <a:lvl9pPr marL="3650059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23.05.2022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092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23.05.2022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800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4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21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254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88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508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14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76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38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00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23.05.2022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037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23.05.2022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5424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219" indent="0">
              <a:buNone/>
              <a:defRPr sz="2000" b="1"/>
            </a:lvl2pPr>
            <a:lvl3pPr marL="912541" indent="0">
              <a:buNone/>
              <a:defRPr sz="1900" b="1"/>
            </a:lvl3pPr>
            <a:lvl4pPr marL="1368812" indent="0">
              <a:buNone/>
              <a:defRPr sz="1600" b="1"/>
            </a:lvl4pPr>
            <a:lvl5pPr marL="1825082" indent="0">
              <a:buNone/>
              <a:defRPr sz="1600" b="1"/>
            </a:lvl5pPr>
            <a:lvl6pPr marL="2281406" indent="0">
              <a:buNone/>
              <a:defRPr sz="1600" b="1"/>
            </a:lvl6pPr>
            <a:lvl7pPr marL="2737622" indent="0">
              <a:buNone/>
              <a:defRPr sz="1600" b="1"/>
            </a:lvl7pPr>
            <a:lvl8pPr marL="3193840" indent="0">
              <a:buNone/>
              <a:defRPr sz="1600" b="1"/>
            </a:lvl8pPr>
            <a:lvl9pPr marL="3650059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219" indent="0">
              <a:buNone/>
              <a:defRPr sz="2000" b="1"/>
            </a:lvl2pPr>
            <a:lvl3pPr marL="912541" indent="0">
              <a:buNone/>
              <a:defRPr sz="1900" b="1"/>
            </a:lvl3pPr>
            <a:lvl4pPr marL="1368812" indent="0">
              <a:buNone/>
              <a:defRPr sz="1600" b="1"/>
            </a:lvl4pPr>
            <a:lvl5pPr marL="1825082" indent="0">
              <a:buNone/>
              <a:defRPr sz="1600" b="1"/>
            </a:lvl5pPr>
            <a:lvl6pPr marL="2281406" indent="0">
              <a:buNone/>
              <a:defRPr sz="1600" b="1"/>
            </a:lvl6pPr>
            <a:lvl7pPr marL="2737622" indent="0">
              <a:buNone/>
              <a:defRPr sz="1600" b="1"/>
            </a:lvl7pPr>
            <a:lvl8pPr marL="3193840" indent="0">
              <a:buNone/>
              <a:defRPr sz="1600" b="1"/>
            </a:lvl8pPr>
            <a:lvl9pPr marL="3650059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23.05.2022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062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23.05.2022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8458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23.05.2022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94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9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219" indent="0">
              <a:buNone/>
              <a:defRPr sz="1500"/>
            </a:lvl2pPr>
            <a:lvl3pPr marL="912541" indent="0">
              <a:buNone/>
              <a:defRPr sz="1200"/>
            </a:lvl3pPr>
            <a:lvl4pPr marL="1368812" indent="0">
              <a:buNone/>
              <a:defRPr sz="1100"/>
            </a:lvl4pPr>
            <a:lvl5pPr marL="1825082" indent="0">
              <a:buNone/>
              <a:defRPr sz="1100"/>
            </a:lvl5pPr>
            <a:lvl6pPr marL="2281406" indent="0">
              <a:buNone/>
              <a:defRPr sz="1100"/>
            </a:lvl6pPr>
            <a:lvl7pPr marL="2737622" indent="0">
              <a:buNone/>
              <a:defRPr sz="1100"/>
            </a:lvl7pPr>
            <a:lvl8pPr marL="3193840" indent="0">
              <a:buNone/>
              <a:defRPr sz="1100"/>
            </a:lvl8pPr>
            <a:lvl9pPr marL="3650059" indent="0">
              <a:buNone/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23.05.2022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13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23.05.2022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847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9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219" indent="0">
              <a:buNone/>
              <a:defRPr sz="2800"/>
            </a:lvl2pPr>
            <a:lvl3pPr marL="912541" indent="0">
              <a:buNone/>
              <a:defRPr sz="2400"/>
            </a:lvl3pPr>
            <a:lvl4pPr marL="1368812" indent="0">
              <a:buNone/>
              <a:defRPr sz="2000"/>
            </a:lvl4pPr>
            <a:lvl5pPr marL="1825082" indent="0">
              <a:buNone/>
              <a:defRPr sz="2000"/>
            </a:lvl5pPr>
            <a:lvl6pPr marL="2281406" indent="0">
              <a:buNone/>
              <a:defRPr sz="2000"/>
            </a:lvl6pPr>
            <a:lvl7pPr marL="2737622" indent="0">
              <a:buNone/>
              <a:defRPr sz="2000"/>
            </a:lvl7pPr>
            <a:lvl8pPr marL="3193840" indent="0">
              <a:buNone/>
              <a:defRPr sz="2000"/>
            </a:lvl8pPr>
            <a:lvl9pPr marL="3650059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219" indent="0">
              <a:buNone/>
              <a:defRPr sz="1500"/>
            </a:lvl2pPr>
            <a:lvl3pPr marL="912541" indent="0">
              <a:buNone/>
              <a:defRPr sz="1200"/>
            </a:lvl3pPr>
            <a:lvl4pPr marL="1368812" indent="0">
              <a:buNone/>
              <a:defRPr sz="1100"/>
            </a:lvl4pPr>
            <a:lvl5pPr marL="1825082" indent="0">
              <a:buNone/>
              <a:defRPr sz="1100"/>
            </a:lvl5pPr>
            <a:lvl6pPr marL="2281406" indent="0">
              <a:buNone/>
              <a:defRPr sz="1100"/>
            </a:lvl6pPr>
            <a:lvl7pPr marL="2737622" indent="0">
              <a:buNone/>
              <a:defRPr sz="1100"/>
            </a:lvl7pPr>
            <a:lvl8pPr marL="3193840" indent="0">
              <a:buNone/>
              <a:defRPr sz="1100"/>
            </a:lvl8pPr>
            <a:lvl9pPr marL="3650059" indent="0">
              <a:buNone/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23.05.2022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562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23.05.2022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1591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83"/>
            <a:ext cx="2628900" cy="5811839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83"/>
            <a:ext cx="7734300" cy="5811839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23.05.2022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702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78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81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67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05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73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42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10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78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46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23.05.2022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635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23.05.2022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9954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9" indent="0">
              <a:buNone/>
              <a:defRPr sz="2000" b="1"/>
            </a:lvl2pPr>
            <a:lvl3pPr marL="913674" indent="0">
              <a:buNone/>
              <a:defRPr sz="1900" b="1"/>
            </a:lvl3pPr>
            <a:lvl4pPr marL="1370512" indent="0">
              <a:buNone/>
              <a:defRPr sz="1600" b="1"/>
            </a:lvl4pPr>
            <a:lvl5pPr marL="1827349" indent="0">
              <a:buNone/>
              <a:defRPr sz="1600" b="1"/>
            </a:lvl5pPr>
            <a:lvl6pPr marL="2284206" indent="0">
              <a:buNone/>
              <a:defRPr sz="1600" b="1"/>
            </a:lvl6pPr>
            <a:lvl7pPr marL="2741022" indent="0">
              <a:buNone/>
              <a:defRPr sz="1600" b="1"/>
            </a:lvl7pPr>
            <a:lvl8pPr marL="3197840" indent="0">
              <a:buNone/>
              <a:defRPr sz="1600" b="1"/>
            </a:lvl8pPr>
            <a:lvl9pPr marL="3654659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9" indent="0">
              <a:buNone/>
              <a:defRPr sz="2000" b="1"/>
            </a:lvl2pPr>
            <a:lvl3pPr marL="913674" indent="0">
              <a:buNone/>
              <a:defRPr sz="1900" b="1"/>
            </a:lvl3pPr>
            <a:lvl4pPr marL="1370512" indent="0">
              <a:buNone/>
              <a:defRPr sz="1600" b="1"/>
            </a:lvl4pPr>
            <a:lvl5pPr marL="1827349" indent="0">
              <a:buNone/>
              <a:defRPr sz="1600" b="1"/>
            </a:lvl5pPr>
            <a:lvl6pPr marL="2284206" indent="0">
              <a:buNone/>
              <a:defRPr sz="1600" b="1"/>
            </a:lvl6pPr>
            <a:lvl7pPr marL="2741022" indent="0">
              <a:buNone/>
              <a:defRPr sz="1600" b="1"/>
            </a:lvl7pPr>
            <a:lvl8pPr marL="3197840" indent="0">
              <a:buNone/>
              <a:defRPr sz="1600" b="1"/>
            </a:lvl8pPr>
            <a:lvl9pPr marL="3654659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23.05.2022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082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23.05.2022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6294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23.05.2022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297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6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19" indent="0">
              <a:buNone/>
              <a:defRPr sz="1500"/>
            </a:lvl2pPr>
            <a:lvl3pPr marL="913674" indent="0">
              <a:buNone/>
              <a:defRPr sz="1200"/>
            </a:lvl3pPr>
            <a:lvl4pPr marL="1370512" indent="0">
              <a:buNone/>
              <a:defRPr sz="1100"/>
            </a:lvl4pPr>
            <a:lvl5pPr marL="1827349" indent="0">
              <a:buNone/>
              <a:defRPr sz="1100"/>
            </a:lvl5pPr>
            <a:lvl6pPr marL="2284206" indent="0">
              <a:buNone/>
              <a:defRPr sz="1100"/>
            </a:lvl6pPr>
            <a:lvl7pPr marL="2741022" indent="0">
              <a:buNone/>
              <a:defRPr sz="1100"/>
            </a:lvl7pPr>
            <a:lvl8pPr marL="3197840" indent="0">
              <a:buNone/>
              <a:defRPr sz="1100"/>
            </a:lvl8pPr>
            <a:lvl9pPr marL="3654659" indent="0">
              <a:buNone/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23.05.2022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27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6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819" indent="0">
              <a:buNone/>
              <a:defRPr sz="2800"/>
            </a:lvl2pPr>
            <a:lvl3pPr marL="913674" indent="0">
              <a:buNone/>
              <a:defRPr sz="2400"/>
            </a:lvl3pPr>
            <a:lvl4pPr marL="1370512" indent="0">
              <a:buNone/>
              <a:defRPr sz="2000"/>
            </a:lvl4pPr>
            <a:lvl5pPr marL="1827349" indent="0">
              <a:buNone/>
              <a:defRPr sz="2000"/>
            </a:lvl5pPr>
            <a:lvl6pPr marL="2284206" indent="0">
              <a:buNone/>
              <a:defRPr sz="2000"/>
            </a:lvl6pPr>
            <a:lvl7pPr marL="2741022" indent="0">
              <a:buNone/>
              <a:defRPr sz="2000"/>
            </a:lvl7pPr>
            <a:lvl8pPr marL="3197840" indent="0">
              <a:buNone/>
              <a:defRPr sz="2000"/>
            </a:lvl8pPr>
            <a:lvl9pPr marL="3654659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19" indent="0">
              <a:buNone/>
              <a:defRPr sz="1500"/>
            </a:lvl2pPr>
            <a:lvl3pPr marL="913674" indent="0">
              <a:buNone/>
              <a:defRPr sz="1200"/>
            </a:lvl3pPr>
            <a:lvl4pPr marL="1370512" indent="0">
              <a:buNone/>
              <a:defRPr sz="1100"/>
            </a:lvl4pPr>
            <a:lvl5pPr marL="1827349" indent="0">
              <a:buNone/>
              <a:defRPr sz="1100"/>
            </a:lvl5pPr>
            <a:lvl6pPr marL="2284206" indent="0">
              <a:buNone/>
              <a:defRPr sz="1100"/>
            </a:lvl6pPr>
            <a:lvl7pPr marL="2741022" indent="0">
              <a:buNone/>
              <a:defRPr sz="1100"/>
            </a:lvl7pPr>
            <a:lvl8pPr marL="3197840" indent="0">
              <a:buNone/>
              <a:defRPr sz="1100"/>
            </a:lvl8pPr>
            <a:lvl9pPr marL="3654659" indent="0">
              <a:buNone/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23.05.2022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96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76" tIns="45718" rIns="91376" bIns="45718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76" tIns="45718" rIns="91376" bIns="45718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76" tIns="45718" rIns="9137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674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674"/>
              <a:t>23.05.2022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76" tIns="45718" rIns="9137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674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76" tIns="45718" rIns="9137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674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674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196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1" r:id="rId1"/>
    <p:sldLayoutId id="2147484132" r:id="rId2"/>
    <p:sldLayoutId id="2147484133" r:id="rId3"/>
    <p:sldLayoutId id="2147484134" r:id="rId4"/>
    <p:sldLayoutId id="2147484135" r:id="rId5"/>
    <p:sldLayoutId id="2147484136" r:id="rId6"/>
    <p:sldLayoutId id="2147484137" r:id="rId7"/>
    <p:sldLayoutId id="2147484138" r:id="rId8"/>
    <p:sldLayoutId id="2147484139" r:id="rId9"/>
    <p:sldLayoutId id="2147484140" r:id="rId10"/>
    <p:sldLayoutId id="2147484141" r:id="rId11"/>
  </p:sldLayoutIdLst>
  <p:timing>
    <p:tnLst>
      <p:par>
        <p:cTn id="1" dur="indefinite" restart="never" nodeType="tmRoot"/>
      </p:par>
    </p:tnLst>
  </p:timing>
  <p:txStyles>
    <p:titleStyle>
      <a:lvl1pPr algn="l" defTabSz="91367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29" indent="-228429" algn="l" defTabSz="91367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286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102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20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739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595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432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269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126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19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74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512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349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206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022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840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659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276" tIns="45718" rIns="91276" bIns="45718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276" tIns="45718" rIns="91276" bIns="45718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276" tIns="45718" rIns="9127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2541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2541"/>
              <a:t>23.05.2022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276" tIns="45718" rIns="9127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2541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276" tIns="45718" rIns="9127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2541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2541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002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3" r:id="rId1"/>
    <p:sldLayoutId id="2147484144" r:id="rId2"/>
    <p:sldLayoutId id="2147484145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</p:sldLayoutIdLst>
  <p:timing>
    <p:tnLst>
      <p:par>
        <p:cTn id="1" dur="indefinite" restart="never" nodeType="tmRoot"/>
      </p:par>
    </p:tnLst>
  </p:timing>
  <p:txStyles>
    <p:titleStyle>
      <a:lvl1pPr algn="l" defTabSz="91254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162" indent="-228162" algn="l" defTabSz="91254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486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0702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6920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3139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09461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5733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2002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78326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219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2541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8812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5082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1406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7622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3840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0059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14523" y="614152"/>
            <a:ext cx="10163033" cy="5365734"/>
          </a:xfrm>
        </p:spPr>
        <p:txBody>
          <a:bodyPr anchor="ctr">
            <a:normAutofit/>
          </a:bodyPr>
          <a:lstStyle/>
          <a:p>
            <a:r>
              <a:rPr lang="cs-CZ" sz="7200" b="1" dirty="0" smtClean="0">
                <a:solidFill>
                  <a:schemeClr val="bg1"/>
                </a:solidFill>
              </a:rPr>
              <a:t>Informace z pedagogické </a:t>
            </a:r>
            <a:br>
              <a:rPr lang="cs-CZ" sz="7200" b="1" dirty="0" smtClean="0">
                <a:solidFill>
                  <a:schemeClr val="bg1"/>
                </a:solidFill>
              </a:rPr>
            </a:br>
            <a:r>
              <a:rPr lang="cs-CZ" sz="7200" b="1" dirty="0" smtClean="0">
                <a:solidFill>
                  <a:schemeClr val="bg1"/>
                </a:solidFill>
              </a:rPr>
              <a:t>a mezinárodní oblasti</a:t>
            </a:r>
            <a:endParaRPr lang="cs-CZ" sz="7200" b="1" dirty="0">
              <a:solidFill>
                <a:schemeClr val="bg1"/>
              </a:solidFill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0647" y="5819320"/>
            <a:ext cx="2880000" cy="681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00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88145" y="-7170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0" y="6519446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dirty="0"/>
              <a:t>UTB celkem </a:t>
            </a:r>
            <a:r>
              <a:rPr lang="cs-CZ" sz="1200" dirty="0" smtClean="0"/>
              <a:t>2019 – 6730; 2020 – 6329; 2021 – 7639; 2022 - 7654 snížení zájmu o kombi – 18 % oproti loňským 25 %</a:t>
            </a:r>
            <a:endParaRPr lang="cs-CZ" sz="1200" dirty="0"/>
          </a:p>
        </p:txBody>
      </p:sp>
      <p:graphicFrame>
        <p:nvGraphicFramePr>
          <p:cNvPr id="13" name="Graf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828011"/>
              </p:ext>
            </p:extLst>
          </p:nvPr>
        </p:nvGraphicFramePr>
        <p:xfrm>
          <a:off x="0" y="-19079"/>
          <a:ext cx="12192000" cy="6619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3" name="Přímá spojnice 2"/>
          <p:cNvCxnSpPr/>
          <p:nvPr/>
        </p:nvCxnSpPr>
        <p:spPr>
          <a:xfrm flipV="1">
            <a:off x="2324100" y="520700"/>
            <a:ext cx="0" cy="52324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 flipV="1">
            <a:off x="4267200" y="495300"/>
            <a:ext cx="0" cy="52324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 flipV="1">
            <a:off x="6210300" y="482600"/>
            <a:ext cx="0" cy="52324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 flipV="1">
            <a:off x="8153400" y="495300"/>
            <a:ext cx="0" cy="52324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 flipV="1">
            <a:off x="10096500" y="495300"/>
            <a:ext cx="0" cy="52324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0760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88145" y="-7170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69744"/>
            <a:ext cx="10339316" cy="862474"/>
          </a:xfrm>
        </p:spPr>
        <p:txBody>
          <a:bodyPr>
            <a:normAutofit/>
          </a:bodyPr>
          <a:lstStyle/>
          <a:p>
            <a:r>
              <a:rPr lang="cs-CZ" sz="3200" dirty="0" smtClean="0"/>
              <a:t>Informace k uchazečům</a:t>
            </a:r>
            <a:endParaRPr lang="cs-CZ" sz="32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94" y="216214"/>
            <a:ext cx="637499" cy="612000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533400" y="1318393"/>
            <a:ext cx="473392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Občanství uchazečů:</a:t>
            </a:r>
          </a:p>
          <a:p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686302"/>
              </p:ext>
            </p:extLst>
          </p:nvPr>
        </p:nvGraphicFramePr>
        <p:xfrm>
          <a:off x="533400" y="1884772"/>
          <a:ext cx="3407532" cy="4351338"/>
        </p:xfrm>
        <a:graphic>
          <a:graphicData uri="http://schemas.openxmlformats.org/drawingml/2006/table">
            <a:tbl>
              <a:tblPr/>
              <a:tblGrid>
                <a:gridCol w="2531232">
                  <a:extLst>
                    <a:ext uri="{9D8B030D-6E8A-4147-A177-3AD203B41FA5}">
                      <a16:colId xmlns:a16="http://schemas.microsoft.com/office/drawing/2014/main" val="1415151107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9840824"/>
                    </a:ext>
                  </a:extLst>
                </a:gridCol>
              </a:tblGrid>
              <a:tr h="2417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Česká republika</a:t>
                      </a:r>
                    </a:p>
                  </a:txBody>
                  <a:tcPr marL="28109" marR="28109" marT="14055" marB="14055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6 437</a:t>
                      </a:r>
                    </a:p>
                  </a:txBody>
                  <a:tcPr marL="28109" marR="28109" marT="14055" marB="14055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247694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Slovenská republika</a:t>
                      </a:r>
                    </a:p>
                  </a:txBody>
                  <a:tcPr marL="28109" marR="28109" marT="14055" marB="14055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525</a:t>
                      </a:r>
                    </a:p>
                  </a:txBody>
                  <a:tcPr marL="28109" marR="28109" marT="14055" marB="14055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3630642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Ruská federace</a:t>
                      </a:r>
                    </a:p>
                  </a:txBody>
                  <a:tcPr marL="28109" marR="28109" marT="14055" marB="14055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379</a:t>
                      </a:r>
                    </a:p>
                  </a:txBody>
                  <a:tcPr marL="28109" marR="28109" marT="14055" marB="14055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1695732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Republika Kazachstán</a:t>
                      </a:r>
                    </a:p>
                  </a:txBody>
                  <a:tcPr marL="28109" marR="28109" marT="14055" marB="14055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91</a:t>
                      </a:r>
                    </a:p>
                  </a:txBody>
                  <a:tcPr marL="28109" marR="28109" marT="14055" marB="14055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7721553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Ukrajina</a:t>
                      </a:r>
                    </a:p>
                  </a:txBody>
                  <a:tcPr marL="28109" marR="28109" marT="14055" marB="14055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89</a:t>
                      </a:r>
                    </a:p>
                  </a:txBody>
                  <a:tcPr marL="28109" marR="28109" marT="14055" marB="14055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67582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Běloruská republika</a:t>
                      </a:r>
                    </a:p>
                  </a:txBody>
                  <a:tcPr marL="28109" marR="28109" marT="14055" marB="14055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49</a:t>
                      </a:r>
                    </a:p>
                  </a:txBody>
                  <a:tcPr marL="28109" marR="28109" marT="14055" marB="14055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7874612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dirty="0" smtClean="0">
                          <a:effectLst/>
                        </a:rPr>
                        <a:t>neuvedeno</a:t>
                      </a:r>
                      <a:endParaRPr lang="cs-CZ" sz="1400" b="0" dirty="0">
                        <a:effectLst/>
                      </a:endParaRPr>
                    </a:p>
                  </a:txBody>
                  <a:tcPr marL="28109" marR="28109" marT="14055" marB="14055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36</a:t>
                      </a:r>
                    </a:p>
                  </a:txBody>
                  <a:tcPr marL="28109" marR="28109" marT="14055" marB="14055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1470186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Čadská republika</a:t>
                      </a:r>
                    </a:p>
                  </a:txBody>
                  <a:tcPr marL="28109" marR="28109" marT="14055" marB="14055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10</a:t>
                      </a:r>
                    </a:p>
                  </a:txBody>
                  <a:tcPr marL="28109" marR="28109" marT="14055" marB="14055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104599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Kyrgyzská republika</a:t>
                      </a:r>
                    </a:p>
                  </a:txBody>
                  <a:tcPr marL="28109" marR="28109" marT="14055" marB="14055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8</a:t>
                      </a:r>
                    </a:p>
                  </a:txBody>
                  <a:tcPr marL="28109" marR="28109" marT="14055" marB="14055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5658414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Republika Uzbekistán</a:t>
                      </a:r>
                    </a:p>
                  </a:txBody>
                  <a:tcPr marL="28109" marR="28109" marT="14055" marB="14055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4</a:t>
                      </a:r>
                    </a:p>
                  </a:txBody>
                  <a:tcPr marL="28109" marR="28109" marT="14055" marB="14055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80192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Ázerbájdžánská republika</a:t>
                      </a:r>
                    </a:p>
                  </a:txBody>
                  <a:tcPr marL="28109" marR="28109" marT="14055" marB="14055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3</a:t>
                      </a:r>
                    </a:p>
                  </a:txBody>
                  <a:tcPr marL="28109" marR="28109" marT="14055" marB="14055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5253224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Vietnamská socialistická republika</a:t>
                      </a:r>
                    </a:p>
                  </a:txBody>
                  <a:tcPr marL="28109" marR="28109" marT="14055" marB="14055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2</a:t>
                      </a:r>
                    </a:p>
                  </a:txBody>
                  <a:tcPr marL="28109" marR="28109" marT="14055" marB="14055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91636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Mongolsko</a:t>
                      </a:r>
                    </a:p>
                  </a:txBody>
                  <a:tcPr marL="28109" marR="28109" marT="14055" marB="14055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2</a:t>
                      </a:r>
                    </a:p>
                  </a:txBody>
                  <a:tcPr marL="28109" marR="28109" marT="14055" marB="14055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1036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Moldavská republika</a:t>
                      </a:r>
                    </a:p>
                  </a:txBody>
                  <a:tcPr marL="28109" marR="28109" marT="14055" marB="14055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2</a:t>
                      </a:r>
                    </a:p>
                  </a:txBody>
                  <a:tcPr marL="28109" marR="28109" marT="14055" marB="14055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892691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Maďarsko</a:t>
                      </a:r>
                    </a:p>
                  </a:txBody>
                  <a:tcPr marL="28109" marR="28109" marT="14055" marB="14055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2</a:t>
                      </a:r>
                    </a:p>
                  </a:txBody>
                  <a:tcPr marL="28109" marR="28109" marT="14055" marB="14055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678561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Chorvatská republika</a:t>
                      </a:r>
                    </a:p>
                  </a:txBody>
                  <a:tcPr marL="28109" marR="28109" marT="14055" marB="14055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2</a:t>
                      </a:r>
                    </a:p>
                  </a:txBody>
                  <a:tcPr marL="28109" marR="28109" marT="14055" marB="14055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655749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Egyptská arabská republika</a:t>
                      </a:r>
                    </a:p>
                  </a:txBody>
                  <a:tcPr marL="28109" marR="28109" marT="14055" marB="14055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2</a:t>
                      </a:r>
                    </a:p>
                  </a:txBody>
                  <a:tcPr marL="28109" marR="28109" marT="14055" marB="14055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610104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>
                          <a:effectLst/>
                        </a:rPr>
                        <a:t>Arménská republika</a:t>
                      </a:r>
                    </a:p>
                  </a:txBody>
                  <a:tcPr marL="28109" marR="28109" marT="14055" marB="14055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dirty="0">
                          <a:effectLst/>
                        </a:rPr>
                        <a:t>2</a:t>
                      </a:r>
                    </a:p>
                  </a:txBody>
                  <a:tcPr marL="28109" marR="28109" marT="14055" marB="14055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672781"/>
                  </a:ext>
                </a:extLst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6535358" y="1306236"/>
            <a:ext cx="447675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Ročníky narození českých uchazečů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3"/>
          <a:srcRect l="3206"/>
          <a:stretch/>
        </p:blipFill>
        <p:spPr>
          <a:xfrm>
            <a:off x="4076699" y="1884772"/>
            <a:ext cx="7836657" cy="406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47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88145" y="-7170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69744"/>
            <a:ext cx="10339316" cy="862474"/>
          </a:xfrm>
        </p:spPr>
        <p:txBody>
          <a:bodyPr>
            <a:normAutofit/>
          </a:bodyPr>
          <a:lstStyle/>
          <a:p>
            <a:r>
              <a:rPr lang="cs-CZ" sz="3200" dirty="0" smtClean="0"/>
              <a:t>Informace k uchazečům</a:t>
            </a:r>
            <a:endParaRPr lang="cs-CZ" sz="32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94" y="216214"/>
            <a:ext cx="637499" cy="612000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507243" y="1051598"/>
            <a:ext cx="4733925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Kraj bydliště českých uchazečů: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40 % Zlínský kraj (-2)</a:t>
            </a:r>
          </a:p>
          <a:p>
            <a:r>
              <a:rPr lang="cs-CZ" dirty="0" smtClean="0">
                <a:solidFill>
                  <a:srgbClr val="00B050"/>
                </a:solidFill>
              </a:rPr>
              <a:t>18 % Jihomoravský (+1)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15 % Olomoucký (-1)</a:t>
            </a:r>
          </a:p>
          <a:p>
            <a:r>
              <a:rPr lang="cs-CZ" dirty="0" smtClean="0">
                <a:solidFill>
                  <a:srgbClr val="00B050"/>
                </a:solidFill>
              </a:rPr>
              <a:t>10 % Moravskoslezský (+1)</a:t>
            </a:r>
          </a:p>
          <a:p>
            <a:r>
              <a:rPr lang="cs-CZ" dirty="0" smtClean="0">
                <a:solidFill>
                  <a:srgbClr val="00B050"/>
                </a:solidFill>
              </a:rPr>
              <a:t>3 % Vysočina a Pardubický (+1)</a:t>
            </a:r>
          </a:p>
          <a:p>
            <a:r>
              <a:rPr lang="cs-CZ" dirty="0" smtClean="0"/>
              <a:t>2 % Středočeský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522280" y="1074591"/>
            <a:ext cx="4476753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Okres bydliště českých uchazečů</a:t>
            </a:r>
          </a:p>
          <a:p>
            <a:r>
              <a:rPr lang="cs-CZ" dirty="0" smtClean="0"/>
              <a:t>18 % Zlín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9 % Uh. Hradiště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6 % Kroměříž</a:t>
            </a:r>
          </a:p>
          <a:p>
            <a:r>
              <a:rPr lang="cs-CZ" dirty="0" smtClean="0">
                <a:solidFill>
                  <a:srgbClr val="00B050"/>
                </a:solidFill>
              </a:rPr>
              <a:t>6 % Vsetín 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5 % Hodonín </a:t>
            </a:r>
          </a:p>
          <a:p>
            <a:r>
              <a:rPr lang="cs-CZ" dirty="0" smtClean="0"/>
              <a:t>5 % Olomouc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4 % Přerov</a:t>
            </a:r>
          </a:p>
          <a:p>
            <a:r>
              <a:rPr lang="cs-CZ" dirty="0" smtClean="0"/>
              <a:t>3 % Prostějov</a:t>
            </a:r>
          </a:p>
          <a:p>
            <a:r>
              <a:rPr lang="cs-CZ" dirty="0" smtClean="0"/>
              <a:t>3 % Brno-město</a:t>
            </a:r>
          </a:p>
          <a:p>
            <a:r>
              <a:rPr lang="cs-CZ" dirty="0" smtClean="0"/>
              <a:t>2 % Brno-venkov</a:t>
            </a:r>
          </a:p>
          <a:p>
            <a:r>
              <a:rPr lang="cs-CZ" dirty="0" smtClean="0"/>
              <a:t>2 % Nový Jičín</a:t>
            </a:r>
          </a:p>
          <a:p>
            <a:r>
              <a:rPr lang="cs-CZ" dirty="0">
                <a:solidFill>
                  <a:srgbClr val="00B050"/>
                </a:solidFill>
              </a:rPr>
              <a:t>2 % </a:t>
            </a:r>
            <a:r>
              <a:rPr lang="cs-CZ" dirty="0" smtClean="0">
                <a:solidFill>
                  <a:srgbClr val="00B050"/>
                </a:solidFill>
              </a:rPr>
              <a:t>Vyškov</a:t>
            </a:r>
          </a:p>
          <a:p>
            <a:r>
              <a:rPr lang="cs-CZ" dirty="0"/>
              <a:t>2 % </a:t>
            </a:r>
            <a:r>
              <a:rPr lang="cs-CZ" dirty="0" smtClean="0"/>
              <a:t>Šumperk</a:t>
            </a:r>
          </a:p>
          <a:p>
            <a:r>
              <a:rPr lang="cs-CZ" dirty="0">
                <a:solidFill>
                  <a:srgbClr val="00B050"/>
                </a:solidFill>
              </a:rPr>
              <a:t>2 % </a:t>
            </a:r>
            <a:r>
              <a:rPr lang="cs-CZ" dirty="0" smtClean="0">
                <a:solidFill>
                  <a:srgbClr val="00B050"/>
                </a:solidFill>
              </a:rPr>
              <a:t>Frýdek-Místek</a:t>
            </a:r>
          </a:p>
          <a:p>
            <a:r>
              <a:rPr lang="cs-CZ" dirty="0">
                <a:solidFill>
                  <a:srgbClr val="00B050"/>
                </a:solidFill>
              </a:rPr>
              <a:t>2 % </a:t>
            </a:r>
            <a:r>
              <a:rPr lang="cs-CZ" dirty="0" smtClean="0">
                <a:solidFill>
                  <a:srgbClr val="00B050"/>
                </a:solidFill>
              </a:rPr>
              <a:t>Opava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1 % Břeclav</a:t>
            </a:r>
          </a:p>
          <a:p>
            <a:endParaRPr lang="cs-CZ" dirty="0">
              <a:solidFill>
                <a:srgbClr val="FF0000"/>
              </a:solidFill>
            </a:endParaRPr>
          </a:p>
          <a:p>
            <a:r>
              <a:rPr lang="cs-CZ" dirty="0">
                <a:solidFill>
                  <a:srgbClr val="FF0000"/>
                </a:solidFill>
              </a:rPr>
              <a:t>p</a:t>
            </a:r>
            <a:r>
              <a:rPr lang="cs-CZ" dirty="0" smtClean="0">
                <a:solidFill>
                  <a:srgbClr val="FF0000"/>
                </a:solidFill>
              </a:rPr>
              <a:t>okles </a:t>
            </a:r>
            <a:r>
              <a:rPr lang="cs-CZ" dirty="0" smtClean="0"/>
              <a:t>a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>
                <a:solidFill>
                  <a:srgbClr val="00B050"/>
                </a:solidFill>
              </a:rPr>
              <a:t>nárůst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jen o 1 %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418289" y="3900791"/>
            <a:ext cx="4931924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6 z 12 studentů, kteří vyplnili dotazník pro neúspěšné absolventy uvádí jako významný důvod ukončení studia náročné dojíždění.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6700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62346" y="932218"/>
            <a:ext cx="10339316" cy="4351339"/>
          </a:xfrm>
        </p:spPr>
        <p:txBody>
          <a:bodyPr/>
          <a:lstStyle/>
          <a:p>
            <a:r>
              <a:rPr lang="cs-CZ" sz="2000" dirty="0"/>
              <a:t>Letos podáno </a:t>
            </a:r>
            <a:r>
              <a:rPr lang="cs-CZ" sz="2000" dirty="0" smtClean="0"/>
              <a:t>už 855 přihlášek (přijato 114, zapsán 1); </a:t>
            </a:r>
            <a:r>
              <a:rPr lang="cs-CZ" sz="2000" dirty="0"/>
              <a:t>loni </a:t>
            </a:r>
            <a:r>
              <a:rPr lang="cs-CZ" sz="2000" dirty="0" smtClean="0"/>
              <a:t>698 (přijato 104, zapsáno 56)</a:t>
            </a:r>
            <a:endParaRPr lang="cs-CZ" sz="2000" dirty="0"/>
          </a:p>
        </p:txBody>
      </p:sp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7245108"/>
              </p:ext>
            </p:extLst>
          </p:nvPr>
        </p:nvGraphicFramePr>
        <p:xfrm>
          <a:off x="962345" y="1412776"/>
          <a:ext cx="10098507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1991544" y="6525344"/>
            <a:ext cx="8280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Majoritní národnosti: Ghana </a:t>
            </a:r>
            <a:r>
              <a:rPr lang="cs-CZ" sz="1600" dirty="0" smtClean="0"/>
              <a:t>175, </a:t>
            </a:r>
            <a:r>
              <a:rPr lang="cs-CZ" sz="1600" dirty="0"/>
              <a:t>Nigérie </a:t>
            </a:r>
            <a:r>
              <a:rPr lang="cs-CZ" sz="1600" dirty="0" smtClean="0"/>
              <a:t>223, </a:t>
            </a:r>
            <a:r>
              <a:rPr lang="cs-CZ" sz="1600" dirty="0"/>
              <a:t>Pákistán </a:t>
            </a:r>
            <a:r>
              <a:rPr lang="cs-CZ" sz="1600" dirty="0" smtClean="0"/>
              <a:t>110, </a:t>
            </a:r>
            <a:r>
              <a:rPr lang="cs-CZ" sz="1600" dirty="0"/>
              <a:t>Indie </a:t>
            </a:r>
            <a:r>
              <a:rPr lang="cs-CZ" sz="1600" dirty="0" smtClean="0"/>
              <a:t>70, </a:t>
            </a:r>
            <a:r>
              <a:rPr lang="cs-CZ" sz="1600" dirty="0"/>
              <a:t>Bangladéš </a:t>
            </a:r>
            <a:r>
              <a:rPr lang="cs-CZ" sz="1600" dirty="0" smtClean="0"/>
              <a:t>46, Vietnam 30 </a:t>
            </a:r>
            <a:endParaRPr lang="cs-CZ" sz="1600" dirty="0"/>
          </a:p>
        </p:txBody>
      </p:sp>
      <p:sp>
        <p:nvSpPr>
          <p:cNvPr id="8" name="Nadpis 7"/>
          <p:cNvSpPr txBox="1">
            <a:spLocks/>
          </p:cNvSpPr>
          <p:nvPr/>
        </p:nvSpPr>
        <p:spPr>
          <a:xfrm>
            <a:off x="1014487" y="69744"/>
            <a:ext cx="10339316" cy="862474"/>
          </a:xfrm>
          <a:prstGeom prst="rect">
            <a:avLst/>
          </a:prstGeom>
        </p:spPr>
        <p:txBody>
          <a:bodyPr vert="horz" lIns="91276" tIns="45718" rIns="91276" bIns="45718" rtlCol="0" anchor="ctr">
            <a:normAutofit/>
          </a:bodyPr>
          <a:lstStyle>
            <a:lvl1pPr algn="l" defTabSz="91254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E6501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Zahraniční uchazeči počty přihlášek za SP v AJ</a:t>
            </a: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94" y="216214"/>
            <a:ext cx="637499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90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9363852"/>
              </p:ext>
            </p:extLst>
          </p:nvPr>
        </p:nvGraphicFramePr>
        <p:xfrm>
          <a:off x="910205" y="932218"/>
          <a:ext cx="10098507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2043685" y="6277694"/>
            <a:ext cx="8280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Majoritní národnosti: Ghana </a:t>
            </a:r>
            <a:r>
              <a:rPr lang="cs-CZ" sz="1600" dirty="0" smtClean="0"/>
              <a:t>26, </a:t>
            </a:r>
            <a:r>
              <a:rPr lang="cs-CZ" sz="1600" dirty="0"/>
              <a:t>Nigérie </a:t>
            </a:r>
            <a:r>
              <a:rPr lang="cs-CZ" sz="1600" dirty="0" smtClean="0"/>
              <a:t>29, </a:t>
            </a:r>
            <a:r>
              <a:rPr lang="cs-CZ" sz="1600" dirty="0"/>
              <a:t>Pákistán </a:t>
            </a:r>
            <a:r>
              <a:rPr lang="cs-CZ" sz="1600" dirty="0" smtClean="0"/>
              <a:t>13, </a:t>
            </a:r>
            <a:r>
              <a:rPr lang="cs-CZ" sz="1600" dirty="0"/>
              <a:t>Indie </a:t>
            </a:r>
            <a:r>
              <a:rPr lang="cs-CZ" sz="1600" dirty="0" smtClean="0"/>
              <a:t>7, </a:t>
            </a:r>
            <a:r>
              <a:rPr lang="cs-CZ" sz="1600" dirty="0"/>
              <a:t>Bangladéš </a:t>
            </a:r>
            <a:r>
              <a:rPr lang="cs-CZ" sz="1600" dirty="0" smtClean="0"/>
              <a:t>5, Egypt 4, Vietnam 8 </a:t>
            </a:r>
            <a:endParaRPr lang="cs-CZ" sz="1600" dirty="0"/>
          </a:p>
        </p:txBody>
      </p:sp>
      <p:sp>
        <p:nvSpPr>
          <p:cNvPr id="8" name="Nadpis 7"/>
          <p:cNvSpPr txBox="1">
            <a:spLocks/>
          </p:cNvSpPr>
          <p:nvPr/>
        </p:nvSpPr>
        <p:spPr>
          <a:xfrm>
            <a:off x="1014487" y="69744"/>
            <a:ext cx="10339316" cy="862474"/>
          </a:xfrm>
          <a:prstGeom prst="rect">
            <a:avLst/>
          </a:prstGeom>
        </p:spPr>
        <p:txBody>
          <a:bodyPr vert="horz" lIns="91276" tIns="45718" rIns="91276" bIns="45718" rtlCol="0" anchor="ctr">
            <a:normAutofit/>
          </a:bodyPr>
          <a:lstStyle>
            <a:lvl1pPr algn="l" defTabSz="91254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E6501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Zahraniční uchazeči počty </a:t>
            </a:r>
            <a:r>
              <a:rPr lang="cs-CZ" dirty="0" smtClean="0"/>
              <a:t>přijatých studentů</a:t>
            </a:r>
            <a:endParaRPr lang="cs-CZ" dirty="0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94" y="216214"/>
            <a:ext cx="637499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95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7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2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FD8CAAD38E3C46A2C1D1C152B486E6" ma:contentTypeVersion="14" ma:contentTypeDescription="Vytvoří nový dokument" ma:contentTypeScope="" ma:versionID="552a93a9bb8ca7c33f98cf0507f9d7da">
  <xsd:schema xmlns:xsd="http://www.w3.org/2001/XMLSchema" xmlns:xs="http://www.w3.org/2001/XMLSchema" xmlns:p="http://schemas.microsoft.com/office/2006/metadata/properties" xmlns:ns3="b8e1fae8-c9da-4f2e-9a78-1df90a178af4" xmlns:ns4="fc4b360f-9c6e-4c32-a22a-07301f39663c" targetNamespace="http://schemas.microsoft.com/office/2006/metadata/properties" ma:root="true" ma:fieldsID="80fc393f9e0f82f9fa46fe17a73a1d19" ns3:_="" ns4:_="">
    <xsd:import namespace="b8e1fae8-c9da-4f2e-9a78-1df90a178af4"/>
    <xsd:import namespace="fc4b360f-9c6e-4c32-a22a-07301f3966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1fae8-c9da-4f2e-9a78-1df90a178a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b360f-9c6e-4c32-a22a-07301f39663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F2997F-22F3-4E1F-AB11-037474A73E6F}">
  <ds:schemaRefs>
    <ds:schemaRef ds:uri="fc4b360f-9c6e-4c32-a22a-07301f39663c"/>
    <ds:schemaRef ds:uri="http://purl.org/dc/elements/1.1/"/>
    <ds:schemaRef ds:uri="http://schemas.microsoft.com/office/2006/metadata/properties"/>
    <ds:schemaRef ds:uri="b8e1fae8-c9da-4f2e-9a78-1df90a178af4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555673B-2706-4A78-A831-0A675242F2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e1fae8-c9da-4f2e-9a78-1df90a178af4"/>
    <ds:schemaRef ds:uri="fc4b360f-9c6e-4c32-a22a-07301f396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884B147-7807-4A35-8CE4-8553734B1E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10529</TotalTime>
  <Words>315</Words>
  <Application>Microsoft Office PowerPoint</Application>
  <PresentationFormat>Širokoúhlá obrazovka</PresentationFormat>
  <Paragraphs>77</Paragraphs>
  <Slides>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Arial</vt:lpstr>
      <vt:lpstr>Arial Narrow</vt:lpstr>
      <vt:lpstr>Calibri</vt:lpstr>
      <vt:lpstr>17_Motiv Office</vt:lpstr>
      <vt:lpstr>12_Motiv Office</vt:lpstr>
      <vt:lpstr>Informace z pedagogické  a mezinárodní oblasti</vt:lpstr>
      <vt:lpstr>Prezentace aplikace PowerPoint</vt:lpstr>
      <vt:lpstr>Informace k uchazečům</vt:lpstr>
      <vt:lpstr>Informace k uchazečům</vt:lpstr>
      <vt:lpstr>Prezentace aplikace PowerPoint</vt:lpstr>
      <vt:lpstr>Prezentace aplikace PowerPoint</vt:lpstr>
    </vt:vector>
  </TitlesOfParts>
  <Company>UTB Zlín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UNIVERZITA TOMÁŠE BATI VE ZLÍNĚ</dc:title>
  <dc:creator>Lubomír Beníček</dc:creator>
  <cp:lastModifiedBy>Uživatel</cp:lastModifiedBy>
  <cp:revision>336</cp:revision>
  <cp:lastPrinted>2022-05-19T11:16:32Z</cp:lastPrinted>
  <dcterms:created xsi:type="dcterms:W3CDTF">2019-02-07T16:33:11Z</dcterms:created>
  <dcterms:modified xsi:type="dcterms:W3CDTF">2022-05-23T21:03:13Z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0x0101007EFD8CAAD38E3C46A2C1D1C152B486E6</vt:lpwstr>
  </property>
</Properties>
</file>