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2"/>
    <p:sldMasterId id="2147483687" r:id="rId3"/>
  </p:sldMasterIdLst>
  <p:sldIdLst>
    <p:sldId id="256" r:id="rId4"/>
    <p:sldId id="258" r:id="rId5"/>
    <p:sldId id="263" r:id="rId6"/>
    <p:sldId id="271" r:id="rId7"/>
    <p:sldId id="273" r:id="rId8"/>
    <p:sldId id="272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62" r:id="rId21"/>
  </p:sldIdLst>
  <p:sldSz cx="10080625" cy="567055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FE9"/>
    <a:srgbClr val="D996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7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ANAL&#221;ZY\SAZ%2023\studenti%202023%20data%20a%20v&#253;sledk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762-42FD-B269-381A4BD7DFA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762-42FD-B269-381A4BD7DFA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762-42FD-B269-381A4BD7DFA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762-42FD-B269-381A4BD7DFA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4762-42FD-B269-381A4BD7DFA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4762-42FD-B269-381A4BD7DFAD}"/>
              </c:ext>
            </c:extLst>
          </c:dPt>
          <c:dLbls>
            <c:delete val="1"/>
          </c:dLbls>
          <c:cat>
            <c:strRef>
              <c:f>respondenti!$A$5:$A$10</c:f>
              <c:strCache>
                <c:ptCount val="6"/>
                <c:pt idx="0">
                  <c:v>FAI</c:v>
                </c:pt>
                <c:pt idx="1">
                  <c:v>FAME</c:v>
                </c:pt>
                <c:pt idx="2">
                  <c:v>FHS</c:v>
                </c:pt>
                <c:pt idx="3">
                  <c:v>FLKŘ</c:v>
                </c:pt>
                <c:pt idx="4">
                  <c:v>FMK</c:v>
                </c:pt>
                <c:pt idx="5">
                  <c:v>FT</c:v>
                </c:pt>
              </c:strCache>
            </c:strRef>
          </c:cat>
          <c:val>
            <c:numRef>
              <c:f>respondenti!$B$5:$B$10</c:f>
              <c:numCache>
                <c:formatCode>###0</c:formatCode>
                <c:ptCount val="6"/>
                <c:pt idx="0">
                  <c:v>213</c:v>
                </c:pt>
                <c:pt idx="1">
                  <c:v>292</c:v>
                </c:pt>
                <c:pt idx="2">
                  <c:v>302</c:v>
                </c:pt>
                <c:pt idx="3">
                  <c:v>231</c:v>
                </c:pt>
                <c:pt idx="4">
                  <c:v>130</c:v>
                </c:pt>
                <c:pt idx="5">
                  <c:v>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762-42FD-B269-381A4BD7DFAD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172031"/>
            <a:ext cx="5543280" cy="19697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Hodnocení kvality </a:t>
            </a:r>
            <a:r>
              <a:rPr lang="cs-CZ" sz="32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studijních programů z pohledu studentů</a:t>
            </a:r>
            <a:endParaRPr lang="cs-CZ" sz="32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cs-CZ" sz="32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v roce 2024</a:t>
            </a:r>
            <a:endParaRPr lang="cs-CZ" sz="3200" b="1" strike="noStrike" spc="-1" dirty="0" smtClean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1280" cy="3077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1846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47732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5.)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Čas věnovaný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studiu </a:t>
            </a:r>
          </a:p>
          <a:p>
            <a:pPr lvl="0"/>
            <a:r>
              <a:rPr lang="cs-CZ" sz="2400" b="1" spc="-1" dirty="0" smtClean="0">
                <a:latin typeface="Source Sans Pro"/>
                <a:ea typeface="DejaVu Sans"/>
              </a:rPr>
              <a:t>(reverzní škála hodnocení)</a:t>
            </a:r>
            <a:endParaRPr lang="cs-CZ" sz="2400" b="1" spc="-1" dirty="0"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512453"/>
              </p:ext>
            </p:extLst>
          </p:nvPr>
        </p:nvGraphicFramePr>
        <p:xfrm>
          <a:off x="566640" y="1611996"/>
          <a:ext cx="9155333" cy="3577223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393980">
                  <a:extLst>
                    <a:ext uri="{9D8B030D-6E8A-4147-A177-3AD203B41FA5}">
                      <a16:colId xmlns:a16="http://schemas.microsoft.com/office/drawing/2014/main" val="300970208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7320443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411914566"/>
                    </a:ext>
                  </a:extLst>
                </a:gridCol>
                <a:gridCol w="617220">
                  <a:extLst>
                    <a:ext uri="{9D8B030D-6E8A-4147-A177-3AD203B41FA5}">
                      <a16:colId xmlns:a16="http://schemas.microsoft.com/office/drawing/2014/main" val="3032113172"/>
                    </a:ext>
                  </a:extLst>
                </a:gridCol>
                <a:gridCol w="824117">
                  <a:extLst>
                    <a:ext uri="{9D8B030D-6E8A-4147-A177-3AD203B41FA5}">
                      <a16:colId xmlns:a16="http://schemas.microsoft.com/office/drawing/2014/main" val="986148250"/>
                    </a:ext>
                  </a:extLst>
                </a:gridCol>
                <a:gridCol w="652012">
                  <a:extLst>
                    <a:ext uri="{9D8B030D-6E8A-4147-A177-3AD203B41FA5}">
                      <a16:colId xmlns:a16="http://schemas.microsoft.com/office/drawing/2014/main" val="1228517029"/>
                    </a:ext>
                  </a:extLst>
                </a:gridCol>
                <a:gridCol w="652012">
                  <a:extLst>
                    <a:ext uri="{9D8B030D-6E8A-4147-A177-3AD203B41FA5}">
                      <a16:colId xmlns:a16="http://schemas.microsoft.com/office/drawing/2014/main" val="3625237024"/>
                    </a:ext>
                  </a:extLst>
                </a:gridCol>
                <a:gridCol w="652012">
                  <a:extLst>
                    <a:ext uri="{9D8B030D-6E8A-4147-A177-3AD203B41FA5}">
                      <a16:colId xmlns:a16="http://schemas.microsoft.com/office/drawing/2014/main" val="316231954"/>
                    </a:ext>
                  </a:extLst>
                </a:gridCol>
              </a:tblGrid>
              <a:tr h="867206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Čas věnovaný studiu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27607007"/>
                  </a:ext>
                </a:extLst>
              </a:tr>
              <a:tr h="903339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>
                          <a:effectLst/>
                        </a:rPr>
                        <a:t>Množství hodin pro výuku a další organizované aktivity je příliš vysoké.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362223"/>
                  </a:ext>
                </a:extLst>
              </a:tr>
              <a:tr h="903339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>
                          <a:effectLst/>
                        </a:rPr>
                        <a:t>Objem požadovaného učiva ke čtení je příliš vysoký.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8708010"/>
                  </a:ext>
                </a:extLst>
              </a:tr>
              <a:tr h="903339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>
                          <a:effectLst/>
                        </a:rPr>
                        <a:t>Množství psaných úkolů je příliš vysoké.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836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108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6.)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Relevance pro trh práce  </a:t>
            </a: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304931"/>
              </p:ext>
            </p:extLst>
          </p:nvPr>
        </p:nvGraphicFramePr>
        <p:xfrm>
          <a:off x="566640" y="1611996"/>
          <a:ext cx="9070920" cy="367628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3736740">
                  <a:extLst>
                    <a:ext uri="{9D8B030D-6E8A-4147-A177-3AD203B41FA5}">
                      <a16:colId xmlns:a16="http://schemas.microsoft.com/office/drawing/2014/main" val="3472251462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3196662013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2489460027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3396132111"/>
                    </a:ext>
                  </a:extLst>
                </a:gridCol>
                <a:gridCol w="762770">
                  <a:extLst>
                    <a:ext uri="{9D8B030D-6E8A-4147-A177-3AD203B41FA5}">
                      <a16:colId xmlns:a16="http://schemas.microsoft.com/office/drawing/2014/main" val="3789487740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874396844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1365346208"/>
                    </a:ext>
                  </a:extLst>
                </a:gridCol>
                <a:gridCol w="762770">
                  <a:extLst>
                    <a:ext uri="{9D8B030D-6E8A-4147-A177-3AD203B41FA5}">
                      <a16:colId xmlns:a16="http://schemas.microsoft.com/office/drawing/2014/main" val="4264754293"/>
                    </a:ext>
                  </a:extLst>
                </a:gridCol>
              </a:tblGrid>
              <a:tr h="80365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Relevance pro trh práce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49682536"/>
                  </a:ext>
                </a:extLst>
              </a:tr>
              <a:tr h="579656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Umožňuje uplatnění na trhu práce.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3,9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001269"/>
                  </a:ext>
                </a:extLst>
              </a:tr>
              <a:tr h="579656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Dává dobré kariérní příležitosti.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>
                          <a:effectLst/>
                        </a:rPr>
                        <a:t>3,4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662572"/>
                  </a:ext>
                </a:extLst>
              </a:tr>
              <a:tr h="1133663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>
                          <a:effectLst/>
                        </a:rPr>
                        <a:t>Rozvíjí znalosti a dovednosti, které jsou užitečné v pracovním životě.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>
                          <a:effectLst/>
                        </a:rPr>
                        <a:t>3,4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3,3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3,4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001344"/>
                  </a:ext>
                </a:extLst>
              </a:tr>
              <a:tr h="579656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>
                          <a:effectLst/>
                        </a:rPr>
                        <a:t>Umožňuje dostatečnou praxi.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2,7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3,0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>
                          <a:effectLst/>
                        </a:rPr>
                        <a:t>3,4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2,7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>
                          <a:effectLst/>
                        </a:rPr>
                        <a:t>3,4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3,1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3,0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046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643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1846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7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.) Mobilitní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příležitosti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696193"/>
              </p:ext>
            </p:extLst>
          </p:nvPr>
        </p:nvGraphicFramePr>
        <p:xfrm>
          <a:off x="566640" y="1611996"/>
          <a:ext cx="9070920" cy="2251880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3736740">
                  <a:extLst>
                    <a:ext uri="{9D8B030D-6E8A-4147-A177-3AD203B41FA5}">
                      <a16:colId xmlns:a16="http://schemas.microsoft.com/office/drawing/2014/main" val="3472251462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3196662013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2489460027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3396132111"/>
                    </a:ext>
                  </a:extLst>
                </a:gridCol>
                <a:gridCol w="762770">
                  <a:extLst>
                    <a:ext uri="{9D8B030D-6E8A-4147-A177-3AD203B41FA5}">
                      <a16:colId xmlns:a16="http://schemas.microsoft.com/office/drawing/2014/main" val="3789487740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874396844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1365346208"/>
                    </a:ext>
                  </a:extLst>
                </a:gridCol>
                <a:gridCol w="762770">
                  <a:extLst>
                    <a:ext uri="{9D8B030D-6E8A-4147-A177-3AD203B41FA5}">
                      <a16:colId xmlns:a16="http://schemas.microsoft.com/office/drawing/2014/main" val="4264754293"/>
                    </a:ext>
                  </a:extLst>
                </a:gridCol>
              </a:tblGrid>
              <a:tr h="80365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Mobilitní</a:t>
                      </a:r>
                      <a:r>
                        <a:rPr lang="cs-CZ" sz="1800" kern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800" kern="12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přiležitosti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49682536"/>
                  </a:ext>
                </a:extLst>
              </a:tr>
              <a:tr h="868571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Dobře informuje o možnostech mezinárodní mobility.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001269"/>
                  </a:ext>
                </a:extLst>
              </a:tr>
              <a:tr h="579656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Má dobrou nabídku mezinárodních mobilit.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662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815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8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.)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Hodnocení studijních výsledků </a:t>
            </a: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115304"/>
              </p:ext>
            </p:extLst>
          </p:nvPr>
        </p:nvGraphicFramePr>
        <p:xfrm>
          <a:off x="566640" y="1611996"/>
          <a:ext cx="9156477" cy="357722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057199">
                  <a:extLst>
                    <a:ext uri="{9D8B030D-6E8A-4147-A177-3AD203B41FA5}">
                      <a16:colId xmlns:a16="http://schemas.microsoft.com/office/drawing/2014/main" val="2986307120"/>
                    </a:ext>
                  </a:extLst>
                </a:gridCol>
                <a:gridCol w="727570">
                  <a:extLst>
                    <a:ext uri="{9D8B030D-6E8A-4147-A177-3AD203B41FA5}">
                      <a16:colId xmlns:a16="http://schemas.microsoft.com/office/drawing/2014/main" val="1389927922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116005323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1297452391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4025283270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803197926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973816628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981708791"/>
                    </a:ext>
                  </a:extLst>
                </a:gridCol>
              </a:tblGrid>
              <a:tr h="141943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Hodnocení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90983639"/>
                  </a:ext>
                </a:extLst>
              </a:tr>
              <a:tr h="1078896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>
                          <a:effectLst/>
                        </a:rPr>
                        <a:t>Vychází z obsahu vašeho vzdělávání.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3,3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3,4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3,4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582712"/>
                  </a:ext>
                </a:extLst>
              </a:tr>
              <a:tr h="1078896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>
                          <a:effectLst/>
                        </a:rPr>
                        <a:t>Klade nároky na porozumění a vysvětlení látky.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3,9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178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148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9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.) Výsledky učení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081594"/>
              </p:ext>
            </p:extLst>
          </p:nvPr>
        </p:nvGraphicFramePr>
        <p:xfrm>
          <a:off x="566640" y="1211538"/>
          <a:ext cx="9148861" cy="4369779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000678">
                  <a:extLst>
                    <a:ext uri="{9D8B030D-6E8A-4147-A177-3AD203B41FA5}">
                      <a16:colId xmlns:a16="http://schemas.microsoft.com/office/drawing/2014/main" val="1225786654"/>
                    </a:ext>
                  </a:extLst>
                </a:gridCol>
                <a:gridCol w="734565">
                  <a:extLst>
                    <a:ext uri="{9D8B030D-6E8A-4147-A177-3AD203B41FA5}">
                      <a16:colId xmlns:a16="http://schemas.microsoft.com/office/drawing/2014/main" val="1106528396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1528905895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4229363752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3035400764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3335280503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2318092778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2783349480"/>
                    </a:ext>
                  </a:extLst>
                </a:gridCol>
              </a:tblGrid>
              <a:tr h="38526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Výsledky </a:t>
                      </a:r>
                      <a:r>
                        <a:rPr lang="cs-CZ" sz="1600" kern="1200" dirty="0">
                          <a:effectLst/>
                        </a:rPr>
                        <a:t>učení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63417427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Teoretické znalosti</a:t>
                      </a:r>
                      <a:r>
                        <a:rPr lang="cs-CZ" sz="1600" kern="1200" dirty="0">
                          <a:effectLst/>
                        </a:rPr>
                        <a:t>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3,6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3,8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3,8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01514"/>
                  </a:ext>
                </a:extLst>
              </a:tr>
              <a:tr h="621135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Znalost </a:t>
                      </a:r>
                      <a:r>
                        <a:rPr lang="cs-CZ" sz="1600" kern="1200" dirty="0">
                          <a:effectLst/>
                        </a:rPr>
                        <a:t>vědeckých pracovních postupů a výzkumu.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2,9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2,9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3,2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3,1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3,1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extLst>
                  <a:ext uri="{0D108BD9-81ED-4DB2-BD59-A6C34878D82A}">
                    <a16:rowId xmlns:a16="http://schemas.microsoft.com/office/drawing/2014/main" val="1145834699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Vlastní </a:t>
                      </a:r>
                      <a:r>
                        <a:rPr lang="cs-CZ" sz="1600" kern="1200" dirty="0" smtClean="0">
                          <a:effectLst/>
                        </a:rPr>
                        <a:t>zkušenost </a:t>
                      </a:r>
                      <a:r>
                        <a:rPr lang="cs-CZ" sz="1600" kern="1200" dirty="0">
                          <a:effectLst/>
                        </a:rPr>
                        <a:t>s výzkumem.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2,5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2,9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2,9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164331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Dovednosti uplatnitelné </a:t>
                      </a:r>
                      <a:r>
                        <a:rPr lang="cs-CZ" sz="1600" kern="1200" dirty="0">
                          <a:effectLst/>
                        </a:rPr>
                        <a:t>v pracovním životě.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3,1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3,2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3,2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extLst>
                  <a:ext uri="{0D108BD9-81ED-4DB2-BD59-A6C34878D82A}">
                    <a16:rowId xmlns:a16="http://schemas.microsoft.com/office/drawing/2014/main" val="3620888188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 smtClean="0">
                          <a:effectLst/>
                        </a:rPr>
                        <a:t>Kritick</a:t>
                      </a:r>
                      <a:r>
                        <a:rPr lang="cs-CZ" sz="1600" kern="1200" dirty="0" smtClean="0">
                          <a:effectLst/>
                        </a:rPr>
                        <a:t>é </a:t>
                      </a:r>
                      <a:r>
                        <a:rPr lang="pt-BR" sz="1600" kern="1200" dirty="0" smtClean="0">
                          <a:effectLst/>
                        </a:rPr>
                        <a:t>myšlení </a:t>
                      </a:r>
                      <a:r>
                        <a:rPr lang="pt-BR" sz="1600" kern="1200" dirty="0">
                          <a:effectLst/>
                        </a:rPr>
                        <a:t>a </a:t>
                      </a:r>
                      <a:r>
                        <a:rPr lang="pt-BR" sz="1600" kern="1200" dirty="0" smtClean="0">
                          <a:effectLst/>
                        </a:rPr>
                        <a:t>reflex</a:t>
                      </a:r>
                      <a:r>
                        <a:rPr lang="cs-CZ" sz="1600" kern="1200" dirty="0" smtClean="0">
                          <a:effectLst/>
                        </a:rPr>
                        <a:t>e</a:t>
                      </a:r>
                      <a:r>
                        <a:rPr lang="pt-BR" sz="1600" kern="1200" dirty="0" smtClean="0">
                          <a:effectLst/>
                        </a:rPr>
                        <a:t>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3,3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3,2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3,8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extLst>
                  <a:ext uri="{0D108BD9-81ED-4DB2-BD59-A6C34878D82A}">
                    <a16:rowId xmlns:a16="http://schemas.microsoft.com/office/drawing/2014/main" val="418864815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Schopnost </a:t>
                      </a:r>
                      <a:r>
                        <a:rPr lang="cs-CZ" sz="1600" kern="1200" dirty="0">
                          <a:effectLst/>
                        </a:rPr>
                        <a:t>spolupracovat s druhými.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3,6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3,9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3,9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354507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Schopnost </a:t>
                      </a:r>
                      <a:r>
                        <a:rPr lang="cs-CZ" sz="1600" kern="1200" dirty="0">
                          <a:effectLst/>
                        </a:rPr>
                        <a:t>samostatné práce.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4,1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4,2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4,1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4,2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4,1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4,1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405184"/>
                  </a:ext>
                </a:extLst>
              </a:tr>
              <a:tr h="621135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Komunikační dovednosti </a:t>
                      </a:r>
                      <a:r>
                        <a:rPr lang="cs-CZ" sz="1600" kern="1200" dirty="0">
                          <a:effectLst/>
                        </a:rPr>
                        <a:t>(zejména </a:t>
                      </a:r>
                      <a:r>
                        <a:rPr lang="cs-CZ" sz="1600" kern="1200" dirty="0" smtClean="0">
                          <a:effectLst/>
                        </a:rPr>
                        <a:t>schopnost </a:t>
                      </a:r>
                      <a:r>
                        <a:rPr lang="cs-CZ" sz="1600" kern="1200" dirty="0">
                          <a:effectLst/>
                        </a:rPr>
                        <a:t>prezentovat své myšlenky).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3,3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3,8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3,6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094487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Psaná komunikace.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3,8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3,8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3,8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83337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Schopnost </a:t>
                      </a:r>
                      <a:r>
                        <a:rPr lang="cs-CZ" sz="1600" kern="1200" dirty="0">
                          <a:effectLst/>
                        </a:rPr>
                        <a:t>inovativně přemýšlet.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3,2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3,4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extLst>
                  <a:ext uri="{0D108BD9-81ED-4DB2-BD59-A6C34878D82A}">
                    <a16:rowId xmlns:a16="http://schemas.microsoft.com/office/drawing/2014/main" val="353080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384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221599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10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.) Očekávání, spokojenost, motivace</a:t>
            </a:r>
          </a:p>
          <a:p>
            <a:pPr lvl="0"/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885608"/>
              </p:ext>
            </p:extLst>
          </p:nvPr>
        </p:nvGraphicFramePr>
        <p:xfrm>
          <a:off x="566640" y="1611995"/>
          <a:ext cx="9164099" cy="3556192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485420">
                  <a:extLst>
                    <a:ext uri="{9D8B030D-6E8A-4147-A177-3AD203B41FA5}">
                      <a16:colId xmlns:a16="http://schemas.microsoft.com/office/drawing/2014/main" val="329308864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333120997"/>
                    </a:ext>
                  </a:extLst>
                </a:gridCol>
                <a:gridCol w="815340">
                  <a:extLst>
                    <a:ext uri="{9D8B030D-6E8A-4147-A177-3AD203B41FA5}">
                      <a16:colId xmlns:a16="http://schemas.microsoft.com/office/drawing/2014/main" val="3601922910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526888858"/>
                    </a:ext>
                  </a:extLst>
                </a:gridCol>
                <a:gridCol w="748211">
                  <a:extLst>
                    <a:ext uri="{9D8B030D-6E8A-4147-A177-3AD203B41FA5}">
                      <a16:colId xmlns:a16="http://schemas.microsoft.com/office/drawing/2014/main" val="1446070606"/>
                    </a:ext>
                  </a:extLst>
                </a:gridCol>
                <a:gridCol w="639596">
                  <a:extLst>
                    <a:ext uri="{9D8B030D-6E8A-4147-A177-3AD203B41FA5}">
                      <a16:colId xmlns:a16="http://schemas.microsoft.com/office/drawing/2014/main" val="2715889553"/>
                    </a:ext>
                  </a:extLst>
                </a:gridCol>
                <a:gridCol w="639596">
                  <a:extLst>
                    <a:ext uri="{9D8B030D-6E8A-4147-A177-3AD203B41FA5}">
                      <a16:colId xmlns:a16="http://schemas.microsoft.com/office/drawing/2014/main" val="1191824191"/>
                    </a:ext>
                  </a:extLst>
                </a:gridCol>
                <a:gridCol w="639596">
                  <a:extLst>
                    <a:ext uri="{9D8B030D-6E8A-4147-A177-3AD203B41FA5}">
                      <a16:colId xmlns:a16="http://schemas.microsoft.com/office/drawing/2014/main" val="1274162047"/>
                    </a:ext>
                  </a:extLst>
                </a:gridCol>
              </a:tblGrid>
              <a:tr h="58653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Očekávání, spokojenost a motivace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04473625"/>
                  </a:ext>
                </a:extLst>
              </a:tr>
              <a:tr h="552315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Studuji studijní obor, který byl mou první volbou.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3,8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3,9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3,6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3,6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4,3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8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69823"/>
                  </a:ext>
                </a:extLst>
              </a:tr>
              <a:tr h="784840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Doposud se </a:t>
                      </a:r>
                      <a:r>
                        <a:rPr lang="cs-CZ" sz="1600" kern="1200" dirty="0" smtClean="0">
                          <a:effectLst/>
                        </a:rPr>
                        <a:t>všechna má </a:t>
                      </a:r>
                      <a:r>
                        <a:rPr lang="cs-CZ" sz="1600" kern="1200" dirty="0">
                          <a:effectLst/>
                        </a:rPr>
                        <a:t>očekávání ohledně studia </a:t>
                      </a:r>
                      <a:r>
                        <a:rPr lang="cs-CZ" sz="1600" kern="1200" dirty="0" smtClean="0">
                          <a:effectLst/>
                        </a:rPr>
                        <a:t>naplnila.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2,9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2,7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3,1</a:t>
                      </a:r>
                      <a:endParaRPr lang="cs-CZ" sz="28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2,9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3,1</a:t>
                      </a:r>
                      <a:endParaRPr lang="cs-CZ" sz="28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3,3</a:t>
                      </a:r>
                      <a:endParaRPr lang="cs-CZ" sz="28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3,0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038946"/>
                  </a:ext>
                </a:extLst>
              </a:tr>
              <a:tr h="552315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Doporučil/a </a:t>
                      </a:r>
                      <a:r>
                        <a:rPr lang="cs-CZ" sz="1600" kern="1200" dirty="0">
                          <a:effectLst/>
                        </a:rPr>
                        <a:t>bych tento studijní program druhým.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3,4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3,2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8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3,9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343547"/>
                  </a:ext>
                </a:extLst>
              </a:tr>
              <a:tr h="1080192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Když vezmu v úvahu všechny věci, jsem s tímto oborem </a:t>
                      </a:r>
                      <a:r>
                        <a:rPr lang="cs-CZ" sz="1600" kern="1200" dirty="0" smtClean="0">
                          <a:effectLst/>
                        </a:rPr>
                        <a:t>spokojený/á.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3,3</a:t>
                      </a:r>
                      <a:endParaRPr lang="cs-CZ" sz="28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3,9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3,6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778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156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4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Vývoj výsledků v čase 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457017"/>
              </p:ext>
            </p:extLst>
          </p:nvPr>
        </p:nvGraphicFramePr>
        <p:xfrm>
          <a:off x="566640" y="1135865"/>
          <a:ext cx="9171720" cy="3711283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889280">
                  <a:extLst>
                    <a:ext uri="{9D8B030D-6E8A-4147-A177-3AD203B41FA5}">
                      <a16:colId xmlns:a16="http://schemas.microsoft.com/office/drawing/2014/main" val="2403290199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3504807328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1485431309"/>
                    </a:ext>
                  </a:extLst>
                </a:gridCol>
                <a:gridCol w="1363980">
                  <a:extLst>
                    <a:ext uri="{9D8B030D-6E8A-4147-A177-3AD203B41FA5}">
                      <a16:colId xmlns:a16="http://schemas.microsoft.com/office/drawing/2014/main" val="3062291506"/>
                    </a:ext>
                  </a:extLst>
                </a:gridCol>
              </a:tblGrid>
              <a:tr h="538357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Oblasti hodnocení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</a:p>
                    <a:p>
                      <a:pPr algn="ctr" fontAlgn="ctr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 = 1237)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2021</a:t>
                      </a:r>
                    </a:p>
                    <a:p>
                      <a:pPr algn="ctr" fontAlgn="ctr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 = 750)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2024</a:t>
                      </a:r>
                    </a:p>
                    <a:p>
                      <a:pPr algn="ctr" fontAlgn="ctr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 = 1408)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ctr"/>
                </a:tc>
                <a:extLst>
                  <a:ext uri="{0D108BD9-81ED-4DB2-BD59-A6C34878D82A}">
                    <a16:rowId xmlns:a16="http://schemas.microsoft.com/office/drawing/2014/main" val="1617272080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Vzdělávání a podpora studentů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25018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Studijní prostředí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295317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Participace studentů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77203196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Stimulace a soudržnost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</a:t>
                      </a:r>
                    </a:p>
                  </a:txBody>
                  <a:tcPr marL="7620" marR="7620" marT="7620" marB="0" anchor="b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962693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Čas věnovaný </a:t>
                      </a:r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studiu*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244090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Mobilitní příležitosti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19020020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Relevance pro trh práce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81466376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Hodnocení studijních výsledků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2042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</a:rPr>
                        <a:t>Výstupy učení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561909"/>
                  </a:ext>
                </a:extLst>
              </a:tr>
              <a:tr h="348273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</a:rPr>
                        <a:t>Očekávání, spokojenost a motivace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43159416"/>
                  </a:ext>
                </a:extLst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566640" y="4879745"/>
            <a:ext cx="9171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Pozn. Tabulka obsahuje agregované výsledky pro </a:t>
            </a:r>
            <a:r>
              <a:rPr lang="cs-CZ" sz="1400" dirty="0"/>
              <a:t>UTB. </a:t>
            </a:r>
            <a:r>
              <a:rPr lang="cs-CZ" sz="1400" dirty="0" smtClean="0"/>
              <a:t>* Oblast s reverzním hodnocením (nižší hodnoty jsou pozitivní).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537440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5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Shrnutí 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87680" y="1242060"/>
            <a:ext cx="935736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Celkově převažují pozitivní výsledky.</a:t>
            </a:r>
          </a:p>
          <a:p>
            <a:r>
              <a:rPr lang="cs-CZ" dirty="0" smtClean="0"/>
              <a:t>Ve výsledcích napříč fakultami většinou nejsou zásadní rozdíly (většinou jde o rozdíly na úrovni desetin bodů na 5stupňové škále).</a:t>
            </a:r>
          </a:p>
          <a:p>
            <a:r>
              <a:rPr lang="cs-CZ" dirty="0" smtClean="0"/>
              <a:t>Nejlépe je hodnocena část Studijní prostředí, nejhůře část Čas věnovaný studiu.</a:t>
            </a:r>
          </a:p>
          <a:p>
            <a:endParaRPr lang="cs-CZ" dirty="0"/>
          </a:p>
          <a:p>
            <a:r>
              <a:rPr lang="cs-CZ" dirty="0" smtClean="0"/>
              <a:t>Srovnání výsledků v čase poukazuje na mírné změny v hodnocení, celkově je hodnocení spíše pozitivní napříč realizovanými vlnami šetření. Nejpozitivněji je hodnocena oblast </a:t>
            </a:r>
            <a:r>
              <a:rPr lang="cs-CZ"/>
              <a:t>S</a:t>
            </a:r>
            <a:r>
              <a:rPr lang="cs-CZ" smtClean="0"/>
              <a:t>tudijní prostředí</a:t>
            </a:r>
            <a:r>
              <a:rPr lang="cs-CZ" dirty="0" smtClean="0"/>
              <a:t>, s výhradami pak oblasti Participace studentů a Čas věnovaný studiu. </a:t>
            </a:r>
          </a:p>
          <a:p>
            <a:endParaRPr lang="cs-CZ" dirty="0"/>
          </a:p>
          <a:p>
            <a:r>
              <a:rPr lang="cs-CZ" dirty="0"/>
              <a:t>Jak vedení UTB, tak jednotlivé fakulty mají k dispozici podrobné výsledky šetření vztažené na jednotlivé studijní programy, obory a specializace a jednak na různé úrovně studia. Mají možnost s výsledky cíleně pracovat a stavět na nich opatření vedoucí k udržení pozitivního hodnocení, nebo k jeho zlepšení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9770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7280" cy="48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EA7500"/>
                </a:solidFill>
                <a:latin typeface="Source Sans Pro"/>
                <a:ea typeface="DejaVu Sans"/>
              </a:rPr>
              <a:t>Děkuji za pozornost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12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Mgr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. 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, </a:t>
            </a:r>
            <a:r>
              <a:rPr lang="cs-CZ" sz="2000" b="1" strike="noStrike" spc="-1" dirty="0">
                <a:solidFill>
                  <a:srgbClr val="000000"/>
                </a:solidFill>
                <a:latin typeface="Source Sans Pro"/>
                <a:ea typeface="DejaVu Sans"/>
              </a:rPr>
              <a:t>Ph.D.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600" spc="-1" dirty="0" smtClean="0">
                <a:solidFill>
                  <a:srgbClr val="666666"/>
                </a:solidFill>
                <a:latin typeface="Source Sans Pro"/>
              </a:rPr>
              <a:t>Prorektorka pro pedagogickou činnost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1280" cy="60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spc="-1" dirty="0">
                <a:solidFill>
                  <a:srgbClr val="000000"/>
                </a:solidFill>
                <a:latin typeface="Source Sans Pro"/>
                <a:ea typeface="SourceSansPro-Light"/>
              </a:rPr>
              <a:t>prorektor-pedagogika@utb.cz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 dirty="0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lang="cs-CZ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76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>
                <a:solidFill>
                  <a:srgbClr val="EA7500"/>
                </a:solidFill>
                <a:latin typeface="Source Sans Pro"/>
                <a:ea typeface="DejaVu Sans"/>
              </a:rPr>
              <a:t>Obsah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303280" y="1152000"/>
            <a:ext cx="7214100" cy="31854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1 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Zaměření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2 /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	Respondenti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3</a:t>
            </a:r>
            <a:r>
              <a:rPr lang="cs-CZ" sz="2400" b="1" strike="noStrike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 </a:t>
            </a: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Přehled </a:t>
            </a:r>
            <a:r>
              <a:rPr lang="cs-CZ" sz="24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celkových 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výsledků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4</a:t>
            </a:r>
            <a:r>
              <a:rPr lang="cs-CZ" sz="2400" b="1" strike="noStrike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 </a:t>
            </a: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Vývoj výsledků v čase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5 /</a:t>
            </a:r>
            <a:r>
              <a:rPr lang="cs-CZ" sz="2400" b="1" strike="noStrike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	Shrnutí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1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Zaměření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Šetření vychází z převzatého a částečně modifikovaného dotazníku </a:t>
            </a:r>
            <a:r>
              <a:rPr lang="cs-CZ" sz="1400" dirty="0"/>
              <a:t>norského původu „</a:t>
            </a:r>
            <a:r>
              <a:rPr lang="cs-CZ" sz="1400" dirty="0" err="1" smtClean="0"/>
              <a:t>Studiebarometeret</a:t>
            </a:r>
            <a:r>
              <a:rPr lang="cs-CZ" sz="1400" dirty="0" smtClean="0"/>
              <a:t>“, který je mezinárodně používán pro účely hodnocení kvality studia na VŠ.</a:t>
            </a:r>
          </a:p>
          <a:p>
            <a:endParaRPr lang="cs-CZ" sz="1400" dirty="0"/>
          </a:p>
          <a:p>
            <a:r>
              <a:rPr lang="cs-CZ" sz="1400" dirty="0" smtClean="0"/>
              <a:t>Dotazník je členěn do následujících 10 oblastí: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1.) Vzdělávání a podpora studentů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2.) Studijní prostředí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3.) Participace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4.) Stimulace a soudržnost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5.) Čas věnovaný studiu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6.) Relevance pro trh práce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7.) Mobilitní příležitosti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8.) Hodnocení </a:t>
            </a:r>
            <a:r>
              <a:rPr lang="cs-CZ" sz="1400" dirty="0" smtClean="0"/>
              <a:t>studijních výsledků</a:t>
            </a:r>
            <a:endParaRPr lang="cs-CZ" sz="1400" dirty="0"/>
          </a:p>
          <a:p>
            <a:r>
              <a:rPr lang="cs-CZ" sz="1400" dirty="0" smtClean="0"/>
              <a:t>	Část </a:t>
            </a:r>
            <a:r>
              <a:rPr lang="cs-CZ" sz="1400" dirty="0"/>
              <a:t>9.) Výsledky učení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10.) Očekávání, spokojenost, </a:t>
            </a:r>
            <a:r>
              <a:rPr lang="cs-CZ" sz="1400" dirty="0" smtClean="0"/>
              <a:t>motivace</a:t>
            </a:r>
          </a:p>
          <a:p>
            <a:endParaRPr lang="cs-CZ" sz="1400" dirty="0"/>
          </a:p>
          <a:p>
            <a:r>
              <a:rPr lang="cs-CZ" sz="1400" dirty="0" smtClean="0"/>
              <a:t>Dotazník obsahuje celkem 41 položek, ke kterým se respondenti vyjadřují na 5ti bodové </a:t>
            </a:r>
            <a:r>
              <a:rPr lang="cs-CZ" sz="1400" dirty="0" err="1" smtClean="0"/>
              <a:t>Likertově</a:t>
            </a:r>
            <a:r>
              <a:rPr lang="cs-CZ" sz="1400" dirty="0" smtClean="0"/>
              <a:t> škále. Hodnocení výsledků je zpracováno formou průměrů, čím vyšší známka, tím pozitivnější hodnocení, a naopak.</a:t>
            </a:r>
          </a:p>
          <a:p>
            <a:r>
              <a:rPr lang="cs-CZ" sz="1400" dirty="0" smtClean="0"/>
              <a:t>V případě 5. části (Čas věnovaný studiu) jsou využity reverzní položky s opačnou polaritou hodnocení.</a:t>
            </a:r>
            <a:endParaRPr lang="cs-CZ" sz="1400" dirty="0"/>
          </a:p>
          <a:p>
            <a:r>
              <a:rPr lang="cs-CZ" sz="1400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58554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2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R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espondenti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475848"/>
              </p:ext>
            </p:extLst>
          </p:nvPr>
        </p:nvGraphicFramePr>
        <p:xfrm>
          <a:off x="566640" y="1291806"/>
          <a:ext cx="4378740" cy="3805976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1551720">
                  <a:extLst>
                    <a:ext uri="{9D8B030D-6E8A-4147-A177-3AD203B41FA5}">
                      <a16:colId xmlns:a16="http://schemas.microsoft.com/office/drawing/2014/main" val="1188636317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898199476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1791977958"/>
                    </a:ext>
                  </a:extLst>
                </a:gridCol>
              </a:tblGrid>
              <a:tr h="475747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 </a:t>
                      </a:r>
                      <a:r>
                        <a:rPr lang="cs-CZ" sz="2000" u="none" strike="noStrike" dirty="0" smtClean="0">
                          <a:effectLst/>
                        </a:rPr>
                        <a:t>Fakulta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effectLst/>
                        </a:rPr>
                        <a:t>Počet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effectLst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52061768"/>
                  </a:ext>
                </a:extLst>
              </a:tr>
              <a:tr h="47574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effectLst/>
                        </a:rPr>
                        <a:t>FAI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213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15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846888504"/>
                  </a:ext>
                </a:extLst>
              </a:tr>
              <a:tr h="47574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effectLst/>
                        </a:rPr>
                        <a:t>FAME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292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21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76492132"/>
                  </a:ext>
                </a:extLst>
              </a:tr>
              <a:tr h="47574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effectLst/>
                        </a:rPr>
                        <a:t>FHS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302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 smtClean="0">
                          <a:effectLst/>
                        </a:rPr>
                        <a:t>22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150138928"/>
                  </a:ext>
                </a:extLst>
              </a:tr>
              <a:tr h="47574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effectLst/>
                        </a:rPr>
                        <a:t>FLKŘ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231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16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4169558407"/>
                  </a:ext>
                </a:extLst>
              </a:tr>
              <a:tr h="47574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effectLst/>
                        </a:rPr>
                        <a:t>FMK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130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9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526280338"/>
                  </a:ext>
                </a:extLst>
              </a:tr>
              <a:tr h="47574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effectLst/>
                        </a:rPr>
                        <a:t>FT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240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17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596393769"/>
                  </a:ext>
                </a:extLst>
              </a:tr>
              <a:tr h="47574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b="1" u="none" strike="noStrike" dirty="0" smtClean="0">
                          <a:effectLst/>
                        </a:rPr>
                        <a:t>Celkem UTB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b="1" u="none" strike="noStrike" dirty="0">
                          <a:effectLst/>
                        </a:rPr>
                        <a:t>1408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b="1" u="none" strike="noStrike" dirty="0">
                          <a:effectLst/>
                        </a:rPr>
                        <a:t>100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680066211"/>
                  </a:ext>
                </a:extLst>
              </a:tr>
            </a:tbl>
          </a:graphicData>
        </a:graphic>
      </p:graphicFrame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233449"/>
              </p:ext>
            </p:extLst>
          </p:nvPr>
        </p:nvGraphicFramePr>
        <p:xfrm>
          <a:off x="5047675" y="1291806"/>
          <a:ext cx="4572000" cy="3805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908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457200" y="432000"/>
            <a:ext cx="9212580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/ Přehled celkových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výsledků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1187450" y="1288475"/>
            <a:ext cx="789559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Následující </a:t>
            </a:r>
            <a:r>
              <a:rPr lang="cs-CZ" b="1" dirty="0" err="1" smtClean="0"/>
              <a:t>slidy</a:t>
            </a:r>
            <a:r>
              <a:rPr lang="cs-CZ" b="1" dirty="0" smtClean="0"/>
              <a:t> shrnují výsledky podle definovaných částí hodnocení:</a:t>
            </a:r>
          </a:p>
          <a:p>
            <a:r>
              <a:rPr lang="cs-CZ" dirty="0" smtClean="0"/>
              <a:t>	Část </a:t>
            </a:r>
            <a:r>
              <a:rPr lang="cs-CZ" dirty="0"/>
              <a:t>1.) Vzdělávání a podpora studentů</a:t>
            </a:r>
          </a:p>
          <a:p>
            <a:r>
              <a:rPr lang="cs-CZ" dirty="0" smtClean="0"/>
              <a:t>	Část </a:t>
            </a:r>
            <a:r>
              <a:rPr lang="cs-CZ" dirty="0"/>
              <a:t>2.) Studijní </a:t>
            </a:r>
            <a:r>
              <a:rPr lang="cs-CZ" dirty="0" smtClean="0"/>
              <a:t>prostředí</a:t>
            </a:r>
          </a:p>
          <a:p>
            <a:r>
              <a:rPr lang="cs-CZ" dirty="0" smtClean="0"/>
              <a:t>	Část </a:t>
            </a:r>
            <a:r>
              <a:rPr lang="cs-CZ" dirty="0"/>
              <a:t>3.) Participace</a:t>
            </a:r>
          </a:p>
          <a:p>
            <a:r>
              <a:rPr lang="cs-CZ" dirty="0" smtClean="0"/>
              <a:t>	Část </a:t>
            </a:r>
            <a:r>
              <a:rPr lang="cs-CZ" dirty="0"/>
              <a:t>4.) Stimulace a soudržnost</a:t>
            </a:r>
          </a:p>
          <a:p>
            <a:r>
              <a:rPr lang="cs-CZ" dirty="0" smtClean="0"/>
              <a:t>	Část </a:t>
            </a:r>
            <a:r>
              <a:rPr lang="cs-CZ" dirty="0"/>
              <a:t>5.) Čas věnovaný studiu</a:t>
            </a:r>
          </a:p>
          <a:p>
            <a:r>
              <a:rPr lang="cs-CZ" dirty="0" smtClean="0"/>
              <a:t>	Část </a:t>
            </a:r>
            <a:r>
              <a:rPr lang="cs-CZ" dirty="0"/>
              <a:t>6.) Relevance pro trh práce</a:t>
            </a:r>
          </a:p>
          <a:p>
            <a:r>
              <a:rPr lang="cs-CZ" dirty="0" smtClean="0"/>
              <a:t>	Část </a:t>
            </a:r>
            <a:r>
              <a:rPr lang="cs-CZ" dirty="0"/>
              <a:t>7.) Mobilitní příležitosti</a:t>
            </a:r>
          </a:p>
          <a:p>
            <a:r>
              <a:rPr lang="cs-CZ" dirty="0" smtClean="0"/>
              <a:t>	Část </a:t>
            </a:r>
            <a:r>
              <a:rPr lang="cs-CZ" dirty="0"/>
              <a:t>8.) Hodnocení </a:t>
            </a:r>
            <a:r>
              <a:rPr lang="cs-CZ" dirty="0" smtClean="0"/>
              <a:t>studijních výsledků</a:t>
            </a:r>
            <a:endParaRPr lang="cs-CZ" dirty="0"/>
          </a:p>
          <a:p>
            <a:r>
              <a:rPr lang="cs-CZ" dirty="0" smtClean="0"/>
              <a:t>	Část </a:t>
            </a:r>
            <a:r>
              <a:rPr lang="cs-CZ" dirty="0"/>
              <a:t>9.) Výsledky učení</a:t>
            </a:r>
          </a:p>
          <a:p>
            <a:r>
              <a:rPr lang="cs-CZ" dirty="0" smtClean="0"/>
              <a:t>	Část </a:t>
            </a:r>
            <a:r>
              <a:rPr lang="cs-CZ" dirty="0"/>
              <a:t>10.) Očekávání, spokojenost, </a:t>
            </a:r>
            <a:r>
              <a:rPr lang="cs-CZ" dirty="0" smtClean="0"/>
              <a:t>motivace</a:t>
            </a:r>
          </a:p>
          <a:p>
            <a:endParaRPr lang="cs-CZ" dirty="0"/>
          </a:p>
          <a:p>
            <a:r>
              <a:rPr lang="cs-CZ" sz="1400" dirty="0" smtClean="0"/>
              <a:t>Prezentace má formu tabulek s průměrnými výsledky, kde průměr 3,5 a vyšší je označen zeleně (pozitivní), průměr 3,0 a nižší je označen červeně (průměrné a negativní výsledky). </a:t>
            </a:r>
          </a:p>
          <a:p>
            <a:r>
              <a:rPr lang="cs-CZ" sz="1400" dirty="0" smtClean="0"/>
              <a:t>V části 5 je značeno reverzně.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093872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1846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/ Část 1.) Vzdělávání a podpora studentů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711043"/>
              </p:ext>
            </p:extLst>
          </p:nvPr>
        </p:nvGraphicFramePr>
        <p:xfrm>
          <a:off x="495620" y="1352392"/>
          <a:ext cx="9072558" cy="3948911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167820">
                  <a:extLst>
                    <a:ext uri="{9D8B030D-6E8A-4147-A177-3AD203B41FA5}">
                      <a16:colId xmlns:a16="http://schemas.microsoft.com/office/drawing/2014/main" val="291157899"/>
                    </a:ext>
                  </a:extLst>
                </a:gridCol>
                <a:gridCol w="807720">
                  <a:extLst>
                    <a:ext uri="{9D8B030D-6E8A-4147-A177-3AD203B41FA5}">
                      <a16:colId xmlns:a16="http://schemas.microsoft.com/office/drawing/2014/main" val="3347748507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568907210"/>
                    </a:ext>
                  </a:extLst>
                </a:gridCol>
                <a:gridCol w="796358">
                  <a:extLst>
                    <a:ext uri="{9D8B030D-6E8A-4147-A177-3AD203B41FA5}">
                      <a16:colId xmlns:a16="http://schemas.microsoft.com/office/drawing/2014/main" val="2327090381"/>
                    </a:ext>
                  </a:extLst>
                </a:gridCol>
                <a:gridCol w="735262">
                  <a:extLst>
                    <a:ext uri="{9D8B030D-6E8A-4147-A177-3AD203B41FA5}">
                      <a16:colId xmlns:a16="http://schemas.microsoft.com/office/drawing/2014/main" val="223830445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1165701419"/>
                    </a:ext>
                  </a:extLst>
                </a:gridCol>
                <a:gridCol w="578183">
                  <a:extLst>
                    <a:ext uri="{9D8B030D-6E8A-4147-A177-3AD203B41FA5}">
                      <a16:colId xmlns:a16="http://schemas.microsoft.com/office/drawing/2014/main" val="1873909227"/>
                    </a:ext>
                  </a:extLst>
                </a:gridCol>
                <a:gridCol w="646095">
                  <a:extLst>
                    <a:ext uri="{9D8B030D-6E8A-4147-A177-3AD203B41FA5}">
                      <a16:colId xmlns:a16="http://schemas.microsoft.com/office/drawing/2014/main" val="515193536"/>
                    </a:ext>
                  </a:extLst>
                </a:gridCol>
              </a:tblGrid>
              <a:tr h="65707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Vzdělávání a podpora studentů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28031849"/>
                  </a:ext>
                </a:extLst>
              </a:tr>
              <a:tr h="68444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Schopnost </a:t>
                      </a:r>
                      <a:r>
                        <a:rPr lang="cs-CZ" sz="1800" dirty="0">
                          <a:effectLst/>
                        </a:rPr>
                        <a:t>pedagogů činit výuku zajímavou.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3,3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3,1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3,3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3,1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3,4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3,3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562016685"/>
                  </a:ext>
                </a:extLst>
              </a:tr>
              <a:tr h="68444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Schopnost </a:t>
                      </a:r>
                      <a:r>
                        <a:rPr lang="cs-CZ" sz="1800" dirty="0">
                          <a:effectLst/>
                        </a:rPr>
                        <a:t>pedagogů vysvětlovat složitou učební látku.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3,2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3,2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3,2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3,4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520959689"/>
                  </a:ext>
                </a:extLst>
              </a:tr>
              <a:tr h="68444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Nakolik obsah výuky </a:t>
                      </a:r>
                      <a:r>
                        <a:rPr lang="cs-CZ" sz="1800" dirty="0" smtClean="0">
                          <a:effectLst/>
                        </a:rPr>
                        <a:t>odpovídá </a:t>
                      </a:r>
                      <a:r>
                        <a:rPr lang="cs-CZ" sz="1800" dirty="0">
                          <a:effectLst/>
                        </a:rPr>
                        <a:t>studijnímu plánu.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3,8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3,8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3,8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4,0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3,8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526510"/>
                  </a:ext>
                </a:extLst>
              </a:tr>
              <a:tr h="68444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Konstruktivní </a:t>
                      </a:r>
                      <a:r>
                        <a:rPr lang="cs-CZ" sz="1800" dirty="0" smtClean="0">
                          <a:effectLst/>
                        </a:rPr>
                        <a:t>zpětná vazba </a:t>
                      </a:r>
                      <a:r>
                        <a:rPr lang="cs-CZ" sz="1800" dirty="0">
                          <a:effectLst/>
                        </a:rPr>
                        <a:t>na vlastní studijní výsledky.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3,4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3,1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3,4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3,4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4332769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338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2.) Studijní prostředí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845477"/>
              </p:ext>
            </p:extLst>
          </p:nvPr>
        </p:nvGraphicFramePr>
        <p:xfrm>
          <a:off x="566640" y="1445695"/>
          <a:ext cx="9004082" cy="370897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3913481">
                  <a:extLst>
                    <a:ext uri="{9D8B030D-6E8A-4147-A177-3AD203B41FA5}">
                      <a16:colId xmlns:a16="http://schemas.microsoft.com/office/drawing/2014/main" val="1902743587"/>
                    </a:ext>
                  </a:extLst>
                </a:gridCol>
                <a:gridCol w="726351">
                  <a:extLst>
                    <a:ext uri="{9D8B030D-6E8A-4147-A177-3AD203B41FA5}">
                      <a16:colId xmlns:a16="http://schemas.microsoft.com/office/drawing/2014/main" val="3139221918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1148807741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1253613958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372051486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2681233704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2645041846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2056142012"/>
                    </a:ext>
                  </a:extLst>
                </a:gridCol>
              </a:tblGrid>
              <a:tr h="38863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Studijní prostředí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42343578"/>
                  </a:ext>
                </a:extLst>
              </a:tr>
              <a:tr h="840290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Velikost </a:t>
                      </a:r>
                      <a:r>
                        <a:rPr lang="cs-CZ" sz="1600" kern="1200" dirty="0">
                          <a:effectLst/>
                        </a:rPr>
                        <a:t>studijních skupin (např. kruhů, seminárních skupin aj.) v rámci studijního oboru.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650892"/>
                  </a:ext>
                </a:extLst>
              </a:tr>
              <a:tr h="357402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kern="1200" dirty="0" smtClean="0">
                          <a:effectLst/>
                        </a:rPr>
                        <a:t>Učebny </a:t>
                      </a:r>
                      <a:r>
                        <a:rPr lang="pl-PL" sz="1600" kern="1200" dirty="0">
                          <a:effectLst/>
                        </a:rPr>
                        <a:t>a </a:t>
                      </a:r>
                      <a:r>
                        <a:rPr lang="pl-PL" sz="1600" kern="1200" dirty="0" smtClean="0">
                          <a:effectLst/>
                        </a:rPr>
                        <a:t>další studijní </a:t>
                      </a:r>
                      <a:r>
                        <a:rPr lang="pl-PL" sz="1600" kern="1200" dirty="0">
                          <a:effectLst/>
                        </a:rPr>
                        <a:t>prostory.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646175"/>
                  </a:ext>
                </a:extLst>
              </a:tr>
              <a:tr h="699934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Vybavení </a:t>
                      </a:r>
                      <a:r>
                        <a:rPr lang="cs-CZ" sz="1600" kern="1200" dirty="0">
                          <a:effectLst/>
                        </a:rPr>
                        <a:t>a </a:t>
                      </a:r>
                      <a:r>
                        <a:rPr lang="cs-CZ" sz="1600" kern="1200" dirty="0" smtClean="0">
                          <a:effectLst/>
                        </a:rPr>
                        <a:t>studijní pomůcky</a:t>
                      </a:r>
                      <a:r>
                        <a:rPr lang="cs-CZ" sz="1600" kern="1200" baseline="0" dirty="0" smtClean="0">
                          <a:effectLst/>
                        </a:rPr>
                        <a:t> </a:t>
                      </a:r>
                      <a:r>
                        <a:rPr lang="cs-CZ" sz="1600" kern="1200" dirty="0" smtClean="0">
                          <a:effectLst/>
                        </a:rPr>
                        <a:t>využívané </a:t>
                      </a:r>
                      <a:r>
                        <a:rPr lang="cs-CZ" sz="1600" kern="1200" dirty="0">
                          <a:effectLst/>
                        </a:rPr>
                        <a:t>při studiu.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211510"/>
                  </a:ext>
                </a:extLst>
              </a:tr>
              <a:tr h="357402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Knihovna </a:t>
                      </a:r>
                      <a:r>
                        <a:rPr lang="cs-CZ" sz="1600" kern="1200" dirty="0">
                          <a:effectLst/>
                        </a:rPr>
                        <a:t>a </a:t>
                      </a:r>
                      <a:r>
                        <a:rPr lang="cs-CZ" sz="1600" kern="1200" dirty="0" smtClean="0">
                          <a:effectLst/>
                        </a:rPr>
                        <a:t>knihovní služby.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28944"/>
                  </a:ext>
                </a:extLst>
              </a:tr>
              <a:tr h="1042466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Počítačové vybavení </a:t>
                      </a:r>
                      <a:r>
                        <a:rPr lang="cs-CZ" sz="1600" kern="1200" dirty="0">
                          <a:effectLst/>
                        </a:rPr>
                        <a:t>a </a:t>
                      </a:r>
                      <a:r>
                        <a:rPr lang="cs-CZ" sz="1600" kern="1200" dirty="0" smtClean="0">
                          <a:effectLst/>
                        </a:rPr>
                        <a:t>další </a:t>
                      </a:r>
                      <a:r>
                        <a:rPr lang="cs-CZ" sz="1600" kern="1200" dirty="0">
                          <a:effectLst/>
                        </a:rPr>
                        <a:t>IT </a:t>
                      </a:r>
                      <a:r>
                        <a:rPr lang="cs-CZ" sz="1600" kern="1200" dirty="0" smtClean="0">
                          <a:effectLst/>
                        </a:rPr>
                        <a:t>služby </a:t>
                      </a:r>
                      <a:r>
                        <a:rPr lang="cs-CZ" sz="1600" kern="1200" dirty="0">
                          <a:effectLst/>
                        </a:rPr>
                        <a:t>(např. </a:t>
                      </a:r>
                      <a:r>
                        <a:rPr lang="cs-CZ" sz="1600" kern="1200" dirty="0" smtClean="0">
                          <a:effectLst/>
                        </a:rPr>
                        <a:t>dostupnost </a:t>
                      </a:r>
                      <a:r>
                        <a:rPr lang="cs-CZ" sz="1600" kern="1200" dirty="0">
                          <a:effectLst/>
                        </a:rPr>
                        <a:t>připojení k internetu, </a:t>
                      </a:r>
                      <a:r>
                        <a:rPr lang="cs-CZ" sz="1600" kern="1200" dirty="0" smtClean="0">
                          <a:effectLst/>
                        </a:rPr>
                        <a:t>dostupnost </a:t>
                      </a:r>
                      <a:r>
                        <a:rPr lang="cs-CZ" sz="1600" kern="1200" dirty="0">
                          <a:effectLst/>
                        </a:rPr>
                        <a:t>počítačů aj.).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301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110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3.) Participace studentů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136080"/>
              </p:ext>
            </p:extLst>
          </p:nvPr>
        </p:nvGraphicFramePr>
        <p:xfrm>
          <a:off x="566640" y="1445694"/>
          <a:ext cx="9155333" cy="360281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416840">
                  <a:extLst>
                    <a:ext uri="{9D8B030D-6E8A-4147-A177-3AD203B41FA5}">
                      <a16:colId xmlns:a16="http://schemas.microsoft.com/office/drawing/2014/main" val="3324336790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4281420009"/>
                    </a:ext>
                  </a:extLst>
                </a:gridCol>
                <a:gridCol w="776850">
                  <a:extLst>
                    <a:ext uri="{9D8B030D-6E8A-4147-A177-3AD203B41FA5}">
                      <a16:colId xmlns:a16="http://schemas.microsoft.com/office/drawing/2014/main" val="2862567017"/>
                    </a:ext>
                  </a:extLst>
                </a:gridCol>
                <a:gridCol w="571890">
                  <a:extLst>
                    <a:ext uri="{9D8B030D-6E8A-4147-A177-3AD203B41FA5}">
                      <a16:colId xmlns:a16="http://schemas.microsoft.com/office/drawing/2014/main" val="881118477"/>
                    </a:ext>
                  </a:extLst>
                </a:gridCol>
                <a:gridCol w="750020">
                  <a:extLst>
                    <a:ext uri="{9D8B030D-6E8A-4147-A177-3AD203B41FA5}">
                      <a16:colId xmlns:a16="http://schemas.microsoft.com/office/drawing/2014/main" val="767852004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512069382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1381660829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2565785074"/>
                    </a:ext>
                  </a:extLst>
                </a:gridCol>
              </a:tblGrid>
              <a:tr h="962588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Participace studentů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12928513"/>
                  </a:ext>
                </a:extLst>
              </a:tr>
              <a:tr h="720348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smtClean="0">
                          <a:effectLst/>
                        </a:rPr>
                        <a:t>Možnost </a:t>
                      </a:r>
                      <a:r>
                        <a:rPr lang="cs-CZ" sz="1800" kern="1200" dirty="0">
                          <a:effectLst/>
                        </a:rPr>
                        <a:t>studentů ovlivňovat obsah a formy výuky.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3,0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2,6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3,1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2,8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>
                          <a:effectLst/>
                        </a:rPr>
                        <a:t>3,3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3,0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077319"/>
                  </a:ext>
                </a:extLst>
              </a:tr>
              <a:tr h="1087393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kern="1200" dirty="0" smtClean="0">
                          <a:effectLst/>
                        </a:rPr>
                        <a:t>Způsob, </a:t>
                      </a:r>
                      <a:r>
                        <a:rPr lang="pl-PL" sz="1800" kern="1200" dirty="0">
                          <a:effectLst/>
                        </a:rPr>
                        <a:t>jak se pracuje s kritikou a připomínkami studentů.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>
                          <a:effectLst/>
                        </a:rPr>
                        <a:t>3,1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2,7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3,1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2,7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3,4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3,3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3,0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779611943"/>
                  </a:ext>
                </a:extLst>
              </a:tr>
              <a:tr h="720348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smtClean="0">
                          <a:effectLst/>
                        </a:rPr>
                        <a:t>Vliv </a:t>
                      </a:r>
                      <a:r>
                        <a:rPr lang="cs-CZ" sz="1800" kern="1200" dirty="0">
                          <a:effectLst/>
                        </a:rPr>
                        <a:t>studentů na chod univerzity.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>
                          <a:effectLst/>
                        </a:rPr>
                        <a:t>3,1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3,0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>
                          <a:effectLst/>
                        </a:rPr>
                        <a:t>3,2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3,0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3,4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3,2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576263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777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4.)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Stimulace a soudržnost 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193526"/>
              </p:ext>
            </p:extLst>
          </p:nvPr>
        </p:nvGraphicFramePr>
        <p:xfrm>
          <a:off x="566640" y="1445694"/>
          <a:ext cx="9155333" cy="315323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150140">
                  <a:extLst>
                    <a:ext uri="{9D8B030D-6E8A-4147-A177-3AD203B41FA5}">
                      <a16:colId xmlns:a16="http://schemas.microsoft.com/office/drawing/2014/main" val="3324336790"/>
                    </a:ext>
                  </a:extLst>
                </a:gridCol>
                <a:gridCol w="784860">
                  <a:extLst>
                    <a:ext uri="{9D8B030D-6E8A-4147-A177-3AD203B41FA5}">
                      <a16:colId xmlns:a16="http://schemas.microsoft.com/office/drawing/2014/main" val="4281420009"/>
                    </a:ext>
                  </a:extLst>
                </a:gridCol>
                <a:gridCol w="769620">
                  <a:extLst>
                    <a:ext uri="{9D8B030D-6E8A-4147-A177-3AD203B41FA5}">
                      <a16:colId xmlns:a16="http://schemas.microsoft.com/office/drawing/2014/main" val="286256701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881118477"/>
                    </a:ext>
                  </a:extLst>
                </a:gridCol>
                <a:gridCol w="780500">
                  <a:extLst>
                    <a:ext uri="{9D8B030D-6E8A-4147-A177-3AD203B41FA5}">
                      <a16:colId xmlns:a16="http://schemas.microsoft.com/office/drawing/2014/main" val="767852004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512069382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1381660829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2565785074"/>
                    </a:ext>
                  </a:extLst>
                </a:gridCol>
              </a:tblGrid>
              <a:tr h="962588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Stimulace</a:t>
                      </a:r>
                      <a:r>
                        <a:rPr lang="cs-CZ" sz="1800" kern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a soudržnost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12928513"/>
                  </a:ext>
                </a:extLst>
              </a:tr>
              <a:tr h="720348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Stimulující.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077319"/>
                  </a:ext>
                </a:extLst>
              </a:tr>
              <a:tr h="749950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Akademicky náročný.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611943"/>
                  </a:ext>
                </a:extLst>
              </a:tr>
              <a:tr h="720348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Skládá se z předmětů, které jsou dobře propojeny a integrovány.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576263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840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1540</TotalTime>
  <Words>1527</Words>
  <Application>Microsoft Office PowerPoint</Application>
  <PresentationFormat>Vlastní</PresentationFormat>
  <Paragraphs>566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18</vt:i4>
      </vt:variant>
    </vt:vector>
  </HeadingPairs>
  <TitlesOfParts>
    <vt:vector size="31" baseType="lpstr">
      <vt:lpstr>Microsoft YaHei</vt:lpstr>
      <vt:lpstr>Arial</vt:lpstr>
      <vt:lpstr>Calibri</vt:lpstr>
      <vt:lpstr>DejaVu Sans</vt:lpstr>
      <vt:lpstr>Source Sans Pro</vt:lpstr>
      <vt:lpstr>SourceSansPro-Light</vt:lpstr>
      <vt:lpstr>Symbol</vt:lpstr>
      <vt:lpstr>Times New Roman</vt:lpstr>
      <vt:lpstr>Trebuchet MS</vt:lpstr>
      <vt:lpstr>Wingdings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Uživatel</dc:creator>
  <dc:description/>
  <cp:lastModifiedBy>Uživatel</cp:lastModifiedBy>
  <cp:revision>119</cp:revision>
  <dcterms:created xsi:type="dcterms:W3CDTF">2019-09-03T10:06:13Z</dcterms:created>
  <dcterms:modified xsi:type="dcterms:W3CDTF">2024-05-06T20:31:49Z</dcterms:modified>
  <dc:language>cs-CZ</dc:language>
</cp:coreProperties>
</file>