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2" r:id="rId21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62-42FD-B269-381A4BD7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62-42FD-B269-381A4BD7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762-42FD-B269-381A4BD7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762-42FD-B269-381A4BD7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762-42FD-B269-381A4BD7DF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762-42FD-B269-381A4BD7DFAD}"/>
              </c:ext>
            </c:extLst>
          </c:dPt>
          <c:dLbls>
            <c:delete val="1"/>
          </c:dLbls>
          <c:cat>
            <c:strRef>
              <c:f>respondenti!$A$5:$A$10</c:f>
              <c:strCache>
                <c:ptCount val="6"/>
                <c:pt idx="0">
                  <c:v>FAI</c:v>
                </c:pt>
                <c:pt idx="1">
                  <c:v>FAME</c:v>
                </c:pt>
                <c:pt idx="2">
                  <c:v>FHS</c:v>
                </c:pt>
                <c:pt idx="3">
                  <c:v>FLKŘ</c:v>
                </c:pt>
                <c:pt idx="4">
                  <c:v>FMK</c:v>
                </c:pt>
                <c:pt idx="5">
                  <c:v>FT</c:v>
                </c:pt>
              </c:strCache>
            </c:strRef>
          </c:cat>
          <c:val>
            <c:numRef>
              <c:f>respondenti!$B$5:$B$10</c:f>
              <c:numCache>
                <c:formatCode>###0</c:formatCode>
                <c:ptCount val="6"/>
                <c:pt idx="0">
                  <c:v>213</c:v>
                </c:pt>
                <c:pt idx="1">
                  <c:v>292</c:v>
                </c:pt>
                <c:pt idx="2">
                  <c:v>302</c:v>
                </c:pt>
                <c:pt idx="3">
                  <c:v>231</c:v>
                </c:pt>
                <c:pt idx="4">
                  <c:v>130</c:v>
                </c:pt>
                <c:pt idx="5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62-42FD-B269-381A4BD7DFA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studijních programů z pohledu studentů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477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5.)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Čas věnovaný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studiu </a:t>
            </a:r>
          </a:p>
          <a:p>
            <a:pPr lvl="0"/>
            <a:r>
              <a:rPr lang="cs-CZ" sz="2400" b="1" spc="-1" dirty="0" smtClean="0">
                <a:latin typeface="Source Sans Pro"/>
                <a:ea typeface="DejaVu Sans"/>
              </a:rPr>
              <a:t>(reverzní škála hodnocení)</a:t>
            </a:r>
            <a:endParaRPr lang="cs-CZ" sz="2400" b="1" spc="-1" dirty="0"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12453"/>
              </p:ext>
            </p:extLst>
          </p:nvPr>
        </p:nvGraphicFramePr>
        <p:xfrm>
          <a:off x="566640" y="1611996"/>
          <a:ext cx="9155333" cy="357722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393980">
                  <a:extLst>
                    <a:ext uri="{9D8B030D-6E8A-4147-A177-3AD203B41FA5}">
                      <a16:colId xmlns:a16="http://schemas.microsoft.com/office/drawing/2014/main" val="30097020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7320443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411914566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032113172"/>
                    </a:ext>
                  </a:extLst>
                </a:gridCol>
                <a:gridCol w="824117">
                  <a:extLst>
                    <a:ext uri="{9D8B030D-6E8A-4147-A177-3AD203B41FA5}">
                      <a16:colId xmlns:a16="http://schemas.microsoft.com/office/drawing/2014/main" val="986148250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1228517029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625237024"/>
                    </a:ext>
                  </a:extLst>
                </a:gridCol>
                <a:gridCol w="652012">
                  <a:extLst>
                    <a:ext uri="{9D8B030D-6E8A-4147-A177-3AD203B41FA5}">
                      <a16:colId xmlns:a16="http://schemas.microsoft.com/office/drawing/2014/main" val="316231954"/>
                    </a:ext>
                  </a:extLst>
                </a:gridCol>
              </a:tblGrid>
              <a:tr h="86720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Čas věnovaný studiu</a:t>
                      </a:r>
                      <a:endParaRPr lang="cs-CZ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27607007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hodin pro výuku a další organizované aktivity je 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62223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Objem požadovaného učiva ke čtení je příliš vysoký.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08010"/>
                  </a:ext>
                </a:extLst>
              </a:tr>
              <a:tr h="903339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Množství psaných úkolů je příliš vysoké.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3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0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6.)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Relevance 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304931"/>
              </p:ext>
            </p:extLst>
          </p:nvPr>
        </p:nvGraphicFramePr>
        <p:xfrm>
          <a:off x="566640" y="1611996"/>
          <a:ext cx="9070920" cy="367628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Relevance pro trh práce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Umožňuje uplatnění na trhu práce.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3,9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Dává dobré kariérní příležitosti.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  <a:tr h="1133663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Rozvíjí znalosti a dovednosti, které jsou užitečné v pracovním životě.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01344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Umožňuje dostatečnou praxi.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7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Mobilitní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příležitosti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96193"/>
              </p:ext>
            </p:extLst>
          </p:nvPr>
        </p:nvGraphicFramePr>
        <p:xfrm>
          <a:off x="566640" y="1611996"/>
          <a:ext cx="9070920" cy="2251880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736740">
                  <a:extLst>
                    <a:ext uri="{9D8B030D-6E8A-4147-A177-3AD203B41FA5}">
                      <a16:colId xmlns:a16="http://schemas.microsoft.com/office/drawing/2014/main" val="3472251462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196662013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2489460027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3396132111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3789487740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874396844"/>
                    </a:ext>
                  </a:extLst>
                </a:gridCol>
                <a:gridCol w="761728">
                  <a:extLst>
                    <a:ext uri="{9D8B030D-6E8A-4147-A177-3AD203B41FA5}">
                      <a16:colId xmlns:a16="http://schemas.microsoft.com/office/drawing/2014/main" val="1365346208"/>
                    </a:ext>
                  </a:extLst>
                </a:gridCol>
                <a:gridCol w="762770">
                  <a:extLst>
                    <a:ext uri="{9D8B030D-6E8A-4147-A177-3AD203B41FA5}">
                      <a16:colId xmlns:a16="http://schemas.microsoft.com/office/drawing/2014/main" val="4264754293"/>
                    </a:ext>
                  </a:extLst>
                </a:gridCol>
              </a:tblGrid>
              <a:tr h="8036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Mobilitní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kern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přiležitosti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682536"/>
                  </a:ext>
                </a:extLst>
              </a:tr>
              <a:tr h="868571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Dobře informuje o možnostech mezinárodní mobility.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001269"/>
                  </a:ext>
                </a:extLst>
              </a:tr>
              <a:tr h="579656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Má dobrou nabídku mezinárodních mobilit.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6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8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8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Hodnocení studijních výsledků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15304"/>
              </p:ext>
            </p:extLst>
          </p:nvPr>
        </p:nvGraphicFramePr>
        <p:xfrm>
          <a:off x="566640" y="1611996"/>
          <a:ext cx="9156477" cy="357722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57199">
                  <a:extLst>
                    <a:ext uri="{9D8B030D-6E8A-4147-A177-3AD203B41FA5}">
                      <a16:colId xmlns:a16="http://schemas.microsoft.com/office/drawing/2014/main" val="2986307120"/>
                    </a:ext>
                  </a:extLst>
                </a:gridCol>
                <a:gridCol w="727570">
                  <a:extLst>
                    <a:ext uri="{9D8B030D-6E8A-4147-A177-3AD203B41FA5}">
                      <a16:colId xmlns:a16="http://schemas.microsoft.com/office/drawing/2014/main" val="1389927922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16005323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1297452391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4025283270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803197926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73816628"/>
                    </a:ext>
                  </a:extLst>
                </a:gridCol>
                <a:gridCol w="728618">
                  <a:extLst>
                    <a:ext uri="{9D8B030D-6E8A-4147-A177-3AD203B41FA5}">
                      <a16:colId xmlns:a16="http://schemas.microsoft.com/office/drawing/2014/main" val="981708791"/>
                    </a:ext>
                  </a:extLst>
                </a:gridCol>
              </a:tblGrid>
              <a:tr h="1419432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Hodnocení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0983639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Vychází z obsahu vašeho vzdělávání.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82712"/>
                  </a:ext>
                </a:extLst>
              </a:tr>
              <a:tr h="1078896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Klade nároky na porozumění a vysvětlení látky.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3,9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78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14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9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.) 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81594"/>
              </p:ext>
            </p:extLst>
          </p:nvPr>
        </p:nvGraphicFramePr>
        <p:xfrm>
          <a:off x="566640" y="1211538"/>
          <a:ext cx="9148861" cy="4369779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000678">
                  <a:extLst>
                    <a:ext uri="{9D8B030D-6E8A-4147-A177-3AD203B41FA5}">
                      <a16:colId xmlns:a16="http://schemas.microsoft.com/office/drawing/2014/main" val="1225786654"/>
                    </a:ext>
                  </a:extLst>
                </a:gridCol>
                <a:gridCol w="734565">
                  <a:extLst>
                    <a:ext uri="{9D8B030D-6E8A-4147-A177-3AD203B41FA5}">
                      <a16:colId xmlns:a16="http://schemas.microsoft.com/office/drawing/2014/main" val="1106528396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1528905895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4229363752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035400764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3335280503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318092778"/>
                    </a:ext>
                  </a:extLst>
                </a:gridCol>
                <a:gridCol w="735603">
                  <a:extLst>
                    <a:ext uri="{9D8B030D-6E8A-4147-A177-3AD203B41FA5}">
                      <a16:colId xmlns:a16="http://schemas.microsoft.com/office/drawing/2014/main" val="2783349480"/>
                    </a:ext>
                  </a:extLst>
                </a:gridCol>
              </a:tblGrid>
              <a:tr h="3852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Výsledky </a:t>
                      </a:r>
                      <a:r>
                        <a:rPr lang="cs-CZ" sz="1600" kern="1200" dirty="0">
                          <a:effectLst/>
                        </a:rPr>
                        <a:t>učení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341742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Teoretické znalosti</a:t>
                      </a:r>
                      <a:r>
                        <a:rPr lang="cs-CZ" sz="1600" kern="12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151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Znalost </a:t>
                      </a:r>
                      <a:r>
                        <a:rPr lang="cs-CZ" sz="1600" kern="1200" dirty="0">
                          <a:effectLst/>
                        </a:rPr>
                        <a:t>vědeckých pracovních postupů a výzkumu.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1145834699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Vlastní </a:t>
                      </a:r>
                      <a:r>
                        <a:rPr lang="cs-CZ" sz="1600" kern="1200" dirty="0" smtClean="0">
                          <a:effectLst/>
                        </a:rPr>
                        <a:t>zkušenost </a:t>
                      </a:r>
                      <a:r>
                        <a:rPr lang="cs-CZ" sz="1600" kern="1200" dirty="0">
                          <a:effectLst/>
                        </a:rPr>
                        <a:t>s výzkumem.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64331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Dovednosti uplatnitelné </a:t>
                      </a:r>
                      <a:r>
                        <a:rPr lang="cs-CZ" sz="1600" kern="1200" dirty="0">
                          <a:effectLst/>
                        </a:rPr>
                        <a:t>v pracovním životě.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3620888188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 smtClean="0">
                          <a:effectLst/>
                        </a:rPr>
                        <a:t>Kritick</a:t>
                      </a:r>
                      <a:r>
                        <a:rPr lang="cs-CZ" sz="1600" kern="1200" dirty="0" smtClean="0">
                          <a:effectLst/>
                        </a:rPr>
                        <a:t>é </a:t>
                      </a:r>
                      <a:r>
                        <a:rPr lang="pt-BR" sz="1600" kern="1200" dirty="0" smtClean="0">
                          <a:effectLst/>
                        </a:rPr>
                        <a:t>myšlení </a:t>
                      </a:r>
                      <a:r>
                        <a:rPr lang="pt-BR" sz="1600" kern="1200" dirty="0">
                          <a:effectLst/>
                        </a:rPr>
                        <a:t>a </a:t>
                      </a:r>
                      <a:r>
                        <a:rPr lang="pt-BR" sz="1600" kern="1200" dirty="0" smtClean="0">
                          <a:effectLst/>
                        </a:rPr>
                        <a:t>reflex</a:t>
                      </a:r>
                      <a:r>
                        <a:rPr lang="cs-CZ" sz="1600" kern="1200" dirty="0" smtClean="0">
                          <a:effectLst/>
                        </a:rPr>
                        <a:t>e</a:t>
                      </a:r>
                      <a:r>
                        <a:rPr lang="pt-BR" sz="1600" kern="1200" dirty="0" smtClean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3,3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418864815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spolupracovat s druhými.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5450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samostatné práce.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4,1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05184"/>
                  </a:ext>
                </a:extLst>
              </a:tr>
              <a:tr h="62113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Komunikační dovednosti </a:t>
                      </a:r>
                      <a:r>
                        <a:rPr lang="cs-CZ" sz="1600" kern="1200" dirty="0">
                          <a:effectLst/>
                        </a:rPr>
                        <a:t>(zejména </a:t>
                      </a: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prezentovat své myšlenky).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4,0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9448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Psaná komunikace.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83337"/>
                  </a:ext>
                </a:extLst>
              </a:tr>
              <a:tr h="317581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Schopnost </a:t>
                      </a:r>
                      <a:r>
                        <a:rPr lang="cs-CZ" sz="1600" kern="1200" dirty="0">
                          <a:effectLst/>
                        </a:rPr>
                        <a:t>inovativně přemýšlet.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3,2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0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3,4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/>
                </a:tc>
                <a:extLst>
                  <a:ext uri="{0D108BD9-81ED-4DB2-BD59-A6C34878D82A}">
                    <a16:rowId xmlns:a16="http://schemas.microsoft.com/office/drawing/2014/main" val="35308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2215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10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.) Očekávání, spokojenost, motivace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85608"/>
              </p:ext>
            </p:extLst>
          </p:nvPr>
        </p:nvGraphicFramePr>
        <p:xfrm>
          <a:off x="566640" y="1611995"/>
          <a:ext cx="9164099" cy="355619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85420">
                  <a:extLst>
                    <a:ext uri="{9D8B030D-6E8A-4147-A177-3AD203B41FA5}">
                      <a16:colId xmlns:a16="http://schemas.microsoft.com/office/drawing/2014/main" val="3293088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333120997"/>
                    </a:ext>
                  </a:extLst>
                </a:gridCol>
                <a:gridCol w="815340">
                  <a:extLst>
                    <a:ext uri="{9D8B030D-6E8A-4147-A177-3AD203B41FA5}">
                      <a16:colId xmlns:a16="http://schemas.microsoft.com/office/drawing/2014/main" val="3601922910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526888858"/>
                    </a:ext>
                  </a:extLst>
                </a:gridCol>
                <a:gridCol w="748211">
                  <a:extLst>
                    <a:ext uri="{9D8B030D-6E8A-4147-A177-3AD203B41FA5}">
                      <a16:colId xmlns:a16="http://schemas.microsoft.com/office/drawing/2014/main" val="1446070606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2715889553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191824191"/>
                    </a:ext>
                  </a:extLst>
                </a:gridCol>
                <a:gridCol w="639596">
                  <a:extLst>
                    <a:ext uri="{9D8B030D-6E8A-4147-A177-3AD203B41FA5}">
                      <a16:colId xmlns:a16="http://schemas.microsoft.com/office/drawing/2014/main" val="1274162047"/>
                    </a:ext>
                  </a:extLst>
                </a:gridCol>
              </a:tblGrid>
              <a:tr h="5865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Očekávání, spokojenost a motivace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4473625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Studuji studijní obor, který byl mou první volbou.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3,8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4,3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9823"/>
                  </a:ext>
                </a:extLst>
              </a:tr>
              <a:tr h="78484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Doposud se </a:t>
                      </a:r>
                      <a:r>
                        <a:rPr lang="cs-CZ" sz="1600" kern="1200" dirty="0" smtClean="0">
                          <a:effectLst/>
                        </a:rPr>
                        <a:t>všechna má </a:t>
                      </a:r>
                      <a:r>
                        <a:rPr lang="cs-CZ" sz="1600" kern="1200" dirty="0">
                          <a:effectLst/>
                        </a:rPr>
                        <a:t>očekávání ohledně studia </a:t>
                      </a:r>
                      <a:r>
                        <a:rPr lang="cs-CZ" sz="1600" kern="1200" dirty="0" smtClean="0">
                          <a:effectLst/>
                        </a:rPr>
                        <a:t>naplnila.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2,9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3,1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3,0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38946"/>
                  </a:ext>
                </a:extLst>
              </a:tr>
              <a:tr h="552315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Doporučil/a </a:t>
                      </a:r>
                      <a:r>
                        <a:rPr lang="cs-CZ" sz="1600" kern="1200" dirty="0">
                          <a:effectLst/>
                        </a:rPr>
                        <a:t>bych tento studijní program druhým.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3,4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3,2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3,4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43547"/>
                  </a:ext>
                </a:extLst>
              </a:tr>
              <a:tr h="108019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Když vezmu v úvahu všechny věci, jsem s tímto oborem </a:t>
                      </a:r>
                      <a:r>
                        <a:rPr lang="cs-CZ" sz="1600" kern="1200" dirty="0" smtClean="0">
                          <a:effectLst/>
                        </a:rPr>
                        <a:t>spokojený/á.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28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3,5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3,7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3,9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3,6</a:t>
                      </a:r>
                      <a:endParaRPr lang="cs-CZ" sz="2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7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57017"/>
              </p:ext>
            </p:extLst>
          </p:nvPr>
        </p:nvGraphicFramePr>
        <p:xfrm>
          <a:off x="566640" y="1135865"/>
          <a:ext cx="9171720" cy="371128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889280">
                  <a:extLst>
                    <a:ext uri="{9D8B030D-6E8A-4147-A177-3AD203B41FA5}">
                      <a16:colId xmlns:a16="http://schemas.microsoft.com/office/drawing/2014/main" val="2403290199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504807328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485431309"/>
                    </a:ext>
                  </a:extLst>
                </a:gridCol>
                <a:gridCol w="1363980">
                  <a:extLst>
                    <a:ext uri="{9D8B030D-6E8A-4147-A177-3AD203B41FA5}">
                      <a16:colId xmlns:a16="http://schemas.microsoft.com/office/drawing/2014/main" val="3062291506"/>
                    </a:ext>
                  </a:extLst>
                </a:gridCol>
              </a:tblGrid>
              <a:tr h="53835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 hodnocení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1237)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750)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1408)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ctr"/>
                </a:tc>
                <a:extLst>
                  <a:ext uri="{0D108BD9-81ED-4DB2-BD59-A6C34878D82A}">
                    <a16:rowId xmlns:a16="http://schemas.microsoft.com/office/drawing/2014/main" val="161727208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Vzdělávání a podpora studentů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5018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Studijní prostředí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295317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Participace studentů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7203196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Stimulace a soudržnost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62693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 věnovaný 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studiu*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4409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Mobilitní příležitosti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9020020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Relevance pro trh práce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81466376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Hodnocení studijních výsledků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042"/>
                  </a:ext>
                </a:extLst>
              </a:tr>
              <a:tr h="30021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Výstupy učení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61909"/>
                  </a:ext>
                </a:extLst>
              </a:tr>
              <a:tr h="34827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Očekávání, spokojenost a motivace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90" marR="2590" marT="25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315941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66640" y="4879745"/>
            <a:ext cx="917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</a:t>
            </a:r>
            <a:r>
              <a:rPr lang="cs-CZ" sz="1400" dirty="0"/>
              <a:t>UTB. </a:t>
            </a:r>
            <a:r>
              <a:rPr lang="cs-CZ" sz="1400" dirty="0" smtClean="0"/>
              <a:t>* Oblast s reverzním hodnocením (nižší hodnoty jsou pozitivní).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744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Celkově převažují pozitivní výsledky.</a:t>
            </a:r>
          </a:p>
          <a:p>
            <a:r>
              <a:rPr lang="cs-CZ" dirty="0" smtClean="0"/>
              <a:t>Ve výsledcích napříč fakultami většinou nejsou zásadní rozdíly (většinou jde o rozdíly na úrovni desetin bodů na 5stupňové škále).</a:t>
            </a:r>
          </a:p>
          <a:p>
            <a:r>
              <a:rPr lang="cs-CZ" dirty="0" smtClean="0"/>
              <a:t>Nejlépe je hodnocena část Studijní prostředí, nejhůře část Čas věnovaný studiu.</a:t>
            </a:r>
          </a:p>
          <a:p>
            <a:endParaRPr lang="cs-CZ" dirty="0"/>
          </a:p>
          <a:p>
            <a:r>
              <a:rPr lang="cs-CZ" dirty="0" smtClean="0"/>
              <a:t>Srovnání výsledků v čase poukazuje na mírné změny v hodnocení, celkově je hodnocení spíše pozitivní napříč realizovanými vlnami šetření. Nejpozitivněji je hodnocena oblast </a:t>
            </a:r>
            <a:r>
              <a:rPr lang="cs-CZ"/>
              <a:t>S</a:t>
            </a:r>
            <a:r>
              <a:rPr lang="cs-CZ" smtClean="0"/>
              <a:t>tudijní prostředí</a:t>
            </a:r>
            <a:r>
              <a:rPr lang="cs-CZ" dirty="0" smtClean="0"/>
              <a:t>, s výhradami pak oblasti Participace studentů a Čas věnovaný studiu. </a:t>
            </a:r>
          </a:p>
          <a:p>
            <a:endParaRPr lang="cs-CZ" dirty="0"/>
          </a:p>
          <a:p>
            <a:r>
              <a:rPr lang="cs-CZ" dirty="0"/>
              <a:t>Jak vedení UTB, tak jednotlivé fakulty mají k dispozici podrobné výsledky šetření vztažené na jednotlivé studijní programy, obory a specializace a jednak na různé úrovně studia. Mají možnost s výsledky cíleně pracovat a stavět na nich opatření vedoucí k udržení pozitivního hodnocení, nebo k jeho zlepšení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7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Vývoj výsledků v čase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Šetření vychází z převzatého a částečně modifikovaného dotazníku </a:t>
            </a:r>
            <a:r>
              <a:rPr lang="cs-CZ" sz="1400" dirty="0"/>
              <a:t>norského původu „</a:t>
            </a:r>
            <a:r>
              <a:rPr lang="cs-CZ" sz="1400" dirty="0" err="1" smtClean="0"/>
              <a:t>Studiebarometeret</a:t>
            </a:r>
            <a:r>
              <a:rPr lang="cs-CZ" sz="1400" dirty="0" smtClean="0"/>
              <a:t>“, který je mezinárodně používán pro účely hodnocení kvality studia na VŠ.</a:t>
            </a:r>
          </a:p>
          <a:p>
            <a:endParaRPr lang="cs-CZ" sz="1400" dirty="0"/>
          </a:p>
          <a:p>
            <a:r>
              <a:rPr lang="cs-CZ" sz="1400" dirty="0" smtClean="0"/>
              <a:t>Dotazník je členěn do následujících 10 oblastí: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1.) Vzdělávání a podpora studentů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2.) Studijní prostředí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3.) Participace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4.) Stimulace a soudržnost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5.) Čas věnovaný studiu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6.) Relevance pro trh práce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7.) Mobilitní příležitosti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8.) Hodnocení </a:t>
            </a:r>
            <a:r>
              <a:rPr lang="cs-CZ" sz="1400" dirty="0" smtClean="0"/>
              <a:t>studijních výsledků</a:t>
            </a:r>
            <a:endParaRPr lang="cs-CZ" sz="1400" dirty="0"/>
          </a:p>
          <a:p>
            <a:r>
              <a:rPr lang="cs-CZ" sz="1400" dirty="0" smtClean="0"/>
              <a:t>	Část </a:t>
            </a:r>
            <a:r>
              <a:rPr lang="cs-CZ" sz="1400" dirty="0"/>
              <a:t>9.) Výsledky učení</a:t>
            </a:r>
          </a:p>
          <a:p>
            <a:r>
              <a:rPr lang="cs-CZ" sz="1400" dirty="0" smtClean="0"/>
              <a:t>	Část </a:t>
            </a:r>
            <a:r>
              <a:rPr lang="cs-CZ" sz="1400" dirty="0"/>
              <a:t>10.) Očekávání, spokojenost, </a:t>
            </a:r>
            <a:r>
              <a:rPr lang="cs-CZ" sz="1400" dirty="0" smtClean="0"/>
              <a:t>motivace</a:t>
            </a:r>
          </a:p>
          <a:p>
            <a:endParaRPr lang="cs-CZ" sz="1400" dirty="0"/>
          </a:p>
          <a:p>
            <a:r>
              <a:rPr lang="cs-CZ" sz="1400" dirty="0" smtClean="0"/>
              <a:t>Dotazník obsahuje celkem 41 položek, ke kterým se respondenti vyjadřují na 5ti bodové </a:t>
            </a:r>
            <a:r>
              <a:rPr lang="cs-CZ" sz="1400" dirty="0" err="1" smtClean="0"/>
              <a:t>Likertově</a:t>
            </a:r>
            <a:r>
              <a:rPr lang="cs-CZ" sz="1400" dirty="0" smtClean="0"/>
              <a:t> škále. Hodnocení výsledků je zpracováno formou průměrů, čím vyšší známka, tím pozitivnější hodnocení, a naopak.</a:t>
            </a:r>
          </a:p>
          <a:p>
            <a:r>
              <a:rPr lang="cs-CZ" sz="1400" dirty="0" smtClean="0"/>
              <a:t>V případě 5. části (Čas věnovaný studiu) jsou využity reverzní položky s opačnou polaritou hodnocení.</a:t>
            </a:r>
            <a:endParaRPr lang="cs-CZ" sz="14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75848"/>
              </p:ext>
            </p:extLst>
          </p:nvPr>
        </p:nvGraphicFramePr>
        <p:xfrm>
          <a:off x="566640" y="1291806"/>
          <a:ext cx="4378740" cy="3805976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7574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 </a:t>
                      </a:r>
                      <a:r>
                        <a:rPr lang="cs-CZ" sz="2000" u="none" strike="noStrike" dirty="0" smtClean="0">
                          <a:effectLst/>
                        </a:rPr>
                        <a:t>Fakulta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Počet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%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FAI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FAME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292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FHS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302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 smtClean="0">
                          <a:effectLst/>
                        </a:rPr>
                        <a:t>22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FLKŘ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231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FMK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130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u="none" strike="noStrike">
                          <a:effectLst/>
                        </a:rPr>
                        <a:t>FT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>
                          <a:effectLst/>
                        </a:rPr>
                        <a:t>240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u="none" strike="noStrike" dirty="0">
                          <a:effectLst/>
                        </a:rPr>
                        <a:t>17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75747"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 smtClean="0">
                          <a:effectLst/>
                        </a:rPr>
                        <a:t>Celkem UTB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b="1" u="none" strike="noStrike" dirty="0">
                          <a:effectLst/>
                        </a:rPr>
                        <a:t>1408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2000" b="1" u="none" strike="noStrike" dirty="0">
                          <a:effectLst/>
                        </a:rPr>
                        <a:t>100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200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r>
              <a:rPr lang="cs-CZ" dirty="0" smtClean="0"/>
              <a:t>	Část </a:t>
            </a:r>
            <a:r>
              <a:rPr lang="cs-CZ" dirty="0"/>
              <a:t>1.) Vzdělávání a podpora studentů</a:t>
            </a:r>
          </a:p>
          <a:p>
            <a:r>
              <a:rPr lang="cs-CZ" dirty="0" smtClean="0"/>
              <a:t>	Část </a:t>
            </a:r>
            <a:r>
              <a:rPr lang="cs-CZ" dirty="0"/>
              <a:t>2.) Studijní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	Část </a:t>
            </a:r>
            <a:r>
              <a:rPr lang="cs-CZ" dirty="0"/>
              <a:t>3.) Participace</a:t>
            </a:r>
          </a:p>
          <a:p>
            <a:r>
              <a:rPr lang="cs-CZ" dirty="0" smtClean="0"/>
              <a:t>	Část </a:t>
            </a:r>
            <a:r>
              <a:rPr lang="cs-CZ" dirty="0"/>
              <a:t>4.) Stimulace a soudržnost</a:t>
            </a:r>
          </a:p>
          <a:p>
            <a:r>
              <a:rPr lang="cs-CZ" dirty="0" smtClean="0"/>
              <a:t>	Část </a:t>
            </a:r>
            <a:r>
              <a:rPr lang="cs-CZ" dirty="0"/>
              <a:t>5.) Čas věnovaný studiu</a:t>
            </a:r>
          </a:p>
          <a:p>
            <a:r>
              <a:rPr lang="cs-CZ" dirty="0" smtClean="0"/>
              <a:t>	Část </a:t>
            </a:r>
            <a:r>
              <a:rPr lang="cs-CZ" dirty="0"/>
              <a:t>6.) Relevance pro trh práce</a:t>
            </a:r>
          </a:p>
          <a:p>
            <a:r>
              <a:rPr lang="cs-CZ" dirty="0" smtClean="0"/>
              <a:t>	Část </a:t>
            </a:r>
            <a:r>
              <a:rPr lang="cs-CZ" dirty="0"/>
              <a:t>7.) Mobilitní příležitosti</a:t>
            </a:r>
          </a:p>
          <a:p>
            <a:r>
              <a:rPr lang="cs-CZ" dirty="0" smtClean="0"/>
              <a:t>	Část </a:t>
            </a:r>
            <a:r>
              <a:rPr lang="cs-CZ" dirty="0"/>
              <a:t>8.) Hodnocení </a:t>
            </a:r>
            <a:r>
              <a:rPr lang="cs-CZ" dirty="0" smtClean="0"/>
              <a:t>studijních výsledků</a:t>
            </a:r>
            <a:endParaRPr lang="cs-CZ" dirty="0"/>
          </a:p>
          <a:p>
            <a:r>
              <a:rPr lang="cs-CZ" dirty="0" smtClean="0"/>
              <a:t>	Část </a:t>
            </a:r>
            <a:r>
              <a:rPr lang="cs-CZ" dirty="0"/>
              <a:t>9.) Výsledky učení</a:t>
            </a:r>
          </a:p>
          <a:p>
            <a:r>
              <a:rPr lang="cs-CZ" dirty="0" smtClean="0"/>
              <a:t>	Část </a:t>
            </a:r>
            <a:r>
              <a:rPr lang="cs-CZ" dirty="0"/>
              <a:t>10.) Očekávání, spokojenost, </a:t>
            </a:r>
            <a:r>
              <a:rPr lang="cs-CZ" dirty="0" smtClean="0"/>
              <a:t>motivace</a:t>
            </a:r>
          </a:p>
          <a:p>
            <a:endParaRPr lang="cs-CZ" dirty="0"/>
          </a:p>
          <a:p>
            <a:r>
              <a:rPr lang="cs-CZ" sz="1400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  <a:p>
            <a:r>
              <a:rPr lang="cs-CZ" sz="1400" dirty="0" smtClean="0"/>
              <a:t>V části 5 je značeno reverzně.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1846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Část 1.) Vzdělávání a podpora studentů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11043"/>
              </p:ext>
            </p:extLst>
          </p:nvPr>
        </p:nvGraphicFramePr>
        <p:xfrm>
          <a:off x="495620" y="1352392"/>
          <a:ext cx="9072558" cy="3948911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67820">
                  <a:extLst>
                    <a:ext uri="{9D8B030D-6E8A-4147-A177-3AD203B41FA5}">
                      <a16:colId xmlns:a16="http://schemas.microsoft.com/office/drawing/2014/main" val="291157899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347748507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568907210"/>
                    </a:ext>
                  </a:extLst>
                </a:gridCol>
                <a:gridCol w="796358">
                  <a:extLst>
                    <a:ext uri="{9D8B030D-6E8A-4147-A177-3AD203B41FA5}">
                      <a16:colId xmlns:a16="http://schemas.microsoft.com/office/drawing/2014/main" val="2327090381"/>
                    </a:ext>
                  </a:extLst>
                </a:gridCol>
                <a:gridCol w="735262">
                  <a:extLst>
                    <a:ext uri="{9D8B030D-6E8A-4147-A177-3AD203B41FA5}">
                      <a16:colId xmlns:a16="http://schemas.microsoft.com/office/drawing/2014/main" val="223830445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1165701419"/>
                    </a:ext>
                  </a:extLst>
                </a:gridCol>
                <a:gridCol w="578183">
                  <a:extLst>
                    <a:ext uri="{9D8B030D-6E8A-4147-A177-3AD203B41FA5}">
                      <a16:colId xmlns:a16="http://schemas.microsoft.com/office/drawing/2014/main" val="1873909227"/>
                    </a:ext>
                  </a:extLst>
                </a:gridCol>
                <a:gridCol w="646095">
                  <a:extLst>
                    <a:ext uri="{9D8B030D-6E8A-4147-A177-3AD203B41FA5}">
                      <a16:colId xmlns:a16="http://schemas.microsoft.com/office/drawing/2014/main" val="515193536"/>
                    </a:ext>
                  </a:extLst>
                </a:gridCol>
              </a:tblGrid>
              <a:tr h="6570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Vzdělávání a podpora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8031849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činit výuku zajímavou.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62016685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Schopnost </a:t>
                      </a:r>
                      <a:r>
                        <a:rPr lang="cs-CZ" sz="1800" dirty="0">
                          <a:effectLst/>
                        </a:rPr>
                        <a:t>pedagogů vysvětlovat složitou učební látku.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20959689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Nakolik obsah výuky </a:t>
                      </a:r>
                      <a:r>
                        <a:rPr lang="cs-CZ" sz="1800" dirty="0" smtClean="0">
                          <a:effectLst/>
                        </a:rPr>
                        <a:t>odpovídá </a:t>
                      </a:r>
                      <a:r>
                        <a:rPr lang="cs-CZ" sz="1800" dirty="0">
                          <a:effectLst/>
                        </a:rPr>
                        <a:t>studijnímu plánu.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526510"/>
                  </a:ext>
                </a:extLst>
              </a:tr>
              <a:tr h="6844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Konstruktivní </a:t>
                      </a:r>
                      <a:r>
                        <a:rPr lang="cs-CZ" sz="1800" dirty="0" smtClean="0">
                          <a:effectLst/>
                        </a:rPr>
                        <a:t>zpětná vazba </a:t>
                      </a:r>
                      <a:r>
                        <a:rPr lang="cs-CZ" sz="1800" dirty="0">
                          <a:effectLst/>
                        </a:rPr>
                        <a:t>na vlastní studijní výsledky.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3276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8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2.) Studijní prostředí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45477"/>
              </p:ext>
            </p:extLst>
          </p:nvPr>
        </p:nvGraphicFramePr>
        <p:xfrm>
          <a:off x="566640" y="1445695"/>
          <a:ext cx="9004082" cy="3708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3913481">
                  <a:extLst>
                    <a:ext uri="{9D8B030D-6E8A-4147-A177-3AD203B41FA5}">
                      <a16:colId xmlns:a16="http://schemas.microsoft.com/office/drawing/2014/main" val="1902743587"/>
                    </a:ext>
                  </a:extLst>
                </a:gridCol>
                <a:gridCol w="726351">
                  <a:extLst>
                    <a:ext uri="{9D8B030D-6E8A-4147-A177-3AD203B41FA5}">
                      <a16:colId xmlns:a16="http://schemas.microsoft.com/office/drawing/2014/main" val="313922191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148807741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1253613958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37205148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81233704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645041846"/>
                    </a:ext>
                  </a:extLst>
                </a:gridCol>
                <a:gridCol w="727375">
                  <a:extLst>
                    <a:ext uri="{9D8B030D-6E8A-4147-A177-3AD203B41FA5}">
                      <a16:colId xmlns:a16="http://schemas.microsoft.com/office/drawing/2014/main" val="2056142012"/>
                    </a:ext>
                  </a:extLst>
                </a:gridCol>
              </a:tblGrid>
              <a:tr h="388635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Studijní prostředí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42343578"/>
                  </a:ext>
                </a:extLst>
              </a:tr>
              <a:tr h="84029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Velikost </a:t>
                      </a:r>
                      <a:r>
                        <a:rPr lang="cs-CZ" sz="1600" kern="1200" dirty="0">
                          <a:effectLst/>
                        </a:rPr>
                        <a:t>studijních skupin (např. kruhů, seminárních skupin aj.) v rámci studijního oboru.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50892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effectLst/>
                        </a:rPr>
                        <a:t>Učebny </a:t>
                      </a:r>
                      <a:r>
                        <a:rPr lang="pl-PL" sz="1600" kern="1200" dirty="0">
                          <a:effectLst/>
                        </a:rPr>
                        <a:t>a </a:t>
                      </a:r>
                      <a:r>
                        <a:rPr lang="pl-PL" sz="1600" kern="1200" dirty="0" smtClean="0">
                          <a:effectLst/>
                        </a:rPr>
                        <a:t>další studijní </a:t>
                      </a:r>
                      <a:r>
                        <a:rPr lang="pl-PL" sz="1600" kern="1200" dirty="0">
                          <a:effectLst/>
                        </a:rPr>
                        <a:t>prostory.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646175"/>
                  </a:ext>
                </a:extLst>
              </a:tr>
              <a:tr h="699934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studijní pomůcky</a:t>
                      </a:r>
                      <a:r>
                        <a:rPr lang="cs-CZ" sz="1600" kern="1200" baseline="0" dirty="0" smtClean="0">
                          <a:effectLst/>
                        </a:rPr>
                        <a:t> </a:t>
                      </a:r>
                      <a:r>
                        <a:rPr lang="cs-CZ" sz="1600" kern="1200" dirty="0" smtClean="0">
                          <a:effectLst/>
                        </a:rPr>
                        <a:t>využívané </a:t>
                      </a:r>
                      <a:r>
                        <a:rPr lang="cs-CZ" sz="1600" kern="1200" dirty="0">
                          <a:effectLst/>
                        </a:rPr>
                        <a:t>při studiu.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211510"/>
                  </a:ext>
                </a:extLst>
              </a:tr>
              <a:tr h="35740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Knihovna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knihovní služby.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8944"/>
                  </a:ext>
                </a:extLst>
              </a:tr>
              <a:tr h="1042466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smtClean="0">
                          <a:effectLst/>
                        </a:rPr>
                        <a:t>Počítačové vybavení </a:t>
                      </a:r>
                      <a:r>
                        <a:rPr lang="cs-CZ" sz="1600" kern="1200" dirty="0">
                          <a:effectLst/>
                        </a:rPr>
                        <a:t>a </a:t>
                      </a:r>
                      <a:r>
                        <a:rPr lang="cs-CZ" sz="1600" kern="1200" dirty="0" smtClean="0">
                          <a:effectLst/>
                        </a:rPr>
                        <a:t>další </a:t>
                      </a:r>
                      <a:r>
                        <a:rPr lang="cs-CZ" sz="1600" kern="1200" dirty="0">
                          <a:effectLst/>
                        </a:rPr>
                        <a:t>IT </a:t>
                      </a:r>
                      <a:r>
                        <a:rPr lang="cs-CZ" sz="1600" kern="1200" dirty="0" smtClean="0">
                          <a:effectLst/>
                        </a:rPr>
                        <a:t>služby </a:t>
                      </a:r>
                      <a:r>
                        <a:rPr lang="cs-CZ" sz="1600" kern="1200" dirty="0">
                          <a:effectLst/>
                        </a:rPr>
                        <a:t>(např.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připojení k internetu, </a:t>
                      </a:r>
                      <a:r>
                        <a:rPr lang="cs-CZ" sz="1600" kern="1200" dirty="0" smtClean="0">
                          <a:effectLst/>
                        </a:rPr>
                        <a:t>dostupnost </a:t>
                      </a:r>
                      <a:r>
                        <a:rPr lang="cs-CZ" sz="1600" kern="1200" dirty="0">
                          <a:effectLst/>
                        </a:rPr>
                        <a:t>počítačů aj.).</a:t>
                      </a:r>
                      <a:endParaRPr lang="cs-CZ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47" marR="6947" marT="69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0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3.) Participace studentů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36080"/>
              </p:ext>
            </p:extLst>
          </p:nvPr>
        </p:nvGraphicFramePr>
        <p:xfrm>
          <a:off x="566640" y="1445694"/>
          <a:ext cx="9155333" cy="360281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4168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65532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7685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57189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5002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Participace studentů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</a:rPr>
                        <a:t>Možnost </a:t>
                      </a:r>
                      <a:r>
                        <a:rPr lang="cs-CZ" sz="1800" kern="1200" dirty="0">
                          <a:effectLst/>
                        </a:rPr>
                        <a:t>studentů ovlivňovat obsah a formy výuky.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2,8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3,5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3,3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1087393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</a:rPr>
                        <a:t>Způsob, </a:t>
                      </a:r>
                      <a:r>
                        <a:rPr lang="pl-PL" sz="1800" kern="1200" dirty="0">
                          <a:effectLst/>
                        </a:rPr>
                        <a:t>jak se pracuje s kritikou a připomínkami studentů.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3,3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smtClean="0">
                          <a:effectLst/>
                        </a:rPr>
                        <a:t>Vliv </a:t>
                      </a:r>
                      <a:r>
                        <a:rPr lang="cs-CZ" sz="1800" kern="1200" dirty="0">
                          <a:effectLst/>
                        </a:rPr>
                        <a:t>studentů na chod univerzity.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32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3,0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3,4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3,6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3,2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7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studijních programů z pohledu studentů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Část 4.)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Stimulace a soudržnost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93526"/>
              </p:ext>
            </p:extLst>
          </p:nvPr>
        </p:nvGraphicFramePr>
        <p:xfrm>
          <a:off x="566640" y="1445694"/>
          <a:ext cx="9155333" cy="315323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50140">
                  <a:extLst>
                    <a:ext uri="{9D8B030D-6E8A-4147-A177-3AD203B41FA5}">
                      <a16:colId xmlns:a16="http://schemas.microsoft.com/office/drawing/2014/main" val="3324336790"/>
                    </a:ext>
                  </a:extLst>
                </a:gridCol>
                <a:gridCol w="784860">
                  <a:extLst>
                    <a:ext uri="{9D8B030D-6E8A-4147-A177-3AD203B41FA5}">
                      <a16:colId xmlns:a16="http://schemas.microsoft.com/office/drawing/2014/main" val="4281420009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8625670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81118477"/>
                    </a:ext>
                  </a:extLst>
                </a:gridCol>
                <a:gridCol w="780500">
                  <a:extLst>
                    <a:ext uri="{9D8B030D-6E8A-4147-A177-3AD203B41FA5}">
                      <a16:colId xmlns:a16="http://schemas.microsoft.com/office/drawing/2014/main" val="767852004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512069382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1381660829"/>
                    </a:ext>
                  </a:extLst>
                </a:gridCol>
                <a:gridCol w="661471">
                  <a:extLst>
                    <a:ext uri="{9D8B030D-6E8A-4147-A177-3AD203B41FA5}">
                      <a16:colId xmlns:a16="http://schemas.microsoft.com/office/drawing/2014/main" val="2565785074"/>
                    </a:ext>
                  </a:extLst>
                </a:gridCol>
              </a:tblGrid>
              <a:tr h="962588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Stimulace</a:t>
                      </a:r>
                      <a:r>
                        <a:rPr lang="cs-CZ" sz="18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soudržnost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FAI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FaME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FHS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FLKŘ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UTB</a:t>
                      </a:r>
                      <a:endParaRPr lang="cs-CZ" sz="32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1292851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Stimulující.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077319"/>
                  </a:ext>
                </a:extLst>
              </a:tr>
              <a:tr h="749950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Akademicky náročný.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11943"/>
                  </a:ext>
                </a:extLst>
              </a:tr>
              <a:tr h="720348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Skládá se z předmětů, které jsou dobře propojeny a integrovány.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7620" marR="7620" marT="762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7620" marR="7620" marT="7620" marB="0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76263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4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1527</Words>
  <Application>Microsoft Office PowerPoint</Application>
  <PresentationFormat>Vlastní</PresentationFormat>
  <Paragraphs>566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31" baseType="lpstr">
      <vt:lpstr>Microsoft YaHei</vt:lpstr>
      <vt:lpstr>Arial</vt:lpstr>
      <vt:lpstr>Calibri</vt:lpstr>
      <vt:lpstr>DejaVu Sans</vt:lpstr>
      <vt:lpstr>Source Sans Pro</vt:lpstr>
      <vt:lpstr>SourceSansPro-Light</vt:lpstr>
      <vt:lpstr>Symbol</vt:lpstr>
      <vt:lpstr>Times New Roman</vt:lpstr>
      <vt:lpstr>Trebuchet MS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119</cp:revision>
  <dcterms:created xsi:type="dcterms:W3CDTF">2019-09-03T10:06:13Z</dcterms:created>
  <dcterms:modified xsi:type="dcterms:W3CDTF">2024-05-06T20:31:49Z</dcterms:modified>
  <dc:language>cs-CZ</dc:language>
</cp:coreProperties>
</file>