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74" r:id="rId2"/>
    <p:sldMasterId id="2147483687" r:id="rId3"/>
  </p:sldMasterIdLst>
  <p:notesMasterIdLst>
    <p:notesMasterId r:id="rId14"/>
  </p:notesMasterIdLst>
  <p:sldIdLst>
    <p:sldId id="256" r:id="rId4"/>
    <p:sldId id="258" r:id="rId5"/>
    <p:sldId id="263" r:id="rId6"/>
    <p:sldId id="260" r:id="rId7"/>
    <p:sldId id="267" r:id="rId8"/>
    <p:sldId id="264" r:id="rId9"/>
    <p:sldId id="265" r:id="rId10"/>
    <p:sldId id="266" r:id="rId11"/>
    <p:sldId id="268" r:id="rId12"/>
    <p:sldId id="262" r:id="rId13"/>
  </p:sldIdLst>
  <p:sldSz cx="10080625" cy="5670550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Styl Středně sytá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6"/>
  </p:normalViewPr>
  <p:slideViewPr>
    <p:cSldViewPr snapToGrid="0">
      <p:cViewPr varScale="1">
        <p:scale>
          <a:sx n="129" d="100"/>
          <a:sy n="129" d="100"/>
        </p:scale>
        <p:origin x="78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lona\Desktop\hodnoceni\tabulky%20IK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lona\Desktop\hodnoceni\tabulky%20IK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List2!$A$3</c:f>
              <c:strCache>
                <c:ptCount val="1"/>
                <c:pt idx="0">
                  <c:v>FAI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List2!$B$2:$J$2</c:f>
              <c:strCache>
                <c:ptCount val="9"/>
                <c:pt idx="0">
                  <c:v>ZS 18/19</c:v>
                </c:pt>
                <c:pt idx="1">
                  <c:v>LS 18/19</c:v>
                </c:pt>
                <c:pt idx="2">
                  <c:v>ZS 19/20</c:v>
                </c:pt>
                <c:pt idx="3">
                  <c:v>LS 19/20</c:v>
                </c:pt>
                <c:pt idx="4">
                  <c:v>ZS 20/21</c:v>
                </c:pt>
                <c:pt idx="5">
                  <c:v>LS 20/21</c:v>
                </c:pt>
                <c:pt idx="6">
                  <c:v>ZS 21/22</c:v>
                </c:pt>
                <c:pt idx="7">
                  <c:v>LS 21/22</c:v>
                </c:pt>
                <c:pt idx="8">
                  <c:v>ZS 22/23</c:v>
                </c:pt>
              </c:strCache>
            </c:strRef>
          </c:cat>
          <c:val>
            <c:numRef>
              <c:f>List2!$B$3:$J$3</c:f>
              <c:numCache>
                <c:formatCode>General</c:formatCode>
                <c:ptCount val="9"/>
                <c:pt idx="0">
                  <c:v>28</c:v>
                </c:pt>
                <c:pt idx="1">
                  <c:v>31</c:v>
                </c:pt>
                <c:pt idx="2">
                  <c:v>40</c:v>
                </c:pt>
                <c:pt idx="3">
                  <c:v>33</c:v>
                </c:pt>
                <c:pt idx="4">
                  <c:v>44</c:v>
                </c:pt>
                <c:pt idx="5">
                  <c:v>45</c:v>
                </c:pt>
                <c:pt idx="6">
                  <c:v>56</c:v>
                </c:pt>
                <c:pt idx="7">
                  <c:v>47</c:v>
                </c:pt>
                <c:pt idx="8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D3-492D-82FD-6D6D7F68853E}"/>
            </c:ext>
          </c:extLst>
        </c:ser>
        <c:ser>
          <c:idx val="1"/>
          <c:order val="1"/>
          <c:tx>
            <c:strRef>
              <c:f>List2!$A$4</c:f>
              <c:strCache>
                <c:ptCount val="1"/>
                <c:pt idx="0">
                  <c:v>FAME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List2!$B$2:$J$2</c:f>
              <c:strCache>
                <c:ptCount val="9"/>
                <c:pt idx="0">
                  <c:v>ZS 18/19</c:v>
                </c:pt>
                <c:pt idx="1">
                  <c:v>LS 18/19</c:v>
                </c:pt>
                <c:pt idx="2">
                  <c:v>ZS 19/20</c:v>
                </c:pt>
                <c:pt idx="3">
                  <c:v>LS 19/20</c:v>
                </c:pt>
                <c:pt idx="4">
                  <c:v>ZS 20/21</c:v>
                </c:pt>
                <c:pt idx="5">
                  <c:v>LS 20/21</c:v>
                </c:pt>
                <c:pt idx="6">
                  <c:v>ZS 21/22</c:v>
                </c:pt>
                <c:pt idx="7">
                  <c:v>LS 21/22</c:v>
                </c:pt>
                <c:pt idx="8">
                  <c:v>ZS 22/23</c:v>
                </c:pt>
              </c:strCache>
            </c:strRef>
          </c:cat>
          <c:val>
            <c:numRef>
              <c:f>List2!$B$4:$J$4</c:f>
              <c:numCache>
                <c:formatCode>General</c:formatCode>
                <c:ptCount val="9"/>
                <c:pt idx="0">
                  <c:v>27</c:v>
                </c:pt>
                <c:pt idx="1">
                  <c:v>24</c:v>
                </c:pt>
                <c:pt idx="2">
                  <c:v>29</c:v>
                </c:pt>
                <c:pt idx="3">
                  <c:v>17</c:v>
                </c:pt>
                <c:pt idx="4">
                  <c:v>24</c:v>
                </c:pt>
                <c:pt idx="5">
                  <c:v>33</c:v>
                </c:pt>
                <c:pt idx="6">
                  <c:v>55</c:v>
                </c:pt>
                <c:pt idx="7">
                  <c:v>42</c:v>
                </c:pt>
                <c:pt idx="8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4D3-492D-82FD-6D6D7F68853E}"/>
            </c:ext>
          </c:extLst>
        </c:ser>
        <c:ser>
          <c:idx val="2"/>
          <c:order val="2"/>
          <c:tx>
            <c:strRef>
              <c:f>List2!$A$5</c:f>
              <c:strCache>
                <c:ptCount val="1"/>
                <c:pt idx="0">
                  <c:v>FHS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List2!$B$2:$J$2</c:f>
              <c:strCache>
                <c:ptCount val="9"/>
                <c:pt idx="0">
                  <c:v>ZS 18/19</c:v>
                </c:pt>
                <c:pt idx="1">
                  <c:v>LS 18/19</c:v>
                </c:pt>
                <c:pt idx="2">
                  <c:v>ZS 19/20</c:v>
                </c:pt>
                <c:pt idx="3">
                  <c:v>LS 19/20</c:v>
                </c:pt>
                <c:pt idx="4">
                  <c:v>ZS 20/21</c:v>
                </c:pt>
                <c:pt idx="5">
                  <c:v>LS 20/21</c:v>
                </c:pt>
                <c:pt idx="6">
                  <c:v>ZS 21/22</c:v>
                </c:pt>
                <c:pt idx="7">
                  <c:v>LS 21/22</c:v>
                </c:pt>
                <c:pt idx="8">
                  <c:v>ZS 22/23</c:v>
                </c:pt>
              </c:strCache>
            </c:strRef>
          </c:cat>
          <c:val>
            <c:numRef>
              <c:f>List2!$B$5:$J$5</c:f>
              <c:numCache>
                <c:formatCode>General</c:formatCode>
                <c:ptCount val="9"/>
                <c:pt idx="0">
                  <c:v>26</c:v>
                </c:pt>
                <c:pt idx="1">
                  <c:v>27</c:v>
                </c:pt>
                <c:pt idx="2">
                  <c:v>29</c:v>
                </c:pt>
                <c:pt idx="3">
                  <c:v>15</c:v>
                </c:pt>
                <c:pt idx="4">
                  <c:v>31</c:v>
                </c:pt>
                <c:pt idx="5">
                  <c:v>24</c:v>
                </c:pt>
                <c:pt idx="6">
                  <c:v>38</c:v>
                </c:pt>
                <c:pt idx="7">
                  <c:v>34</c:v>
                </c:pt>
                <c:pt idx="8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4D3-492D-82FD-6D6D7F68853E}"/>
            </c:ext>
          </c:extLst>
        </c:ser>
        <c:ser>
          <c:idx val="3"/>
          <c:order val="3"/>
          <c:tx>
            <c:strRef>
              <c:f>List2!$A$6</c:f>
              <c:strCache>
                <c:ptCount val="1"/>
                <c:pt idx="0">
                  <c:v>FLKŘ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List2!$B$2:$J$2</c:f>
              <c:strCache>
                <c:ptCount val="9"/>
                <c:pt idx="0">
                  <c:v>ZS 18/19</c:v>
                </c:pt>
                <c:pt idx="1">
                  <c:v>LS 18/19</c:v>
                </c:pt>
                <c:pt idx="2">
                  <c:v>ZS 19/20</c:v>
                </c:pt>
                <c:pt idx="3">
                  <c:v>LS 19/20</c:v>
                </c:pt>
                <c:pt idx="4">
                  <c:v>ZS 20/21</c:v>
                </c:pt>
                <c:pt idx="5">
                  <c:v>LS 20/21</c:v>
                </c:pt>
                <c:pt idx="6">
                  <c:v>ZS 21/22</c:v>
                </c:pt>
                <c:pt idx="7">
                  <c:v>LS 21/22</c:v>
                </c:pt>
                <c:pt idx="8">
                  <c:v>ZS 22/23</c:v>
                </c:pt>
              </c:strCache>
            </c:strRef>
          </c:cat>
          <c:val>
            <c:numRef>
              <c:f>List2!$B$6:$J$6</c:f>
              <c:numCache>
                <c:formatCode>General</c:formatCode>
                <c:ptCount val="9"/>
                <c:pt idx="0">
                  <c:v>25</c:v>
                </c:pt>
                <c:pt idx="1">
                  <c:v>28</c:v>
                </c:pt>
                <c:pt idx="2">
                  <c:v>21</c:v>
                </c:pt>
                <c:pt idx="3">
                  <c:v>29</c:v>
                </c:pt>
                <c:pt idx="4">
                  <c:v>30</c:v>
                </c:pt>
                <c:pt idx="5">
                  <c:v>30</c:v>
                </c:pt>
                <c:pt idx="6">
                  <c:v>33</c:v>
                </c:pt>
                <c:pt idx="7">
                  <c:v>29</c:v>
                </c:pt>
                <c:pt idx="8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4D3-492D-82FD-6D6D7F68853E}"/>
            </c:ext>
          </c:extLst>
        </c:ser>
        <c:ser>
          <c:idx val="4"/>
          <c:order val="4"/>
          <c:tx>
            <c:strRef>
              <c:f>List2!$A$7</c:f>
              <c:strCache>
                <c:ptCount val="1"/>
                <c:pt idx="0">
                  <c:v>FMK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List2!$B$2:$J$2</c:f>
              <c:strCache>
                <c:ptCount val="9"/>
                <c:pt idx="0">
                  <c:v>ZS 18/19</c:v>
                </c:pt>
                <c:pt idx="1">
                  <c:v>LS 18/19</c:v>
                </c:pt>
                <c:pt idx="2">
                  <c:v>ZS 19/20</c:v>
                </c:pt>
                <c:pt idx="3">
                  <c:v>LS 19/20</c:v>
                </c:pt>
                <c:pt idx="4">
                  <c:v>ZS 20/21</c:v>
                </c:pt>
                <c:pt idx="5">
                  <c:v>LS 20/21</c:v>
                </c:pt>
                <c:pt idx="6">
                  <c:v>ZS 21/22</c:v>
                </c:pt>
                <c:pt idx="7">
                  <c:v>LS 21/22</c:v>
                </c:pt>
                <c:pt idx="8">
                  <c:v>ZS 22/23</c:v>
                </c:pt>
              </c:strCache>
            </c:strRef>
          </c:cat>
          <c:val>
            <c:numRef>
              <c:f>List2!$B$7:$J$7</c:f>
              <c:numCache>
                <c:formatCode>General</c:formatCode>
                <c:ptCount val="9"/>
                <c:pt idx="0">
                  <c:v>30</c:v>
                </c:pt>
                <c:pt idx="1">
                  <c:v>38</c:v>
                </c:pt>
                <c:pt idx="2">
                  <c:v>39</c:v>
                </c:pt>
                <c:pt idx="3">
                  <c:v>37</c:v>
                </c:pt>
                <c:pt idx="4">
                  <c:v>63</c:v>
                </c:pt>
                <c:pt idx="5">
                  <c:v>40</c:v>
                </c:pt>
                <c:pt idx="6">
                  <c:v>48</c:v>
                </c:pt>
                <c:pt idx="7">
                  <c:v>38</c:v>
                </c:pt>
                <c:pt idx="8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4D3-492D-82FD-6D6D7F68853E}"/>
            </c:ext>
          </c:extLst>
        </c:ser>
        <c:ser>
          <c:idx val="5"/>
          <c:order val="5"/>
          <c:tx>
            <c:strRef>
              <c:f>List2!$A$8</c:f>
              <c:strCache>
                <c:ptCount val="1"/>
                <c:pt idx="0">
                  <c:v>FT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List2!$B$2:$J$2</c:f>
              <c:strCache>
                <c:ptCount val="9"/>
                <c:pt idx="0">
                  <c:v>ZS 18/19</c:v>
                </c:pt>
                <c:pt idx="1">
                  <c:v>LS 18/19</c:v>
                </c:pt>
                <c:pt idx="2">
                  <c:v>ZS 19/20</c:v>
                </c:pt>
                <c:pt idx="3">
                  <c:v>LS 19/20</c:v>
                </c:pt>
                <c:pt idx="4">
                  <c:v>ZS 20/21</c:v>
                </c:pt>
                <c:pt idx="5">
                  <c:v>LS 20/21</c:v>
                </c:pt>
                <c:pt idx="6">
                  <c:v>ZS 21/22</c:v>
                </c:pt>
                <c:pt idx="7">
                  <c:v>LS 21/22</c:v>
                </c:pt>
                <c:pt idx="8">
                  <c:v>ZS 22/23</c:v>
                </c:pt>
              </c:strCache>
            </c:strRef>
          </c:cat>
          <c:val>
            <c:numRef>
              <c:f>List2!$B$8:$J$8</c:f>
              <c:numCache>
                <c:formatCode>General</c:formatCode>
                <c:ptCount val="9"/>
                <c:pt idx="0">
                  <c:v>23</c:v>
                </c:pt>
                <c:pt idx="1">
                  <c:v>32</c:v>
                </c:pt>
                <c:pt idx="2">
                  <c:v>36</c:v>
                </c:pt>
                <c:pt idx="3">
                  <c:v>28</c:v>
                </c:pt>
                <c:pt idx="4">
                  <c:v>28</c:v>
                </c:pt>
                <c:pt idx="5">
                  <c:v>26</c:v>
                </c:pt>
                <c:pt idx="6">
                  <c:v>35</c:v>
                </c:pt>
                <c:pt idx="7">
                  <c:v>36</c:v>
                </c:pt>
                <c:pt idx="8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4D3-492D-82FD-6D6D7F6885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65178591"/>
        <c:axId val="1665181087"/>
      </c:barChart>
      <c:lineChart>
        <c:grouping val="standard"/>
        <c:varyColors val="0"/>
        <c:ser>
          <c:idx val="6"/>
          <c:order val="6"/>
          <c:tx>
            <c:strRef>
              <c:f>List2!$A$9</c:f>
              <c:strCache>
                <c:ptCount val="1"/>
                <c:pt idx="0">
                  <c:v>UTB</c:v>
                </c:pt>
              </c:strCache>
            </c:strRef>
          </c:tx>
          <c:spPr>
            <a:ln w="412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List2!$B$2:$J$2</c:f>
              <c:strCache>
                <c:ptCount val="9"/>
                <c:pt idx="0">
                  <c:v>ZS 18/19</c:v>
                </c:pt>
                <c:pt idx="1">
                  <c:v>LS 18/19</c:v>
                </c:pt>
                <c:pt idx="2">
                  <c:v>ZS 19/20</c:v>
                </c:pt>
                <c:pt idx="3">
                  <c:v>LS 19/20</c:v>
                </c:pt>
                <c:pt idx="4">
                  <c:v>ZS 20/21</c:v>
                </c:pt>
                <c:pt idx="5">
                  <c:v>LS 20/21</c:v>
                </c:pt>
                <c:pt idx="6">
                  <c:v>ZS 21/22</c:v>
                </c:pt>
                <c:pt idx="7">
                  <c:v>LS 21/22</c:v>
                </c:pt>
                <c:pt idx="8">
                  <c:v>ZS 22/23</c:v>
                </c:pt>
              </c:strCache>
            </c:strRef>
          </c:cat>
          <c:val>
            <c:numRef>
              <c:f>List2!$B$9:$J$9</c:f>
              <c:numCache>
                <c:formatCode>0</c:formatCode>
                <c:ptCount val="9"/>
                <c:pt idx="0">
                  <c:v>26.5</c:v>
                </c:pt>
                <c:pt idx="1">
                  <c:v>30</c:v>
                </c:pt>
                <c:pt idx="2">
                  <c:v>32.333333333333336</c:v>
                </c:pt>
                <c:pt idx="3">
                  <c:v>26.5</c:v>
                </c:pt>
                <c:pt idx="4">
                  <c:v>36.666666666666664</c:v>
                </c:pt>
                <c:pt idx="5">
                  <c:v>33</c:v>
                </c:pt>
                <c:pt idx="6">
                  <c:v>44.166666666666664</c:v>
                </c:pt>
                <c:pt idx="7">
                  <c:v>37.666666666666664</c:v>
                </c:pt>
                <c:pt idx="8" formatCode="General">
                  <c:v>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64D3-492D-82FD-6D6D7F6885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65178591"/>
        <c:axId val="1665181087"/>
      </c:lineChart>
      <c:catAx>
        <c:axId val="1665178591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dirty="0" err="1">
                    <a:solidFill>
                      <a:schemeClr val="tx1"/>
                    </a:solidFill>
                  </a:rPr>
                  <a:t>Semestr</a:t>
                </a: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:r>
                  <a:rPr lang="cs-CZ" sz="2000" dirty="0">
                    <a:solidFill>
                      <a:schemeClr val="tx1"/>
                    </a:solidFill>
                  </a:rPr>
                  <a:t>dle</a:t>
                </a:r>
                <a:r>
                  <a:rPr lang="en-US" sz="2000" dirty="0">
                    <a:solidFill>
                      <a:schemeClr val="tx1"/>
                    </a:solidFill>
                  </a:rPr>
                  <a:t> AR</a:t>
                </a:r>
              </a:p>
            </c:rich>
          </c:tx>
          <c:layout>
            <c:manualLayout>
              <c:xMode val="edge"/>
              <c:yMode val="edge"/>
              <c:x val="0.49495797952837634"/>
              <c:y val="0.8027214274915346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665181087"/>
        <c:crosses val="autoZero"/>
        <c:auto val="1"/>
        <c:lblAlgn val="ctr"/>
        <c:lblOffset val="100"/>
        <c:noMultiLvlLbl val="0"/>
      </c:catAx>
      <c:valAx>
        <c:axId val="16651810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>
                    <a:solidFill>
                      <a:schemeClr val="tx1"/>
                    </a:solidFill>
                  </a:rPr>
                  <a:t>Účast (%)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6651785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List3!$I$3</c:f>
              <c:strCache>
                <c:ptCount val="1"/>
                <c:pt idx="0">
                  <c:v>Anonymní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List3!$J$2:$N$2</c:f>
              <c:strCache>
                <c:ptCount val="5"/>
                <c:pt idx="0">
                  <c:v>ZS 18/19</c:v>
                </c:pt>
                <c:pt idx="1">
                  <c:v>ZS 19/20</c:v>
                </c:pt>
                <c:pt idx="2">
                  <c:v>ZS 20/21</c:v>
                </c:pt>
                <c:pt idx="3">
                  <c:v>ZS 21/22</c:v>
                </c:pt>
                <c:pt idx="4">
                  <c:v>ZS 22/23</c:v>
                </c:pt>
              </c:strCache>
            </c:strRef>
          </c:cat>
          <c:val>
            <c:numRef>
              <c:f>List3!$J$3:$N$3</c:f>
              <c:numCache>
                <c:formatCode>General</c:formatCode>
                <c:ptCount val="5"/>
                <c:pt idx="0">
                  <c:v>2219</c:v>
                </c:pt>
                <c:pt idx="1">
                  <c:v>3418</c:v>
                </c:pt>
                <c:pt idx="2">
                  <c:v>4007</c:v>
                </c:pt>
                <c:pt idx="3">
                  <c:v>4714</c:v>
                </c:pt>
                <c:pt idx="4">
                  <c:v>5536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73-4330-BED6-F646E6FAD425}"/>
            </c:ext>
          </c:extLst>
        </c:ser>
        <c:ser>
          <c:idx val="1"/>
          <c:order val="1"/>
          <c:tx>
            <c:strRef>
              <c:f>List3!$I$4</c:f>
              <c:strCache>
                <c:ptCount val="1"/>
                <c:pt idx="0">
                  <c:v>Podepsané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List3!$J$2:$N$2</c:f>
              <c:strCache>
                <c:ptCount val="5"/>
                <c:pt idx="0">
                  <c:v>ZS 18/19</c:v>
                </c:pt>
                <c:pt idx="1">
                  <c:v>ZS 19/20</c:v>
                </c:pt>
                <c:pt idx="2">
                  <c:v>ZS 20/21</c:v>
                </c:pt>
                <c:pt idx="3">
                  <c:v>ZS 21/22</c:v>
                </c:pt>
                <c:pt idx="4">
                  <c:v>ZS 22/23</c:v>
                </c:pt>
              </c:strCache>
            </c:strRef>
          </c:cat>
          <c:val>
            <c:numRef>
              <c:f>List3!$J$4:$N$4</c:f>
              <c:numCache>
                <c:formatCode>General</c:formatCode>
                <c:ptCount val="5"/>
                <c:pt idx="0">
                  <c:v>274</c:v>
                </c:pt>
                <c:pt idx="1">
                  <c:v>431</c:v>
                </c:pt>
                <c:pt idx="2">
                  <c:v>657</c:v>
                </c:pt>
                <c:pt idx="3">
                  <c:v>649</c:v>
                </c:pt>
                <c:pt idx="4">
                  <c:v>635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73-4330-BED6-F646E6FAD4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22177359"/>
        <c:axId val="1522174863"/>
      </c:barChart>
      <c:catAx>
        <c:axId val="152217735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>
                    <a:solidFill>
                      <a:schemeClr val="tx1"/>
                    </a:solidFill>
                  </a:rPr>
                  <a:t>ZS v 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522174863"/>
        <c:crosses val="autoZero"/>
        <c:auto val="1"/>
        <c:lblAlgn val="ctr"/>
        <c:lblOffset val="100"/>
        <c:noMultiLvlLbl val="0"/>
      </c:catAx>
      <c:valAx>
        <c:axId val="15221748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>
                    <a:solidFill>
                      <a:schemeClr val="tx1"/>
                    </a:solidFill>
                  </a:rPr>
                  <a:t>Počet připomínek k výuce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5221773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A715C2-F842-4921-97AC-8A1AC3CB1012}" type="datetimeFigureOut">
              <a:rPr lang="cs-CZ" smtClean="0"/>
              <a:t>03.03.2023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5F5252-A812-4D2F-AC01-F766C9CE30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9695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F5252-A812-4D2F-AC01-F766C9CE301A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2120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07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12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13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14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3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33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37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5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9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50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51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52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r>
              <a:rPr lang="cs-CZ" sz="1800" b="0" strike="noStrike" spc="-1">
                <a:latin typeface="Arial"/>
              </a:rPr>
              <a:t>Klikněte pro úpravu formátu textu nadpisu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r>
              <a:rPr lang="cs-CZ" sz="1800" b="0" strike="noStrike" spc="-1">
                <a:latin typeface="Arial"/>
              </a:rPr>
              <a:t>Klikněte pro úpravu formátu textu nadpisu</a:t>
            </a: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Sedmá úroveň</a:t>
            </a: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cs-CZ" sz="4400" b="0" strike="noStrike" spc="-1">
                <a:latin typeface="Arial"/>
              </a:rPr>
              <a:t>Klikněte pro úpravu formátu textu nadpisu</a:t>
            </a: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800" b="0" strike="noStrike" spc="-1"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400" b="0" strike="noStrike" spc="-1"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ustomShape 1"/>
          <p:cNvSpPr/>
          <p:nvPr/>
        </p:nvSpPr>
        <p:spPr>
          <a:xfrm>
            <a:off x="3528000" y="2732040"/>
            <a:ext cx="5543280" cy="98488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200" b="1" strike="noStrike" spc="-1" dirty="0">
                <a:solidFill>
                  <a:srgbClr val="EA7500"/>
                </a:solidFill>
                <a:latin typeface="Source Sans Pro"/>
                <a:ea typeface="DejaVu Sans"/>
              </a:rPr>
              <a:t>Hodnocení kvality výuky</a:t>
            </a:r>
          </a:p>
          <a:p>
            <a:pPr>
              <a:lnSpc>
                <a:spcPct val="100000"/>
              </a:lnSpc>
            </a:pPr>
            <a:r>
              <a:rPr lang="cs-CZ" sz="3200" b="1" spc="-1" dirty="0">
                <a:solidFill>
                  <a:srgbClr val="EA7500"/>
                </a:solidFill>
                <a:latin typeface="Source Sans Pro"/>
                <a:ea typeface="DejaVu Sans"/>
              </a:rPr>
              <a:t>ZS 2022/2023</a:t>
            </a:r>
            <a:r>
              <a:rPr lang="cs-CZ" sz="3200" b="1" strike="noStrike" spc="-1" dirty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endParaRPr lang="cs-CZ" sz="3200" b="0" strike="noStrike" spc="-1" dirty="0">
              <a:latin typeface="Arial"/>
            </a:endParaRPr>
          </a:p>
        </p:txBody>
      </p:sp>
      <p:sp>
        <p:nvSpPr>
          <p:cNvPr id="154" name="CustomShape 2"/>
          <p:cNvSpPr/>
          <p:nvPr/>
        </p:nvSpPr>
        <p:spPr>
          <a:xfrm>
            <a:off x="3528000" y="4426200"/>
            <a:ext cx="4751280" cy="3077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2000" b="1" strike="noStrike" spc="-1" dirty="0">
                <a:solidFill>
                  <a:srgbClr val="000000"/>
                </a:solidFill>
                <a:latin typeface="Source Sans Pro"/>
                <a:ea typeface="DejaVu Sans"/>
              </a:rPr>
              <a:t>Lenka Drábková</a:t>
            </a:r>
            <a:endParaRPr lang="cs-CZ" sz="1600" b="0" strike="noStrike" spc="-1" dirty="0">
              <a:latin typeface="Arial"/>
            </a:endParaRPr>
          </a:p>
        </p:txBody>
      </p:sp>
      <p:sp>
        <p:nvSpPr>
          <p:cNvPr id="155" name="Line 3"/>
          <p:cNvSpPr/>
          <p:nvPr/>
        </p:nvSpPr>
        <p:spPr>
          <a:xfrm>
            <a:off x="3528000" y="4284000"/>
            <a:ext cx="792000" cy="0"/>
          </a:xfrm>
          <a:prstGeom prst="line">
            <a:avLst/>
          </a:prstGeom>
          <a:ln w="57240">
            <a:solidFill>
              <a:srgbClr val="EA75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ustomShape 1"/>
          <p:cNvSpPr/>
          <p:nvPr/>
        </p:nvSpPr>
        <p:spPr>
          <a:xfrm>
            <a:off x="3528000" y="2012040"/>
            <a:ext cx="4247280" cy="48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200" b="0" strike="noStrike" spc="-1">
                <a:solidFill>
                  <a:srgbClr val="EA7500"/>
                </a:solidFill>
                <a:latin typeface="Source Sans Pro"/>
                <a:ea typeface="DejaVu Sans"/>
              </a:rPr>
              <a:t>Děkuji za pozornost</a:t>
            </a:r>
            <a:endParaRPr lang="cs-CZ" sz="3200" b="0" strike="noStrike" spc="-1">
              <a:latin typeface="Arial"/>
            </a:endParaRPr>
          </a:p>
        </p:txBody>
      </p:sp>
      <p:sp>
        <p:nvSpPr>
          <p:cNvPr id="174" name="CustomShape 2"/>
          <p:cNvSpPr/>
          <p:nvPr/>
        </p:nvSpPr>
        <p:spPr>
          <a:xfrm>
            <a:off x="3528000" y="3456000"/>
            <a:ext cx="4751280" cy="5539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2000" b="1" spc="-1" dirty="0">
                <a:solidFill>
                  <a:srgbClr val="000000"/>
                </a:solidFill>
                <a:latin typeface="Source Sans Pro"/>
                <a:ea typeface="DejaVu Sans"/>
              </a:rPr>
              <a:t>Mgr</a:t>
            </a:r>
            <a:r>
              <a:rPr lang="cs-CZ" sz="2000" b="1" strike="noStrike" spc="-1" dirty="0">
                <a:solidFill>
                  <a:srgbClr val="000000"/>
                </a:solidFill>
                <a:latin typeface="Source Sans Pro"/>
                <a:ea typeface="DejaVu Sans"/>
              </a:rPr>
              <a:t>. </a:t>
            </a:r>
            <a:r>
              <a:rPr lang="cs-CZ" sz="2000" b="1" spc="-1" dirty="0">
                <a:solidFill>
                  <a:srgbClr val="000000"/>
                </a:solidFill>
                <a:latin typeface="Source Sans Pro"/>
                <a:ea typeface="DejaVu Sans"/>
              </a:rPr>
              <a:t>Lenka Drábková</a:t>
            </a:r>
            <a:r>
              <a:rPr lang="cs-CZ" sz="2000" b="1" strike="noStrike" spc="-1" dirty="0">
                <a:solidFill>
                  <a:srgbClr val="000000"/>
                </a:solidFill>
                <a:latin typeface="Source Sans Pro"/>
                <a:ea typeface="DejaVu Sans"/>
              </a:rPr>
              <a:t>, Ph.D.</a:t>
            </a:r>
            <a:endParaRPr lang="cs-CZ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600" spc="-1" dirty="0">
                <a:solidFill>
                  <a:srgbClr val="666666"/>
                </a:solidFill>
                <a:latin typeface="Source Sans Pro"/>
              </a:rPr>
              <a:t>Prorektorka pro pedagogickou činnost</a:t>
            </a:r>
            <a:endParaRPr lang="cs-CZ" sz="1600" b="0" strike="noStrike" spc="-1" dirty="0">
              <a:latin typeface="Arial"/>
            </a:endParaRPr>
          </a:p>
        </p:txBody>
      </p:sp>
      <p:sp>
        <p:nvSpPr>
          <p:cNvPr id="175" name="Line 3"/>
          <p:cNvSpPr/>
          <p:nvPr/>
        </p:nvSpPr>
        <p:spPr>
          <a:xfrm>
            <a:off x="3528000" y="4284000"/>
            <a:ext cx="792000" cy="0"/>
          </a:xfrm>
          <a:prstGeom prst="line">
            <a:avLst/>
          </a:prstGeom>
          <a:ln w="57240">
            <a:solidFill>
              <a:srgbClr val="EA75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6" name="CustomShape 4"/>
          <p:cNvSpPr/>
          <p:nvPr/>
        </p:nvSpPr>
        <p:spPr>
          <a:xfrm>
            <a:off x="3528000" y="4462200"/>
            <a:ext cx="4751280" cy="609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2000" spc="-1" dirty="0">
                <a:solidFill>
                  <a:srgbClr val="000000"/>
                </a:solidFill>
                <a:latin typeface="Source Sans Pro"/>
                <a:ea typeface="SourceSansPro-Light"/>
              </a:rPr>
              <a:t>prorektor-pedagogika@utb.cz</a:t>
            </a:r>
            <a:endParaRPr lang="cs-CZ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2000" b="0" strike="noStrike" spc="-1" dirty="0">
                <a:solidFill>
                  <a:srgbClr val="000000"/>
                </a:solidFill>
                <a:latin typeface="Source Sans Pro"/>
                <a:ea typeface="SourceSansPro-Light"/>
              </a:rPr>
              <a:t>www.utb.cz</a:t>
            </a:r>
            <a:endParaRPr lang="cs-CZ" sz="20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803520" y="432000"/>
            <a:ext cx="1499760" cy="57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200" b="1" strike="noStrike" spc="-1">
                <a:solidFill>
                  <a:srgbClr val="EA7500"/>
                </a:solidFill>
                <a:latin typeface="Source Sans Pro"/>
                <a:ea typeface="DejaVu Sans"/>
              </a:rPr>
              <a:t>Obsah</a:t>
            </a:r>
            <a:endParaRPr lang="cs-CZ" sz="3200" b="0" strike="noStrike" spc="-1">
              <a:latin typeface="Arial"/>
            </a:endParaRPr>
          </a:p>
        </p:txBody>
      </p:sp>
      <p:sp>
        <p:nvSpPr>
          <p:cNvPr id="161" name="CustomShape 2"/>
          <p:cNvSpPr/>
          <p:nvPr/>
        </p:nvSpPr>
        <p:spPr>
          <a:xfrm>
            <a:off x="2591999" y="1152000"/>
            <a:ext cx="7060883" cy="418883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lang="cs-CZ" sz="2400" b="1" strike="noStrike" spc="-1" dirty="0">
                <a:solidFill>
                  <a:srgbClr val="EA7500"/>
                </a:solidFill>
                <a:latin typeface="Source Sans Pro"/>
                <a:ea typeface="Microsoft YaHei"/>
              </a:rPr>
              <a:t>1 /	</a:t>
            </a:r>
            <a:r>
              <a:rPr lang="cs-CZ" sz="2400" b="1" spc="-1" dirty="0">
                <a:solidFill>
                  <a:srgbClr val="000000"/>
                </a:solidFill>
                <a:latin typeface="Source Sans Pro"/>
                <a:ea typeface="Microsoft YaHei"/>
              </a:rPr>
              <a:t>Zaměření hodnocení</a:t>
            </a:r>
            <a:endParaRPr lang="cs-CZ" sz="2400" b="0" strike="noStrike" spc="-1" dirty="0">
              <a:latin typeface="Arial"/>
            </a:endParaRPr>
          </a:p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lang="cs-CZ" sz="2400" b="1" strike="noStrike" spc="-1" dirty="0">
                <a:solidFill>
                  <a:srgbClr val="EA7500"/>
                </a:solidFill>
                <a:latin typeface="Source Sans Pro"/>
                <a:ea typeface="Microsoft YaHei"/>
              </a:rPr>
              <a:t>2 /	</a:t>
            </a:r>
            <a:r>
              <a:rPr lang="cs-CZ" sz="2400" b="1" spc="-1" dirty="0">
                <a:solidFill>
                  <a:srgbClr val="000000"/>
                </a:solidFill>
                <a:latin typeface="Source Sans Pro"/>
                <a:ea typeface="Microsoft YaHei"/>
              </a:rPr>
              <a:t>Přehled celkových výsledků (A, B)</a:t>
            </a:r>
            <a:endParaRPr lang="cs-CZ" sz="2400" b="0" strike="noStrike" spc="-1" dirty="0">
              <a:latin typeface="Arial"/>
            </a:endParaRPr>
          </a:p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lang="cs-CZ" sz="2400" b="1" strike="noStrike" spc="-1" dirty="0">
                <a:solidFill>
                  <a:srgbClr val="EA7500"/>
                </a:solidFill>
                <a:latin typeface="Source Sans Pro"/>
                <a:ea typeface="Microsoft YaHei"/>
              </a:rPr>
              <a:t>3 /	</a:t>
            </a:r>
            <a:r>
              <a:rPr lang="cs-CZ" sz="2400" b="1" spc="-1" dirty="0">
                <a:solidFill>
                  <a:srgbClr val="000000"/>
                </a:solidFill>
                <a:latin typeface="Source Sans Pro"/>
                <a:ea typeface="Microsoft YaHei"/>
              </a:rPr>
              <a:t>Vývoj účasti</a:t>
            </a:r>
            <a:endParaRPr lang="cs-CZ" sz="2400" b="0" strike="noStrike" spc="-1" dirty="0">
              <a:latin typeface="Arial"/>
            </a:endParaRPr>
          </a:p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lang="cs-CZ" sz="2400" b="1" strike="noStrike" spc="-1" dirty="0">
                <a:solidFill>
                  <a:srgbClr val="EA7500"/>
                </a:solidFill>
                <a:latin typeface="Source Sans Pro"/>
                <a:ea typeface="Microsoft YaHei"/>
              </a:rPr>
              <a:t>4 /	</a:t>
            </a:r>
            <a:r>
              <a:rPr lang="cs-CZ" sz="2400" b="1" spc="-1" dirty="0">
                <a:solidFill>
                  <a:srgbClr val="000000"/>
                </a:solidFill>
                <a:latin typeface="Source Sans Pro"/>
                <a:ea typeface="Microsoft YaHei"/>
              </a:rPr>
              <a:t>Vývoj počtů připomínek k výuce v ZS</a:t>
            </a:r>
            <a:endParaRPr lang="cs-CZ" sz="2400" b="0" strike="noStrike" spc="-1" dirty="0">
              <a:latin typeface="Arial"/>
            </a:endParaRPr>
          </a:p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lang="cs-CZ" sz="2400" b="1" strike="noStrike" spc="-1" dirty="0">
                <a:solidFill>
                  <a:srgbClr val="EA7500"/>
                </a:solidFill>
                <a:latin typeface="Source Sans Pro"/>
                <a:ea typeface="Microsoft YaHei"/>
              </a:rPr>
              <a:t>5 /	</a:t>
            </a:r>
            <a:r>
              <a:rPr lang="cs-CZ" sz="2400" b="1" spc="-1" dirty="0">
                <a:solidFill>
                  <a:srgbClr val="000000"/>
                </a:solidFill>
                <a:latin typeface="Source Sans Pro"/>
                <a:ea typeface="Microsoft YaHei"/>
              </a:rPr>
              <a:t>Shrnutí</a:t>
            </a:r>
          </a:p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lang="cs-CZ" sz="2400" b="1" strike="noStrike" spc="-1" dirty="0">
                <a:solidFill>
                  <a:schemeClr val="accent6">
                    <a:lumMod val="75000"/>
                  </a:schemeClr>
                </a:solidFill>
                <a:latin typeface="Source Sans Pro"/>
                <a:ea typeface="Microsoft YaHei"/>
              </a:rPr>
              <a:t>6 /</a:t>
            </a:r>
            <a:r>
              <a:rPr lang="cs-CZ" sz="2400" b="1" strike="noStrike" spc="-1" dirty="0">
                <a:solidFill>
                  <a:srgbClr val="000000"/>
                </a:solidFill>
                <a:latin typeface="Source Sans Pro"/>
                <a:ea typeface="Microsoft YaHei"/>
              </a:rPr>
              <a:t>	Harmonogram hodnocení a prezentace	výsledků</a:t>
            </a:r>
            <a:endParaRPr lang="cs-CZ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2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566640" y="22608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výuky ZS 2022/2023 </a:t>
            </a:r>
            <a:endParaRPr lang="cs-CZ" sz="1300" spc="-1" dirty="0">
              <a:latin typeface="Source Sans Pro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566640" y="504000"/>
            <a:ext cx="6893340" cy="5539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1</a:t>
            </a:r>
            <a:r>
              <a:rPr lang="cs-CZ" sz="3600" b="1" strike="noStrike" spc="-1" dirty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/ Zaměření hodnocení</a:t>
            </a:r>
            <a:endParaRPr lang="cs-CZ" sz="3600" b="0" strike="noStrike" spc="-1" dirty="0">
              <a:latin typeface="Arial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66640" y="1137918"/>
            <a:ext cx="915533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/>
              <a:t>Hodnocení vyučovaných předmětů z hlediska studentů:</a:t>
            </a:r>
            <a:endParaRPr lang="cs-CZ" sz="2000" dirty="0"/>
          </a:p>
          <a:p>
            <a:r>
              <a:rPr lang="cs-CZ" sz="2000" dirty="0"/>
              <a:t>	Jak celkově hodnotíte přednášky? </a:t>
            </a:r>
            <a:r>
              <a:rPr lang="cs-CZ" sz="2000" dirty="0">
                <a:solidFill>
                  <a:schemeClr val="bg1">
                    <a:lumMod val="50000"/>
                  </a:schemeClr>
                </a:solidFill>
              </a:rPr>
              <a:t>(pouze u předmětů s 	přednáškami)</a:t>
            </a:r>
          </a:p>
          <a:p>
            <a:r>
              <a:rPr lang="cs-CZ" sz="2000" dirty="0"/>
              <a:t>	Jak celkově hodnotíte semináře? </a:t>
            </a:r>
            <a:r>
              <a:rPr lang="cs-CZ" sz="2000" dirty="0">
                <a:solidFill>
                  <a:schemeClr val="bg1">
                    <a:lumMod val="50000"/>
                  </a:schemeClr>
                </a:solidFill>
              </a:rPr>
              <a:t>(pouze u předmětů se semináři)</a:t>
            </a:r>
          </a:p>
          <a:p>
            <a:r>
              <a:rPr lang="cs-CZ" sz="2000" dirty="0"/>
              <a:t>	Jak celkově hodnotíte cvičení? </a:t>
            </a:r>
            <a:r>
              <a:rPr lang="cs-CZ" sz="2000" dirty="0">
                <a:solidFill>
                  <a:schemeClr val="bg1">
                    <a:lumMod val="50000"/>
                  </a:schemeClr>
                </a:solidFill>
              </a:rPr>
              <a:t>(pouze u předmětů se cvičeními)</a:t>
            </a:r>
          </a:p>
          <a:p>
            <a:r>
              <a:rPr lang="cs-CZ" sz="2000" dirty="0"/>
              <a:t>	Jak celkově hodnotíte vyučujícího?</a:t>
            </a:r>
            <a:endParaRPr lang="cs-CZ" sz="2000" dirty="0">
              <a:solidFill>
                <a:schemeClr val="bg1">
                  <a:lumMod val="50000"/>
                </a:schemeClr>
              </a:solidFill>
            </a:endParaRPr>
          </a:p>
          <a:p>
            <a:endParaRPr lang="cs-CZ" sz="2000" dirty="0"/>
          </a:p>
          <a:p>
            <a:r>
              <a:rPr lang="cs-CZ" sz="2000" dirty="0"/>
              <a:t>	Rozsah hodnocení: 1 (negativní) – 5 (pozitivní)</a:t>
            </a:r>
          </a:p>
          <a:p>
            <a:r>
              <a:rPr lang="cs-CZ" sz="2000" dirty="0"/>
              <a:t>	Celkové hodnocení stanoveno formou průměru</a:t>
            </a:r>
          </a:p>
          <a:p>
            <a:endParaRPr lang="cs-CZ" sz="2000" dirty="0"/>
          </a:p>
          <a:p>
            <a:r>
              <a:rPr lang="cs-CZ" sz="2000" b="1" dirty="0"/>
              <a:t>Připomínky:</a:t>
            </a:r>
          </a:p>
          <a:p>
            <a:r>
              <a:rPr lang="cs-CZ" sz="2000" dirty="0"/>
              <a:t>	Připomínky k výuce (anonymní a podepsané)</a:t>
            </a:r>
          </a:p>
          <a:p>
            <a:r>
              <a:rPr lang="cs-CZ" sz="2000" dirty="0"/>
              <a:t>	Ostatní připomínky (k semestru a technické)</a:t>
            </a:r>
          </a:p>
        </p:txBody>
      </p:sp>
    </p:spTree>
    <p:extLst>
      <p:ext uri="{BB962C8B-B14F-4D97-AF65-F5344CB8AC3E}">
        <p14:creationId xmlns:p14="http://schemas.microsoft.com/office/powerpoint/2010/main" val="1585542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566640" y="22608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výuky ZS 2022/2023 </a:t>
            </a:r>
            <a:endParaRPr lang="cs-CZ" sz="1300" spc="-1" dirty="0">
              <a:latin typeface="Source Sans Pro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566640" y="504000"/>
            <a:ext cx="8085654" cy="5539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2</a:t>
            </a:r>
            <a:r>
              <a:rPr lang="cs-CZ" sz="3600" b="1" strike="noStrike" spc="-1" dirty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/ Přehled celkových výsledků (A)</a:t>
            </a:r>
            <a:endParaRPr lang="cs-CZ" sz="3600" b="0" strike="noStrike" spc="-1" dirty="0">
              <a:latin typeface="Arial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882225"/>
              </p:ext>
            </p:extLst>
          </p:nvPr>
        </p:nvGraphicFramePr>
        <p:xfrm>
          <a:off x="566642" y="1135868"/>
          <a:ext cx="9070918" cy="3891465"/>
        </p:xfrm>
        <a:graphic>
          <a:graphicData uri="http://schemas.openxmlformats.org/drawingml/2006/table">
            <a:tbl>
              <a:tblPr firstCol="1" bandRow="1">
                <a:tableStyleId>{93296810-A885-4BE3-A3E7-6D5BEEA58F35}</a:tableStyleId>
              </a:tblPr>
              <a:tblGrid>
                <a:gridCol w="804958">
                  <a:extLst>
                    <a:ext uri="{9D8B030D-6E8A-4147-A177-3AD203B41FA5}">
                      <a16:colId xmlns:a16="http://schemas.microsoft.com/office/drawing/2014/main" val="7307008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1658947911"/>
                    </a:ext>
                  </a:extLst>
                </a:gridCol>
                <a:gridCol w="1089660">
                  <a:extLst>
                    <a:ext uri="{9D8B030D-6E8A-4147-A177-3AD203B41FA5}">
                      <a16:colId xmlns:a16="http://schemas.microsoft.com/office/drawing/2014/main" val="3695401531"/>
                    </a:ext>
                  </a:extLst>
                </a:gridCol>
                <a:gridCol w="1059180">
                  <a:extLst>
                    <a:ext uri="{9D8B030D-6E8A-4147-A177-3AD203B41FA5}">
                      <a16:colId xmlns:a16="http://schemas.microsoft.com/office/drawing/2014/main" val="380173503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1577098559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287606731"/>
                    </a:ext>
                  </a:extLst>
                </a:gridCol>
                <a:gridCol w="1036320">
                  <a:extLst>
                    <a:ext uri="{9D8B030D-6E8A-4147-A177-3AD203B41FA5}">
                      <a16:colId xmlns:a16="http://schemas.microsoft.com/office/drawing/2014/main" val="3956731361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3293389559"/>
                    </a:ext>
                  </a:extLst>
                </a:gridCol>
                <a:gridCol w="966000">
                  <a:extLst>
                    <a:ext uri="{9D8B030D-6E8A-4147-A177-3AD203B41FA5}">
                      <a16:colId xmlns:a16="http://schemas.microsoft.com/office/drawing/2014/main" val="2473225207"/>
                    </a:ext>
                  </a:extLst>
                </a:gridCol>
              </a:tblGrid>
              <a:tr h="429719">
                <a:tc rowSpan="2"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Fakulta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cs-CZ" sz="1400" b="1" u="none" strike="noStrike" dirty="0">
                          <a:effectLst/>
                        </a:rPr>
                        <a:t>Účast (%)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cs-CZ" sz="1400" b="1" u="none" strike="noStrike" dirty="0">
                          <a:effectLst/>
                        </a:rPr>
                        <a:t>Počet hodnotitelů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cs-CZ" sz="1400" b="1" u="none" strike="noStrike" dirty="0">
                          <a:effectLst/>
                        </a:rPr>
                        <a:t>Průměrné hodnocení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1400" b="1" u="none" strike="noStrike" dirty="0">
                          <a:effectLst/>
                        </a:rPr>
                        <a:t>Připomínky k výuce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>
                    <a:solidFill>
                      <a:schemeClr val="accent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400" b="1" u="none" strike="noStrike" dirty="0">
                          <a:effectLst/>
                        </a:rPr>
                        <a:t>Ostatní připomínky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7215527"/>
                  </a:ext>
                </a:extLst>
              </a:tr>
              <a:tr h="453713">
                <a:tc vMerge="1">
                  <a:txBody>
                    <a:bodyPr/>
                    <a:lstStyle/>
                    <a:p>
                      <a:pPr algn="l" fontAlgn="b"/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 vMerge="1">
                  <a:txBody>
                    <a:bodyPr/>
                    <a:lstStyle/>
                    <a:p>
                      <a:pPr algn="l" fontAlgn="b"/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>
                    <a:solidFill>
                      <a:schemeClr val="accent6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>
                    <a:solidFill>
                      <a:schemeClr val="accent6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anonymní</a:t>
                      </a: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podepsané</a:t>
                      </a: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průměr na studenta</a:t>
                      </a: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 semestru</a:t>
                      </a: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technické</a:t>
                      </a:r>
                    </a:p>
                  </a:txBody>
                  <a:tcPr marL="6529" marR="6529" marT="6529" marB="0" anchor="b"/>
                </a:tc>
                <a:extLst>
                  <a:ext uri="{0D108BD9-81ED-4DB2-BD59-A6C34878D82A}">
                    <a16:rowId xmlns:a16="http://schemas.microsoft.com/office/drawing/2014/main" val="3661270968"/>
                  </a:ext>
                </a:extLst>
              </a:tr>
              <a:tr h="429719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FAI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52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667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4,3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917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147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1,6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173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103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extLst>
                  <a:ext uri="{0D108BD9-81ED-4DB2-BD59-A6C34878D82A}">
                    <a16:rowId xmlns:a16="http://schemas.microsoft.com/office/drawing/2014/main" val="3303940555"/>
                  </a:ext>
                </a:extLst>
              </a:tr>
              <a:tr h="429719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FAME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46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878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4,1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1127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133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1,4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132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64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extLst>
                  <a:ext uri="{0D108BD9-81ED-4DB2-BD59-A6C34878D82A}">
                    <a16:rowId xmlns:a16="http://schemas.microsoft.com/office/drawing/2014/main" val="769931815"/>
                  </a:ext>
                </a:extLst>
              </a:tr>
              <a:tr h="429719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FHS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37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662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4,2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742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78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1,2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82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25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extLst>
                  <a:ext uri="{0D108BD9-81ED-4DB2-BD59-A6C34878D82A}">
                    <a16:rowId xmlns:a16="http://schemas.microsoft.com/office/drawing/2014/main" val="3478641388"/>
                  </a:ext>
                </a:extLst>
              </a:tr>
              <a:tr h="429719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FLKŘ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41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480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4,1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956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114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2,2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77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38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extLst>
                  <a:ext uri="{0D108BD9-81ED-4DB2-BD59-A6C34878D82A}">
                    <a16:rowId xmlns:a16="http://schemas.microsoft.com/office/drawing/2014/main" val="2472553799"/>
                  </a:ext>
                </a:extLst>
              </a:tr>
              <a:tr h="429719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FMK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51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536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4,2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1241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79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2,5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142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extLst>
                  <a:ext uri="{0D108BD9-81ED-4DB2-BD59-A6C34878D82A}">
                    <a16:rowId xmlns:a16="http://schemas.microsoft.com/office/drawing/2014/main" val="3528148203"/>
                  </a:ext>
                </a:extLst>
              </a:tr>
              <a:tr h="429719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FT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31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427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4,3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553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84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1,5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75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25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extLst>
                  <a:ext uri="{0D108BD9-81ED-4DB2-BD59-A6C34878D82A}">
                    <a16:rowId xmlns:a16="http://schemas.microsoft.com/office/drawing/2014/main" val="812810632"/>
                  </a:ext>
                </a:extLst>
              </a:tr>
              <a:tr h="429719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UTB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43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3650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4,2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5536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635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1,7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681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256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extLst>
                  <a:ext uri="{0D108BD9-81ED-4DB2-BD59-A6C34878D82A}">
                    <a16:rowId xmlns:a16="http://schemas.microsoft.com/office/drawing/2014/main" val="34309766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566640" y="22608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výuky ZS 2022/2023 </a:t>
            </a:r>
            <a:endParaRPr lang="cs-CZ" sz="1300" spc="-1" dirty="0">
              <a:latin typeface="Source Sans Pro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566640" y="504000"/>
            <a:ext cx="8085654" cy="5539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2</a:t>
            </a:r>
            <a:r>
              <a:rPr lang="cs-CZ" sz="3600" b="1" strike="noStrike" spc="-1" dirty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/ Přehled celkových výsledků (B)</a:t>
            </a:r>
            <a:endParaRPr lang="cs-CZ" sz="3600" b="0" strike="noStrike" spc="-1" dirty="0">
              <a:latin typeface="Arial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5924020"/>
              </p:ext>
            </p:extLst>
          </p:nvPr>
        </p:nvGraphicFramePr>
        <p:xfrm>
          <a:off x="566640" y="1135863"/>
          <a:ext cx="9179338" cy="4379000"/>
        </p:xfrm>
        <a:graphic>
          <a:graphicData uri="http://schemas.openxmlformats.org/drawingml/2006/table">
            <a:tbl>
              <a:tblPr firstCol="1" bandRow="1">
                <a:tableStyleId>{93296810-A885-4BE3-A3E7-6D5BEEA58F35}</a:tableStyleId>
              </a:tblPr>
              <a:tblGrid>
                <a:gridCol w="1300260">
                  <a:extLst>
                    <a:ext uri="{9D8B030D-6E8A-4147-A177-3AD203B41FA5}">
                      <a16:colId xmlns:a16="http://schemas.microsoft.com/office/drawing/2014/main" val="1368869080"/>
                    </a:ext>
                  </a:extLst>
                </a:gridCol>
                <a:gridCol w="1950720">
                  <a:extLst>
                    <a:ext uri="{9D8B030D-6E8A-4147-A177-3AD203B41FA5}">
                      <a16:colId xmlns:a16="http://schemas.microsoft.com/office/drawing/2014/main" val="1146972119"/>
                    </a:ext>
                  </a:extLst>
                </a:gridCol>
                <a:gridCol w="2026920">
                  <a:extLst>
                    <a:ext uri="{9D8B030D-6E8A-4147-A177-3AD203B41FA5}">
                      <a16:colId xmlns:a16="http://schemas.microsoft.com/office/drawing/2014/main" val="928505693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1225910974"/>
                    </a:ext>
                  </a:extLst>
                </a:gridCol>
                <a:gridCol w="1882138">
                  <a:extLst>
                    <a:ext uri="{9D8B030D-6E8A-4147-A177-3AD203B41FA5}">
                      <a16:colId xmlns:a16="http://schemas.microsoft.com/office/drawing/2014/main" val="3667141580"/>
                    </a:ext>
                  </a:extLst>
                </a:gridCol>
              </a:tblGrid>
              <a:tr h="418709">
                <a:tc rowSpan="2"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Fakulta</a:t>
                      </a:r>
                      <a:endParaRPr lang="cs-CZ" sz="20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2" marR="6902" marT="6902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>
                          <a:effectLst/>
                        </a:rPr>
                        <a:t>Otázka</a:t>
                      </a:r>
                      <a:endParaRPr lang="cs-CZ" sz="2000" b="1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2" marR="6902" marT="6902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7130260"/>
                  </a:ext>
                </a:extLst>
              </a:tr>
              <a:tr h="102932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>
                          <a:effectLst/>
                        </a:rPr>
                        <a:t>Jak celkově hodnotíte cvičení?</a:t>
                      </a:r>
                      <a:endParaRPr lang="cs-CZ" sz="2000" b="1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2" marR="6902" marT="69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>
                          <a:effectLst/>
                        </a:rPr>
                        <a:t>Jak celkově hodnotíte přednášky?</a:t>
                      </a:r>
                      <a:endParaRPr lang="cs-CZ" sz="2000" b="1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2" marR="6902" marT="69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>
                          <a:effectLst/>
                        </a:rPr>
                        <a:t>Jak celkově hodnotíte semináře?</a:t>
                      </a:r>
                      <a:endParaRPr lang="cs-CZ" sz="2000" b="1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2" marR="6902" marT="69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>
                          <a:effectLst/>
                        </a:rPr>
                        <a:t>Jak celkově hodnotíte vyučujícího?</a:t>
                      </a:r>
                      <a:endParaRPr lang="cs-CZ" sz="2000" b="1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2" marR="6902" marT="6902" marB="0" anchor="b"/>
                </a:tc>
                <a:extLst>
                  <a:ext uri="{0D108BD9-81ED-4DB2-BD59-A6C34878D82A}">
                    <a16:rowId xmlns:a16="http://schemas.microsoft.com/office/drawing/2014/main" val="43815668"/>
                  </a:ext>
                </a:extLst>
              </a:tr>
              <a:tr h="418709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 dirty="0">
                          <a:effectLst/>
                        </a:rPr>
                        <a:t>FAI</a:t>
                      </a:r>
                      <a:endParaRPr lang="cs-CZ" sz="20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2" marR="6902" marT="690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2000" u="none" strike="noStrike">
                          <a:effectLst/>
                        </a:rPr>
                        <a:t>4,3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2" marR="6902" marT="690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2000" u="none" strike="noStrike" dirty="0">
                          <a:effectLst/>
                        </a:rPr>
                        <a:t>4,3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2" marR="6902" marT="690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2000" u="none" strike="noStrike">
                          <a:effectLst/>
                        </a:rPr>
                        <a:t>4,3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2" marR="6902" marT="690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2000" u="none" strike="noStrike">
                          <a:effectLst/>
                        </a:rPr>
                        <a:t>4,4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2" marR="6902" marT="6902" marB="0"/>
                </a:tc>
                <a:extLst>
                  <a:ext uri="{0D108BD9-81ED-4DB2-BD59-A6C34878D82A}">
                    <a16:rowId xmlns:a16="http://schemas.microsoft.com/office/drawing/2014/main" val="4090607997"/>
                  </a:ext>
                </a:extLst>
              </a:tr>
              <a:tr h="418709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 dirty="0">
                          <a:effectLst/>
                        </a:rPr>
                        <a:t>FAME</a:t>
                      </a:r>
                      <a:endParaRPr lang="cs-CZ" sz="20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2" marR="6902" marT="690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2000" u="none" strike="noStrike">
                          <a:effectLst/>
                        </a:rPr>
                        <a:t>4,4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2" marR="6902" marT="690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2000" u="none" strike="noStrike" dirty="0">
                          <a:effectLst/>
                        </a:rPr>
                        <a:t>4,3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2" marR="6902" marT="690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2000" u="none" strike="noStrike">
                          <a:effectLst/>
                        </a:rPr>
                        <a:t>4,0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2" marR="6902" marT="690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2000" u="none" strike="noStrike">
                          <a:effectLst/>
                        </a:rPr>
                        <a:t>4,3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2" marR="6902" marT="6902" marB="0"/>
                </a:tc>
                <a:extLst>
                  <a:ext uri="{0D108BD9-81ED-4DB2-BD59-A6C34878D82A}">
                    <a16:rowId xmlns:a16="http://schemas.microsoft.com/office/drawing/2014/main" val="43751128"/>
                  </a:ext>
                </a:extLst>
              </a:tr>
              <a:tr h="418709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 dirty="0">
                          <a:effectLst/>
                        </a:rPr>
                        <a:t>FHS</a:t>
                      </a:r>
                      <a:endParaRPr lang="cs-CZ" sz="20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2" marR="6902" marT="690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2000" u="none" strike="noStrike">
                          <a:effectLst/>
                        </a:rPr>
                        <a:t>4,4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2" marR="6902" marT="690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2000" u="none" strike="noStrike" dirty="0">
                          <a:effectLst/>
                        </a:rPr>
                        <a:t>4,2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2" marR="6902" marT="690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2000" u="none" strike="noStrike" dirty="0">
                          <a:effectLst/>
                        </a:rPr>
                        <a:t>4,3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2" marR="6902" marT="690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2000" u="none" strike="noStrike">
                          <a:effectLst/>
                        </a:rPr>
                        <a:t>4,4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2" marR="6902" marT="6902" marB="0"/>
                </a:tc>
                <a:extLst>
                  <a:ext uri="{0D108BD9-81ED-4DB2-BD59-A6C34878D82A}">
                    <a16:rowId xmlns:a16="http://schemas.microsoft.com/office/drawing/2014/main" val="218381288"/>
                  </a:ext>
                </a:extLst>
              </a:tr>
              <a:tr h="418709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 dirty="0">
                          <a:effectLst/>
                        </a:rPr>
                        <a:t>FLKŘ</a:t>
                      </a:r>
                      <a:endParaRPr lang="cs-CZ" sz="20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2" marR="6902" marT="690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2000" u="none" strike="noStrike" dirty="0">
                          <a:effectLst/>
                        </a:rPr>
                        <a:t>4,0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2" marR="6902" marT="690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2000" u="none" strike="noStrike">
                          <a:effectLst/>
                        </a:rPr>
                        <a:t>4,3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2" marR="6902" marT="690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2000" u="none" strike="noStrike" dirty="0">
                          <a:effectLst/>
                        </a:rPr>
                        <a:t>4,0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2" marR="6902" marT="690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2000" u="none" strike="noStrike">
                          <a:effectLst/>
                        </a:rPr>
                        <a:t>4,4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2" marR="6902" marT="6902" marB="0"/>
                </a:tc>
                <a:extLst>
                  <a:ext uri="{0D108BD9-81ED-4DB2-BD59-A6C34878D82A}">
                    <a16:rowId xmlns:a16="http://schemas.microsoft.com/office/drawing/2014/main" val="42287255"/>
                  </a:ext>
                </a:extLst>
              </a:tr>
              <a:tr h="418709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>
                          <a:effectLst/>
                        </a:rPr>
                        <a:t>FMK</a:t>
                      </a:r>
                      <a:endParaRPr lang="cs-CZ" sz="2000" b="0" i="0" u="none" strike="noStrike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2" marR="6902" marT="690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2000" u="none" strike="noStrike" dirty="0">
                          <a:effectLst/>
                        </a:rPr>
                        <a:t>4,1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2" marR="6902" marT="690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2000" u="none" strike="noStrike">
                          <a:effectLst/>
                        </a:rPr>
                        <a:t>4,1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2" marR="6902" marT="690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2000" u="none" strike="noStrike">
                          <a:effectLst/>
                        </a:rPr>
                        <a:t>4,2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2" marR="6902" marT="690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2000" u="none" strike="noStrike">
                          <a:effectLst/>
                        </a:rPr>
                        <a:t>4,3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2" marR="6902" marT="6902" marB="0"/>
                </a:tc>
                <a:extLst>
                  <a:ext uri="{0D108BD9-81ED-4DB2-BD59-A6C34878D82A}">
                    <a16:rowId xmlns:a16="http://schemas.microsoft.com/office/drawing/2014/main" val="1605148378"/>
                  </a:ext>
                </a:extLst>
              </a:tr>
              <a:tr h="418709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 dirty="0">
                          <a:effectLst/>
                        </a:rPr>
                        <a:t>FT</a:t>
                      </a:r>
                      <a:endParaRPr lang="cs-CZ" sz="20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2" marR="6902" marT="690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2000" u="none" strike="noStrike" dirty="0">
                          <a:effectLst/>
                        </a:rPr>
                        <a:t>4,4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2" marR="6902" marT="690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2000" u="none" strike="noStrike" dirty="0">
                          <a:effectLst/>
                        </a:rPr>
                        <a:t>4,4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2" marR="6902" marT="690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2000" u="none" strike="noStrike" dirty="0">
                          <a:effectLst/>
                        </a:rPr>
                        <a:t>4,4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2" marR="6902" marT="690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2000" u="none" strike="noStrike" dirty="0">
                          <a:effectLst/>
                        </a:rPr>
                        <a:t>4,5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2" marR="6902" marT="6902" marB="0"/>
                </a:tc>
                <a:extLst>
                  <a:ext uri="{0D108BD9-81ED-4DB2-BD59-A6C34878D82A}">
                    <a16:rowId xmlns:a16="http://schemas.microsoft.com/office/drawing/2014/main" val="713125967"/>
                  </a:ext>
                </a:extLst>
              </a:tr>
              <a:tr h="418709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cs-CZ" sz="20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UTB</a:t>
                      </a:r>
                    </a:p>
                  </a:txBody>
                  <a:tcPr marL="6902" marR="6902" marT="6902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cs-CZ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cs-CZ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cs-CZ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cs-CZ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919634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6188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566640" y="22608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výuky ZS 2022/2023 </a:t>
            </a:r>
            <a:endParaRPr lang="cs-CZ" sz="1300" b="0" strike="noStrike" spc="-1" dirty="0">
              <a:latin typeface="Source Sans Pro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566640" y="504000"/>
            <a:ext cx="6893340" cy="5539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3</a:t>
            </a:r>
            <a:r>
              <a:rPr lang="cs-CZ" sz="3600" b="1" strike="noStrike" spc="-1" dirty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/ Vývoj účasti</a:t>
            </a:r>
            <a:endParaRPr lang="cs-CZ" sz="3600" b="0" strike="noStrike" spc="-1" dirty="0">
              <a:latin typeface="Arial"/>
            </a:endParaRPr>
          </a:p>
        </p:txBody>
      </p:sp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5214830"/>
              </p:ext>
            </p:extLst>
          </p:nvPr>
        </p:nvGraphicFramePr>
        <p:xfrm>
          <a:off x="566640" y="1135862"/>
          <a:ext cx="9171720" cy="42133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33009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566640" y="22608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výuky ZS 2022/2023 </a:t>
            </a:r>
            <a:endParaRPr lang="cs-CZ" sz="1300" b="0" strike="noStrike" spc="-1" dirty="0">
              <a:latin typeface="Source Sans Pro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566640" y="504000"/>
            <a:ext cx="8905020" cy="5539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4</a:t>
            </a:r>
            <a:r>
              <a:rPr lang="cs-CZ" sz="3600" b="1" strike="noStrike" spc="-1" dirty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/ Vývoj počtu připomínek k výuce v ZS</a:t>
            </a:r>
          </a:p>
        </p:txBody>
      </p:sp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9186581"/>
              </p:ext>
            </p:extLst>
          </p:nvPr>
        </p:nvGraphicFramePr>
        <p:xfrm>
          <a:off x="566640" y="1135862"/>
          <a:ext cx="9225060" cy="41676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1653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566640" y="22608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výuky ZS 2022/2023 </a:t>
            </a:r>
            <a:endParaRPr lang="cs-CZ" sz="1300" b="0" strike="noStrike" spc="-1" dirty="0">
              <a:latin typeface="Source Sans Pro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566640" y="504000"/>
            <a:ext cx="6893340" cy="5539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5</a:t>
            </a:r>
            <a:r>
              <a:rPr lang="cs-CZ" sz="3600" b="1" strike="noStrike" spc="-1" dirty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/ Shrnutí</a:t>
            </a:r>
            <a:endParaRPr lang="cs-CZ" sz="3600" b="0" strike="noStrike" spc="-1" dirty="0">
              <a:latin typeface="Arial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66640" y="1135862"/>
            <a:ext cx="921744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Účast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Aktuálně od 31 % (FT) do 52 % (FAI), </a:t>
            </a:r>
            <a:r>
              <a:rPr lang="cs-CZ" dirty="0">
                <a:solidFill>
                  <a:srgbClr val="FF0000"/>
                </a:solidFill>
              </a:rPr>
              <a:t>celkově 43 %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Vývoj účasti má od AR 2018/19 stoupající trend, v ZS bývá typicky vyšší než v LS</a:t>
            </a:r>
          </a:p>
          <a:p>
            <a:r>
              <a:rPr lang="cs-CZ" b="1" dirty="0"/>
              <a:t>Celkové hodnocení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Aktuální průměrné hodnocení od 4,1 (FAME, FLKŘ) do 4,3 (FAI, FT), </a:t>
            </a:r>
            <a:r>
              <a:rPr lang="cs-CZ" dirty="0">
                <a:solidFill>
                  <a:srgbClr val="FF0000"/>
                </a:solidFill>
              </a:rPr>
              <a:t>celkově 4,2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Pozitivní a velmi vyrovnané výsledky napříč fakultami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Celkové výsledky UTB </a:t>
            </a:r>
            <a:r>
              <a:rPr lang="cs-CZ"/>
              <a:t>jsou dlouhodobě </a:t>
            </a:r>
            <a:r>
              <a:rPr lang="cs-CZ" dirty="0"/>
              <a:t>pozitivní (od AR 2018/19 v rozmezí cca 4,2 – 4,5 dle zpráv o vnitřním hodnocení)</a:t>
            </a:r>
          </a:p>
          <a:p>
            <a:r>
              <a:rPr lang="cs-CZ" b="1" dirty="0"/>
              <a:t>Připomínky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Aktuální průměr připomínek k výuce na studenta od 1,2 (FHS) do 2,5 (FMK), celkově 1,7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Vývoj počtu připomínek k výuce má od AR 2018/19 výrazně stoupající trend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FF0000"/>
                </a:solidFill>
              </a:rPr>
              <a:t>Na fakultách je třeba zaměřit se na obsah připomínek a reagovat na ně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1644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566640" y="22608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výuky ZS 2022/2023 </a:t>
            </a:r>
            <a:endParaRPr lang="cs-CZ" sz="1300" b="0" strike="noStrike" spc="-1" dirty="0">
              <a:latin typeface="Source Sans Pro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566640" y="504000"/>
            <a:ext cx="9217440" cy="110799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6</a:t>
            </a:r>
            <a:r>
              <a:rPr lang="cs-CZ" sz="3600" b="1" strike="noStrike" spc="-1" dirty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/ Harmonogram hodnocení a prezentace výsledků</a:t>
            </a:r>
            <a:endParaRPr lang="cs-CZ" sz="3600" b="0" strike="noStrike" spc="-1" dirty="0">
              <a:latin typeface="Arial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00932" y="1183570"/>
            <a:ext cx="944217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                		</a:t>
            </a:r>
          </a:p>
          <a:p>
            <a:endParaRPr lang="cs-CZ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/>
              <a:t>do 10 dnů </a:t>
            </a:r>
            <a:r>
              <a:rPr lang="cs-CZ" dirty="0"/>
              <a:t>od ukončení rozeslání dat děkanům a proděkanům pro studium (prorektorka)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/>
              <a:t>do 30 dnů </a:t>
            </a:r>
            <a:r>
              <a:rPr lang="cs-CZ" dirty="0"/>
              <a:t>od ukončení seznámení s výsledky na poradě proděkanů, KR a AS UTB (prorektorka)</a:t>
            </a:r>
          </a:p>
          <a:p>
            <a:r>
              <a:rPr lang="cs-CZ" dirty="0"/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b="1" dirty="0"/>
              <a:t>do 60 </a:t>
            </a:r>
            <a:r>
              <a:rPr lang="cs-CZ" b="1" dirty="0"/>
              <a:t>dnů </a:t>
            </a:r>
            <a:r>
              <a:rPr lang="cs-CZ" dirty="0"/>
              <a:t>od ukončení </a:t>
            </a:r>
            <a:r>
              <a:rPr lang="pl-PL" dirty="0"/>
              <a:t>(fakulty):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dirty="0"/>
              <a:t>představení výsledků na AS fakulty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vytvoření fakultní zprávy o výsledcích hodnocení (účast, hlavní výsledky, připomínky, další postup, konkrétní opatření), zveřejnění v sekci </a:t>
            </a:r>
            <a:r>
              <a:rPr lang="cs-CZ" b="1" dirty="0"/>
              <a:t>Student/Výuka/Hodnocení výuky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tisková zpráva na webu fakulty + informace/odkaz na zprávu o výsledcích hodnocení na sociálních sítích fakulty 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/>
              <a:t>do 90 dnů </a:t>
            </a:r>
            <a:r>
              <a:rPr lang="cs-CZ" dirty="0"/>
              <a:t>od ukončení (fakulty): </a:t>
            </a:r>
          </a:p>
          <a:p>
            <a:pPr marL="444500" indent="96838" defTabSz="898525">
              <a:buFont typeface="Arial" panose="020B0604020202020204" pitchFamily="34" charset="0"/>
              <a:buChar char="•"/>
              <a:tabLst>
                <a:tab pos="628650" algn="l"/>
                <a:tab pos="985838" algn="l"/>
              </a:tabLst>
            </a:pPr>
            <a:r>
              <a:rPr lang="cs-CZ" dirty="0"/>
              <a:t>	  setkání se studenty fakulty/ústavů/ateliérů, diskuze výsledků a opatření pro zlepšení 	  výuky</a:t>
            </a:r>
          </a:p>
          <a:p>
            <a:endParaRPr lang="cs-CZ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7736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</TotalTime>
  <Words>656</Words>
  <Application>Microsoft Macintosh PowerPoint</Application>
  <PresentationFormat>Vlastní</PresentationFormat>
  <Paragraphs>183</Paragraphs>
  <Slides>10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10</vt:i4>
      </vt:variant>
    </vt:vector>
  </HeadingPairs>
  <TitlesOfParts>
    <vt:vector size="18" baseType="lpstr">
      <vt:lpstr>Arial</vt:lpstr>
      <vt:lpstr>Calibri</vt:lpstr>
      <vt:lpstr>Source Sans Pro</vt:lpstr>
      <vt:lpstr>Symbol</vt:lpstr>
      <vt:lpstr>Wingdings</vt:lpstr>
      <vt:lpstr>Office Theme</vt:lpstr>
      <vt:lpstr>Office Theme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subject/>
  <dc:creator>Uživatel</dc:creator>
  <dc:description/>
  <cp:lastModifiedBy>Petr Horák</cp:lastModifiedBy>
  <cp:revision>50</cp:revision>
  <dcterms:created xsi:type="dcterms:W3CDTF">2019-09-03T10:06:13Z</dcterms:created>
  <dcterms:modified xsi:type="dcterms:W3CDTF">2023-03-03T17:35:50Z</dcterms:modified>
  <dc:language>cs-CZ</dc:language>
</cp:coreProperties>
</file>