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0"/>
  </p:notesMasterIdLst>
  <p:sldIdLst>
    <p:sldId id="257" r:id="rId2"/>
    <p:sldId id="272" r:id="rId3"/>
    <p:sldId id="273" r:id="rId4"/>
    <p:sldId id="274" r:id="rId5"/>
    <p:sldId id="276" r:id="rId6"/>
    <p:sldId id="278" r:id="rId7"/>
    <p:sldId id="281" r:id="rId8"/>
    <p:sldId id="282" r:id="rId9"/>
    <p:sldId id="283" r:id="rId10"/>
    <p:sldId id="284" r:id="rId11"/>
    <p:sldId id="285" r:id="rId12"/>
    <p:sldId id="286" r:id="rId13"/>
    <p:sldId id="287" r:id="rId14"/>
    <p:sldId id="288" r:id="rId15"/>
    <p:sldId id="290" r:id="rId16"/>
    <p:sldId id="268" r:id="rId17"/>
    <p:sldId id="269" r:id="rId18"/>
    <p:sldId id="297" r:id="rId19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0" d="100"/>
          <a:sy n="70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3037D54-4CC4-4CE4-B10F-7F91E9E93C1F}" type="doc">
      <dgm:prSet loTypeId="urn:microsoft.com/office/officeart/2005/8/layout/radial1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AA7F794B-DFA2-419D-B22B-5C46902EBD90}">
      <dgm:prSet phldrT="[Text]"/>
      <dgm:spPr/>
      <dgm:t>
        <a:bodyPr/>
        <a:lstStyle/>
        <a:p>
          <a:r>
            <a:rPr lang="cs-CZ" dirty="0" smtClean="0"/>
            <a:t>CÍLE ORGANIZACE</a:t>
          </a:r>
          <a:endParaRPr lang="cs-CZ" dirty="0"/>
        </a:p>
      </dgm:t>
    </dgm:pt>
    <dgm:pt modelId="{4A5AF165-5A38-461E-8EF0-1D9424524318}" type="parTrans" cxnId="{430847C1-6A22-4A44-B80F-2CEAB03492D3}">
      <dgm:prSet/>
      <dgm:spPr/>
      <dgm:t>
        <a:bodyPr/>
        <a:lstStyle/>
        <a:p>
          <a:endParaRPr lang="cs-CZ"/>
        </a:p>
      </dgm:t>
    </dgm:pt>
    <dgm:pt modelId="{8010E9C6-E8CC-4B59-9E7C-0FAF6A9F7AFC}" type="sibTrans" cxnId="{430847C1-6A22-4A44-B80F-2CEAB03492D3}">
      <dgm:prSet/>
      <dgm:spPr/>
      <dgm:t>
        <a:bodyPr/>
        <a:lstStyle/>
        <a:p>
          <a:endParaRPr lang="cs-CZ"/>
        </a:p>
      </dgm:t>
    </dgm:pt>
    <dgm:pt modelId="{4A2D737F-44C3-41A0-8E54-AB9C89B5ABDA}">
      <dgm:prSet phldrT="[Text]"/>
      <dgm:spPr/>
      <dgm:t>
        <a:bodyPr/>
        <a:lstStyle/>
        <a:p>
          <a:r>
            <a:rPr lang="cs-CZ" dirty="0" smtClean="0"/>
            <a:t>LIDSKÉ ZDROJE</a:t>
          </a:r>
          <a:endParaRPr lang="cs-CZ" dirty="0"/>
        </a:p>
      </dgm:t>
    </dgm:pt>
    <dgm:pt modelId="{530C6A2B-6EA6-4494-8B72-76E72837EA79}" type="parTrans" cxnId="{6C3FF9C4-5413-4457-9516-F3A6560CBD5C}">
      <dgm:prSet/>
      <dgm:spPr/>
      <dgm:t>
        <a:bodyPr/>
        <a:lstStyle/>
        <a:p>
          <a:endParaRPr lang="cs-CZ"/>
        </a:p>
      </dgm:t>
    </dgm:pt>
    <dgm:pt modelId="{C251FB19-8C7F-47E9-AA3B-0D2A47549D68}" type="sibTrans" cxnId="{6C3FF9C4-5413-4457-9516-F3A6560CBD5C}">
      <dgm:prSet/>
      <dgm:spPr/>
      <dgm:t>
        <a:bodyPr/>
        <a:lstStyle/>
        <a:p>
          <a:endParaRPr lang="cs-CZ"/>
        </a:p>
      </dgm:t>
    </dgm:pt>
    <dgm:pt modelId="{3B997662-3A29-451D-AB46-4329247BB5AC}">
      <dgm:prSet phldrT="[Text]"/>
      <dgm:spPr/>
      <dgm:t>
        <a:bodyPr/>
        <a:lstStyle/>
        <a:p>
          <a:r>
            <a:rPr lang="cs-CZ" dirty="0" smtClean="0"/>
            <a:t>MATERIÁLNÍ ZDROJE</a:t>
          </a:r>
          <a:endParaRPr lang="cs-CZ" dirty="0"/>
        </a:p>
      </dgm:t>
    </dgm:pt>
    <dgm:pt modelId="{848EC53B-099C-48BF-869A-8ED029C61CE0}" type="parTrans" cxnId="{898B7C3A-C51E-423F-B007-76A8FBF9D912}">
      <dgm:prSet/>
      <dgm:spPr/>
      <dgm:t>
        <a:bodyPr/>
        <a:lstStyle/>
        <a:p>
          <a:endParaRPr lang="cs-CZ"/>
        </a:p>
      </dgm:t>
    </dgm:pt>
    <dgm:pt modelId="{06B43EF5-A208-48D4-BC7F-D2542C942F61}" type="sibTrans" cxnId="{898B7C3A-C51E-423F-B007-76A8FBF9D912}">
      <dgm:prSet/>
      <dgm:spPr/>
      <dgm:t>
        <a:bodyPr/>
        <a:lstStyle/>
        <a:p>
          <a:endParaRPr lang="cs-CZ"/>
        </a:p>
      </dgm:t>
    </dgm:pt>
    <dgm:pt modelId="{DAB584D3-3D9A-45CA-86D5-01E9CE48ABD9}">
      <dgm:prSet phldrT="[Text]"/>
      <dgm:spPr/>
      <dgm:t>
        <a:bodyPr/>
        <a:lstStyle/>
        <a:p>
          <a:r>
            <a:rPr lang="cs-CZ" dirty="0" smtClean="0"/>
            <a:t>FINANČNÍ ZDROJE</a:t>
          </a:r>
          <a:endParaRPr lang="cs-CZ" dirty="0"/>
        </a:p>
      </dgm:t>
    </dgm:pt>
    <dgm:pt modelId="{052987D8-0ADE-428C-9518-75E998F808E7}" type="parTrans" cxnId="{8DE89687-6707-4C0C-A285-4F0E1316EA98}">
      <dgm:prSet/>
      <dgm:spPr/>
      <dgm:t>
        <a:bodyPr/>
        <a:lstStyle/>
        <a:p>
          <a:endParaRPr lang="cs-CZ"/>
        </a:p>
      </dgm:t>
    </dgm:pt>
    <dgm:pt modelId="{348607B5-0021-4AC7-8EB7-7A6815BF326F}" type="sibTrans" cxnId="{8DE89687-6707-4C0C-A285-4F0E1316EA98}">
      <dgm:prSet/>
      <dgm:spPr/>
      <dgm:t>
        <a:bodyPr/>
        <a:lstStyle/>
        <a:p>
          <a:endParaRPr lang="cs-CZ"/>
        </a:p>
      </dgm:t>
    </dgm:pt>
    <dgm:pt modelId="{E3771D0F-3050-4B33-A971-87059D9A219D}">
      <dgm:prSet phldrT="[Text]"/>
      <dgm:spPr/>
      <dgm:t>
        <a:bodyPr/>
        <a:lstStyle/>
        <a:p>
          <a:r>
            <a:rPr lang="cs-CZ" dirty="0" smtClean="0"/>
            <a:t>NEHMOTNÉ ZDROJE</a:t>
          </a:r>
          <a:endParaRPr lang="cs-CZ" dirty="0"/>
        </a:p>
      </dgm:t>
    </dgm:pt>
    <dgm:pt modelId="{4D0436C8-6926-4495-B7BB-E9621256E276}" type="parTrans" cxnId="{C2DE5BA0-966D-4159-846F-3E4AC7317928}">
      <dgm:prSet/>
      <dgm:spPr/>
      <dgm:t>
        <a:bodyPr/>
        <a:lstStyle/>
        <a:p>
          <a:endParaRPr lang="cs-CZ"/>
        </a:p>
      </dgm:t>
    </dgm:pt>
    <dgm:pt modelId="{57A9842D-5721-447A-9815-2645480EF753}" type="sibTrans" cxnId="{C2DE5BA0-966D-4159-846F-3E4AC7317928}">
      <dgm:prSet/>
      <dgm:spPr/>
      <dgm:t>
        <a:bodyPr/>
        <a:lstStyle/>
        <a:p>
          <a:endParaRPr lang="cs-CZ"/>
        </a:p>
      </dgm:t>
    </dgm:pt>
    <dgm:pt modelId="{7E164937-0090-4DA3-915A-922B29018B71}" type="pres">
      <dgm:prSet presAssocID="{53037D54-4CC4-4CE4-B10F-7F91E9E93C1F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D504747F-90D0-45DB-960E-1FBF9E31B99B}" type="pres">
      <dgm:prSet presAssocID="{AA7F794B-DFA2-419D-B22B-5C46902EBD90}" presName="centerShape" presStyleLbl="node0" presStyleIdx="0" presStyleCnt="1"/>
      <dgm:spPr/>
      <dgm:t>
        <a:bodyPr/>
        <a:lstStyle/>
        <a:p>
          <a:endParaRPr lang="cs-CZ"/>
        </a:p>
      </dgm:t>
    </dgm:pt>
    <dgm:pt modelId="{E522BA41-B43F-4898-87E3-F4A8A3FBC79F}" type="pres">
      <dgm:prSet presAssocID="{530C6A2B-6EA6-4494-8B72-76E72837EA79}" presName="Name9" presStyleLbl="parChTrans1D2" presStyleIdx="0" presStyleCnt="4"/>
      <dgm:spPr/>
      <dgm:t>
        <a:bodyPr/>
        <a:lstStyle/>
        <a:p>
          <a:endParaRPr lang="cs-CZ"/>
        </a:p>
      </dgm:t>
    </dgm:pt>
    <dgm:pt modelId="{4D195C99-26A7-4544-90D7-764864E5FB5C}" type="pres">
      <dgm:prSet presAssocID="{530C6A2B-6EA6-4494-8B72-76E72837EA79}" presName="connTx" presStyleLbl="parChTrans1D2" presStyleIdx="0" presStyleCnt="4"/>
      <dgm:spPr/>
      <dgm:t>
        <a:bodyPr/>
        <a:lstStyle/>
        <a:p>
          <a:endParaRPr lang="cs-CZ"/>
        </a:p>
      </dgm:t>
    </dgm:pt>
    <dgm:pt modelId="{ADCD8030-C5D0-4270-B58B-F0D09916DB48}" type="pres">
      <dgm:prSet presAssocID="{4A2D737F-44C3-41A0-8E54-AB9C89B5ABDA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2EB295F-E733-4C98-81CE-BD91049B48F8}" type="pres">
      <dgm:prSet presAssocID="{848EC53B-099C-48BF-869A-8ED029C61CE0}" presName="Name9" presStyleLbl="parChTrans1D2" presStyleIdx="1" presStyleCnt="4"/>
      <dgm:spPr/>
      <dgm:t>
        <a:bodyPr/>
        <a:lstStyle/>
        <a:p>
          <a:endParaRPr lang="cs-CZ"/>
        </a:p>
      </dgm:t>
    </dgm:pt>
    <dgm:pt modelId="{A3A3CAEF-F047-4A1A-A1B8-EFE74A2414C8}" type="pres">
      <dgm:prSet presAssocID="{848EC53B-099C-48BF-869A-8ED029C61CE0}" presName="connTx" presStyleLbl="parChTrans1D2" presStyleIdx="1" presStyleCnt="4"/>
      <dgm:spPr/>
      <dgm:t>
        <a:bodyPr/>
        <a:lstStyle/>
        <a:p>
          <a:endParaRPr lang="cs-CZ"/>
        </a:p>
      </dgm:t>
    </dgm:pt>
    <dgm:pt modelId="{1480F7CA-73FF-4935-9D5C-93A6AAAB2BAB}" type="pres">
      <dgm:prSet presAssocID="{3B997662-3A29-451D-AB46-4329247BB5AC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6A132F75-CC1E-4D0B-9097-B330FDF321C8}" type="pres">
      <dgm:prSet presAssocID="{052987D8-0ADE-428C-9518-75E998F808E7}" presName="Name9" presStyleLbl="parChTrans1D2" presStyleIdx="2" presStyleCnt="4"/>
      <dgm:spPr/>
      <dgm:t>
        <a:bodyPr/>
        <a:lstStyle/>
        <a:p>
          <a:endParaRPr lang="cs-CZ"/>
        </a:p>
      </dgm:t>
    </dgm:pt>
    <dgm:pt modelId="{5636D68A-27BD-4F7E-9C7E-4754415B9D7A}" type="pres">
      <dgm:prSet presAssocID="{052987D8-0ADE-428C-9518-75E998F808E7}" presName="connTx" presStyleLbl="parChTrans1D2" presStyleIdx="2" presStyleCnt="4"/>
      <dgm:spPr/>
      <dgm:t>
        <a:bodyPr/>
        <a:lstStyle/>
        <a:p>
          <a:endParaRPr lang="cs-CZ"/>
        </a:p>
      </dgm:t>
    </dgm:pt>
    <dgm:pt modelId="{146FA8F8-7EA1-4BDC-80CA-32CA046F96C3}" type="pres">
      <dgm:prSet presAssocID="{DAB584D3-3D9A-45CA-86D5-01E9CE48ABD9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0A37E95-66AC-4CD4-A696-9449BC811697}" type="pres">
      <dgm:prSet presAssocID="{4D0436C8-6926-4495-B7BB-E9621256E276}" presName="Name9" presStyleLbl="parChTrans1D2" presStyleIdx="3" presStyleCnt="4"/>
      <dgm:spPr/>
      <dgm:t>
        <a:bodyPr/>
        <a:lstStyle/>
        <a:p>
          <a:endParaRPr lang="cs-CZ"/>
        </a:p>
      </dgm:t>
    </dgm:pt>
    <dgm:pt modelId="{0D9DE4FB-2F5B-4618-BA28-ABB4327CEEA8}" type="pres">
      <dgm:prSet presAssocID="{4D0436C8-6926-4495-B7BB-E9621256E276}" presName="connTx" presStyleLbl="parChTrans1D2" presStyleIdx="3" presStyleCnt="4"/>
      <dgm:spPr/>
      <dgm:t>
        <a:bodyPr/>
        <a:lstStyle/>
        <a:p>
          <a:endParaRPr lang="cs-CZ"/>
        </a:p>
      </dgm:t>
    </dgm:pt>
    <dgm:pt modelId="{C64FCC16-834A-4045-B855-9D6A6ADEA69A}" type="pres">
      <dgm:prSet presAssocID="{E3771D0F-3050-4B33-A971-87059D9A219D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6473D7E3-6140-4F09-A114-68370C995159}" type="presOf" srcId="{53037D54-4CC4-4CE4-B10F-7F91E9E93C1F}" destId="{7E164937-0090-4DA3-915A-922B29018B71}" srcOrd="0" destOrd="0" presId="urn:microsoft.com/office/officeart/2005/8/layout/radial1"/>
    <dgm:cxn modelId="{57C6A7ED-714E-418A-9E9B-9751A151E331}" type="presOf" srcId="{E3771D0F-3050-4B33-A971-87059D9A219D}" destId="{C64FCC16-834A-4045-B855-9D6A6ADEA69A}" srcOrd="0" destOrd="0" presId="urn:microsoft.com/office/officeart/2005/8/layout/radial1"/>
    <dgm:cxn modelId="{58338995-8AAE-40B8-B167-A277B44AB5B4}" type="presOf" srcId="{848EC53B-099C-48BF-869A-8ED029C61CE0}" destId="{A3A3CAEF-F047-4A1A-A1B8-EFE74A2414C8}" srcOrd="1" destOrd="0" presId="urn:microsoft.com/office/officeart/2005/8/layout/radial1"/>
    <dgm:cxn modelId="{898B7C3A-C51E-423F-B007-76A8FBF9D912}" srcId="{AA7F794B-DFA2-419D-B22B-5C46902EBD90}" destId="{3B997662-3A29-451D-AB46-4329247BB5AC}" srcOrd="1" destOrd="0" parTransId="{848EC53B-099C-48BF-869A-8ED029C61CE0}" sibTransId="{06B43EF5-A208-48D4-BC7F-D2542C942F61}"/>
    <dgm:cxn modelId="{0A4DBD07-DD0C-4E76-8C01-AD8C9CF5B47C}" type="presOf" srcId="{3B997662-3A29-451D-AB46-4329247BB5AC}" destId="{1480F7CA-73FF-4935-9D5C-93A6AAAB2BAB}" srcOrd="0" destOrd="0" presId="urn:microsoft.com/office/officeart/2005/8/layout/radial1"/>
    <dgm:cxn modelId="{6C3FF9C4-5413-4457-9516-F3A6560CBD5C}" srcId="{AA7F794B-DFA2-419D-B22B-5C46902EBD90}" destId="{4A2D737F-44C3-41A0-8E54-AB9C89B5ABDA}" srcOrd="0" destOrd="0" parTransId="{530C6A2B-6EA6-4494-8B72-76E72837EA79}" sibTransId="{C251FB19-8C7F-47E9-AA3B-0D2A47549D68}"/>
    <dgm:cxn modelId="{AC61F124-82BA-4965-AD22-61341F8E2E4A}" type="presOf" srcId="{4A2D737F-44C3-41A0-8E54-AB9C89B5ABDA}" destId="{ADCD8030-C5D0-4270-B58B-F0D09916DB48}" srcOrd="0" destOrd="0" presId="urn:microsoft.com/office/officeart/2005/8/layout/radial1"/>
    <dgm:cxn modelId="{02765FF0-0D66-47F1-AC80-B4CD3E7428A8}" type="presOf" srcId="{4D0436C8-6926-4495-B7BB-E9621256E276}" destId="{0D9DE4FB-2F5B-4618-BA28-ABB4327CEEA8}" srcOrd="1" destOrd="0" presId="urn:microsoft.com/office/officeart/2005/8/layout/radial1"/>
    <dgm:cxn modelId="{8DE89687-6707-4C0C-A285-4F0E1316EA98}" srcId="{AA7F794B-DFA2-419D-B22B-5C46902EBD90}" destId="{DAB584D3-3D9A-45CA-86D5-01E9CE48ABD9}" srcOrd="2" destOrd="0" parTransId="{052987D8-0ADE-428C-9518-75E998F808E7}" sibTransId="{348607B5-0021-4AC7-8EB7-7A6815BF326F}"/>
    <dgm:cxn modelId="{430847C1-6A22-4A44-B80F-2CEAB03492D3}" srcId="{53037D54-4CC4-4CE4-B10F-7F91E9E93C1F}" destId="{AA7F794B-DFA2-419D-B22B-5C46902EBD90}" srcOrd="0" destOrd="0" parTransId="{4A5AF165-5A38-461E-8EF0-1D9424524318}" sibTransId="{8010E9C6-E8CC-4B59-9E7C-0FAF6A9F7AFC}"/>
    <dgm:cxn modelId="{F00C0217-EBA7-48EA-B220-9A9F3297C669}" type="presOf" srcId="{DAB584D3-3D9A-45CA-86D5-01E9CE48ABD9}" destId="{146FA8F8-7EA1-4BDC-80CA-32CA046F96C3}" srcOrd="0" destOrd="0" presId="urn:microsoft.com/office/officeart/2005/8/layout/radial1"/>
    <dgm:cxn modelId="{C2DE5BA0-966D-4159-846F-3E4AC7317928}" srcId="{AA7F794B-DFA2-419D-B22B-5C46902EBD90}" destId="{E3771D0F-3050-4B33-A971-87059D9A219D}" srcOrd="3" destOrd="0" parTransId="{4D0436C8-6926-4495-B7BB-E9621256E276}" sibTransId="{57A9842D-5721-447A-9815-2645480EF753}"/>
    <dgm:cxn modelId="{E0149650-C8BD-40EF-A36E-0F96716C92C0}" type="presOf" srcId="{848EC53B-099C-48BF-869A-8ED029C61CE0}" destId="{72EB295F-E733-4C98-81CE-BD91049B48F8}" srcOrd="0" destOrd="0" presId="urn:microsoft.com/office/officeart/2005/8/layout/radial1"/>
    <dgm:cxn modelId="{F071EBD3-F8E4-41D5-8A8D-C32BC26357AF}" type="presOf" srcId="{530C6A2B-6EA6-4494-8B72-76E72837EA79}" destId="{E522BA41-B43F-4898-87E3-F4A8A3FBC79F}" srcOrd="0" destOrd="0" presId="urn:microsoft.com/office/officeart/2005/8/layout/radial1"/>
    <dgm:cxn modelId="{1A0CA884-A6C2-47B5-BBB8-4091B0D7FED1}" type="presOf" srcId="{4D0436C8-6926-4495-B7BB-E9621256E276}" destId="{20A37E95-66AC-4CD4-A696-9449BC811697}" srcOrd="0" destOrd="0" presId="urn:microsoft.com/office/officeart/2005/8/layout/radial1"/>
    <dgm:cxn modelId="{081D7E94-8CD7-4FB4-9756-6C97811D440D}" type="presOf" srcId="{530C6A2B-6EA6-4494-8B72-76E72837EA79}" destId="{4D195C99-26A7-4544-90D7-764864E5FB5C}" srcOrd="1" destOrd="0" presId="urn:microsoft.com/office/officeart/2005/8/layout/radial1"/>
    <dgm:cxn modelId="{E3CD81C1-914B-4763-B7CC-23821B0E9A4A}" type="presOf" srcId="{052987D8-0ADE-428C-9518-75E998F808E7}" destId="{6A132F75-CC1E-4D0B-9097-B330FDF321C8}" srcOrd="0" destOrd="0" presId="urn:microsoft.com/office/officeart/2005/8/layout/radial1"/>
    <dgm:cxn modelId="{DC975128-74AD-489F-844F-AD8DDBC4BA40}" type="presOf" srcId="{052987D8-0ADE-428C-9518-75E998F808E7}" destId="{5636D68A-27BD-4F7E-9C7E-4754415B9D7A}" srcOrd="1" destOrd="0" presId="urn:microsoft.com/office/officeart/2005/8/layout/radial1"/>
    <dgm:cxn modelId="{FD2E31FA-E8B9-405C-AFEA-C0F885F33C07}" type="presOf" srcId="{AA7F794B-DFA2-419D-B22B-5C46902EBD90}" destId="{D504747F-90D0-45DB-960E-1FBF9E31B99B}" srcOrd="0" destOrd="0" presId="urn:microsoft.com/office/officeart/2005/8/layout/radial1"/>
    <dgm:cxn modelId="{41779383-5157-4CF0-BBB9-3D97487EF5A6}" type="presParOf" srcId="{7E164937-0090-4DA3-915A-922B29018B71}" destId="{D504747F-90D0-45DB-960E-1FBF9E31B99B}" srcOrd="0" destOrd="0" presId="urn:microsoft.com/office/officeart/2005/8/layout/radial1"/>
    <dgm:cxn modelId="{68AAF416-A92E-4227-8E9A-B5C38518FA2E}" type="presParOf" srcId="{7E164937-0090-4DA3-915A-922B29018B71}" destId="{E522BA41-B43F-4898-87E3-F4A8A3FBC79F}" srcOrd="1" destOrd="0" presId="urn:microsoft.com/office/officeart/2005/8/layout/radial1"/>
    <dgm:cxn modelId="{BB356C1E-41B6-4D2F-9FFB-28C47B7BB6A8}" type="presParOf" srcId="{E522BA41-B43F-4898-87E3-F4A8A3FBC79F}" destId="{4D195C99-26A7-4544-90D7-764864E5FB5C}" srcOrd="0" destOrd="0" presId="urn:microsoft.com/office/officeart/2005/8/layout/radial1"/>
    <dgm:cxn modelId="{E3677237-3552-4392-9A2E-3E3A7626A20A}" type="presParOf" srcId="{7E164937-0090-4DA3-915A-922B29018B71}" destId="{ADCD8030-C5D0-4270-B58B-F0D09916DB48}" srcOrd="2" destOrd="0" presId="urn:microsoft.com/office/officeart/2005/8/layout/radial1"/>
    <dgm:cxn modelId="{65A0E3FD-5334-474C-B96E-4C557E0A5636}" type="presParOf" srcId="{7E164937-0090-4DA3-915A-922B29018B71}" destId="{72EB295F-E733-4C98-81CE-BD91049B48F8}" srcOrd="3" destOrd="0" presId="urn:microsoft.com/office/officeart/2005/8/layout/radial1"/>
    <dgm:cxn modelId="{17C66F4F-45ED-462C-916A-72E0FAF763D4}" type="presParOf" srcId="{72EB295F-E733-4C98-81CE-BD91049B48F8}" destId="{A3A3CAEF-F047-4A1A-A1B8-EFE74A2414C8}" srcOrd="0" destOrd="0" presId="urn:microsoft.com/office/officeart/2005/8/layout/radial1"/>
    <dgm:cxn modelId="{5ECA3327-24F8-484A-9355-C28C40040127}" type="presParOf" srcId="{7E164937-0090-4DA3-915A-922B29018B71}" destId="{1480F7CA-73FF-4935-9D5C-93A6AAAB2BAB}" srcOrd="4" destOrd="0" presId="urn:microsoft.com/office/officeart/2005/8/layout/radial1"/>
    <dgm:cxn modelId="{401179D9-B6AD-4EEA-B4B9-B261C6BA0052}" type="presParOf" srcId="{7E164937-0090-4DA3-915A-922B29018B71}" destId="{6A132F75-CC1E-4D0B-9097-B330FDF321C8}" srcOrd="5" destOrd="0" presId="urn:microsoft.com/office/officeart/2005/8/layout/radial1"/>
    <dgm:cxn modelId="{90328CB7-95F5-4A82-8C9C-71A5014735AE}" type="presParOf" srcId="{6A132F75-CC1E-4D0B-9097-B330FDF321C8}" destId="{5636D68A-27BD-4F7E-9C7E-4754415B9D7A}" srcOrd="0" destOrd="0" presId="urn:microsoft.com/office/officeart/2005/8/layout/radial1"/>
    <dgm:cxn modelId="{C212B0E7-3CE2-4328-991C-404349532BFB}" type="presParOf" srcId="{7E164937-0090-4DA3-915A-922B29018B71}" destId="{146FA8F8-7EA1-4BDC-80CA-32CA046F96C3}" srcOrd="6" destOrd="0" presId="urn:microsoft.com/office/officeart/2005/8/layout/radial1"/>
    <dgm:cxn modelId="{1B3C2D28-E54D-4D60-AFB1-1350F7E1AAA1}" type="presParOf" srcId="{7E164937-0090-4DA3-915A-922B29018B71}" destId="{20A37E95-66AC-4CD4-A696-9449BC811697}" srcOrd="7" destOrd="0" presId="urn:microsoft.com/office/officeart/2005/8/layout/radial1"/>
    <dgm:cxn modelId="{CEF1735E-D96E-42AE-90CF-41F980908CEC}" type="presParOf" srcId="{20A37E95-66AC-4CD4-A696-9449BC811697}" destId="{0D9DE4FB-2F5B-4618-BA28-ABB4327CEEA8}" srcOrd="0" destOrd="0" presId="urn:microsoft.com/office/officeart/2005/8/layout/radial1"/>
    <dgm:cxn modelId="{5BE7F83D-0279-4090-82EA-F125AED7882F}" type="presParOf" srcId="{7E164937-0090-4DA3-915A-922B29018B71}" destId="{C64FCC16-834A-4045-B855-9D6A6ADEA69A}" srcOrd="8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504747F-90D0-45DB-960E-1FBF9E31B99B}">
      <dsp:nvSpPr>
        <dsp:cNvPr id="0" name=""/>
        <dsp:cNvSpPr/>
      </dsp:nvSpPr>
      <dsp:spPr>
        <a:xfrm>
          <a:off x="3311426" y="2112950"/>
          <a:ext cx="1606747" cy="160674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CÍLE ORGANIZACE</a:t>
          </a:r>
          <a:endParaRPr lang="cs-CZ" sz="1600" kern="1200" dirty="0"/>
        </a:p>
      </dsp:txBody>
      <dsp:txXfrm>
        <a:off x="3546729" y="2348253"/>
        <a:ext cx="1136141" cy="1136141"/>
      </dsp:txXfrm>
    </dsp:sp>
    <dsp:sp modelId="{E522BA41-B43F-4898-87E3-F4A8A3FBC79F}">
      <dsp:nvSpPr>
        <dsp:cNvPr id="0" name=""/>
        <dsp:cNvSpPr/>
      </dsp:nvSpPr>
      <dsp:spPr>
        <a:xfrm rot="16200000">
          <a:off x="3872666" y="1853244"/>
          <a:ext cx="484267" cy="35143"/>
        </a:xfrm>
        <a:custGeom>
          <a:avLst/>
          <a:gdLst/>
          <a:ahLst/>
          <a:cxnLst/>
          <a:rect l="0" t="0" r="0" b="0"/>
          <a:pathLst>
            <a:path>
              <a:moveTo>
                <a:pt x="0" y="17571"/>
              </a:moveTo>
              <a:lnTo>
                <a:pt x="484267" y="17571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>
        <a:off x="4102693" y="1858709"/>
        <a:ext cx="24213" cy="24213"/>
      </dsp:txXfrm>
    </dsp:sp>
    <dsp:sp modelId="{ADCD8030-C5D0-4270-B58B-F0D09916DB48}">
      <dsp:nvSpPr>
        <dsp:cNvPr id="0" name=""/>
        <dsp:cNvSpPr/>
      </dsp:nvSpPr>
      <dsp:spPr>
        <a:xfrm>
          <a:off x="3311426" y="21935"/>
          <a:ext cx="1606747" cy="160674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700" kern="1200" dirty="0" smtClean="0"/>
            <a:t>LIDSKÉ ZDROJE</a:t>
          </a:r>
          <a:endParaRPr lang="cs-CZ" sz="1700" kern="1200" dirty="0"/>
        </a:p>
      </dsp:txBody>
      <dsp:txXfrm>
        <a:off x="3546729" y="257238"/>
        <a:ext cx="1136141" cy="1136141"/>
      </dsp:txXfrm>
    </dsp:sp>
    <dsp:sp modelId="{72EB295F-E733-4C98-81CE-BD91049B48F8}">
      <dsp:nvSpPr>
        <dsp:cNvPr id="0" name=""/>
        <dsp:cNvSpPr/>
      </dsp:nvSpPr>
      <dsp:spPr>
        <a:xfrm>
          <a:off x="4918173" y="2898752"/>
          <a:ext cx="484267" cy="35143"/>
        </a:xfrm>
        <a:custGeom>
          <a:avLst/>
          <a:gdLst/>
          <a:ahLst/>
          <a:cxnLst/>
          <a:rect l="0" t="0" r="0" b="0"/>
          <a:pathLst>
            <a:path>
              <a:moveTo>
                <a:pt x="0" y="17571"/>
              </a:moveTo>
              <a:lnTo>
                <a:pt x="484267" y="17571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>
        <a:off x="5148200" y="2904217"/>
        <a:ext cx="24213" cy="24213"/>
      </dsp:txXfrm>
    </dsp:sp>
    <dsp:sp modelId="{1480F7CA-73FF-4935-9D5C-93A6AAAB2BAB}">
      <dsp:nvSpPr>
        <dsp:cNvPr id="0" name=""/>
        <dsp:cNvSpPr/>
      </dsp:nvSpPr>
      <dsp:spPr>
        <a:xfrm>
          <a:off x="5402441" y="2112950"/>
          <a:ext cx="1606747" cy="160674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700" kern="1200" dirty="0" smtClean="0"/>
            <a:t>MATERIÁLNÍ ZDROJE</a:t>
          </a:r>
          <a:endParaRPr lang="cs-CZ" sz="1700" kern="1200" dirty="0"/>
        </a:p>
      </dsp:txBody>
      <dsp:txXfrm>
        <a:off x="5637744" y="2348253"/>
        <a:ext cx="1136141" cy="1136141"/>
      </dsp:txXfrm>
    </dsp:sp>
    <dsp:sp modelId="{6A132F75-CC1E-4D0B-9097-B330FDF321C8}">
      <dsp:nvSpPr>
        <dsp:cNvPr id="0" name=""/>
        <dsp:cNvSpPr/>
      </dsp:nvSpPr>
      <dsp:spPr>
        <a:xfrm rot="5400000">
          <a:off x="3872666" y="3944260"/>
          <a:ext cx="484267" cy="35143"/>
        </a:xfrm>
        <a:custGeom>
          <a:avLst/>
          <a:gdLst/>
          <a:ahLst/>
          <a:cxnLst/>
          <a:rect l="0" t="0" r="0" b="0"/>
          <a:pathLst>
            <a:path>
              <a:moveTo>
                <a:pt x="0" y="17571"/>
              </a:moveTo>
              <a:lnTo>
                <a:pt x="484267" y="17571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>
        <a:off x="4102693" y="3949724"/>
        <a:ext cx="24213" cy="24213"/>
      </dsp:txXfrm>
    </dsp:sp>
    <dsp:sp modelId="{146FA8F8-7EA1-4BDC-80CA-32CA046F96C3}">
      <dsp:nvSpPr>
        <dsp:cNvPr id="0" name=""/>
        <dsp:cNvSpPr/>
      </dsp:nvSpPr>
      <dsp:spPr>
        <a:xfrm>
          <a:off x="3311426" y="4203965"/>
          <a:ext cx="1606747" cy="160674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700" kern="1200" dirty="0" smtClean="0"/>
            <a:t>FINANČNÍ ZDROJE</a:t>
          </a:r>
          <a:endParaRPr lang="cs-CZ" sz="1700" kern="1200" dirty="0"/>
        </a:p>
      </dsp:txBody>
      <dsp:txXfrm>
        <a:off x="3546729" y="4439268"/>
        <a:ext cx="1136141" cy="1136141"/>
      </dsp:txXfrm>
    </dsp:sp>
    <dsp:sp modelId="{20A37E95-66AC-4CD4-A696-9449BC811697}">
      <dsp:nvSpPr>
        <dsp:cNvPr id="0" name=""/>
        <dsp:cNvSpPr/>
      </dsp:nvSpPr>
      <dsp:spPr>
        <a:xfrm rot="10800000">
          <a:off x="2827158" y="2898752"/>
          <a:ext cx="484267" cy="35143"/>
        </a:xfrm>
        <a:custGeom>
          <a:avLst/>
          <a:gdLst/>
          <a:ahLst/>
          <a:cxnLst/>
          <a:rect l="0" t="0" r="0" b="0"/>
          <a:pathLst>
            <a:path>
              <a:moveTo>
                <a:pt x="0" y="17571"/>
              </a:moveTo>
              <a:lnTo>
                <a:pt x="484267" y="17571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 rot="10800000">
        <a:off x="3057185" y="2904217"/>
        <a:ext cx="24213" cy="24213"/>
      </dsp:txXfrm>
    </dsp:sp>
    <dsp:sp modelId="{C64FCC16-834A-4045-B855-9D6A6ADEA69A}">
      <dsp:nvSpPr>
        <dsp:cNvPr id="0" name=""/>
        <dsp:cNvSpPr/>
      </dsp:nvSpPr>
      <dsp:spPr>
        <a:xfrm>
          <a:off x="1220411" y="2112950"/>
          <a:ext cx="1606747" cy="160674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700" kern="1200" dirty="0" smtClean="0"/>
            <a:t>NEHMOTNÉ ZDROJE</a:t>
          </a:r>
          <a:endParaRPr lang="cs-CZ" sz="1700" kern="1200" dirty="0"/>
        </a:p>
      </dsp:txBody>
      <dsp:txXfrm>
        <a:off x="1455714" y="2348253"/>
        <a:ext cx="1136141" cy="113614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E3E8EB-0114-48CF-B78F-F479113DA01A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5B77E62-C633-41A4-9C3A-D8D72B2DCD7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372609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vyberte základní</a:t>
            </a:r>
            <a:r>
              <a:rPr lang="cs-CZ" baseline="0" dirty="0" smtClean="0"/>
              <a:t> řídící procesy </a:t>
            </a:r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5C99CA-11B5-488C-BF58-1C32CAB2665B}" type="slidenum">
              <a:rPr lang="cs-CZ" smtClean="0"/>
              <a:pPr/>
              <a:t>12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258668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můžete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729677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409888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99192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279825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755242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235587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07710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55189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937497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306365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849392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F20083-591F-44E3-96FA-9375DFE11994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0D48A5-CDBE-4A00-B5D4-6182A35E8A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750508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sz="4400" b="1" smtClean="0"/>
              <a:t>PERSONÁLNÍ ŘÍZENÍ</a:t>
            </a: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ŘÍZENÍ A SPRÁVA MATEŘSKÝCH ŠKOL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1179942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cs-CZ" dirty="0" smtClean="0"/>
              <a:t>Činnosti personálního managementu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199" y="1600200"/>
            <a:ext cx="10789693" cy="5501208"/>
          </a:xfrm>
        </p:spPr>
        <p:txBody>
          <a:bodyPr>
            <a:normAutofit/>
          </a:bodyPr>
          <a:lstStyle/>
          <a:p>
            <a:r>
              <a:rPr lang="cs-CZ" i="1" dirty="0" smtClean="0"/>
              <a:t>koncepční -</a:t>
            </a:r>
            <a:r>
              <a:rPr lang="cs-CZ" dirty="0" smtClean="0"/>
              <a:t> vypracování a aktualizace personální a sociální politiky</a:t>
            </a:r>
            <a:endParaRPr lang="cs-CZ" i="1" dirty="0" smtClean="0"/>
          </a:p>
          <a:p>
            <a:r>
              <a:rPr lang="cs-CZ" i="1" dirty="0" smtClean="0"/>
              <a:t>plánovací - </a:t>
            </a:r>
            <a:r>
              <a:rPr lang="cs-CZ" dirty="0" smtClean="0"/>
              <a:t>plány personálního a sociálního rozvoje hospodářské organizace</a:t>
            </a:r>
          </a:p>
          <a:p>
            <a:r>
              <a:rPr lang="cs-CZ" i="1" dirty="0" smtClean="0"/>
              <a:t>řídící a koordinační - </a:t>
            </a:r>
            <a:r>
              <a:rPr lang="cs-CZ" dirty="0" smtClean="0"/>
              <a:t>směry, cíle, priority v oblasti personálního řízení, koordinace jejich plnění </a:t>
            </a:r>
          </a:p>
          <a:p>
            <a:r>
              <a:rPr lang="cs-CZ" i="1" dirty="0" smtClean="0"/>
              <a:t>metodická - </a:t>
            </a:r>
            <a:r>
              <a:rPr lang="cs-CZ" dirty="0" smtClean="0"/>
              <a:t>návody a metodická doporučení (např. adaptační plány, systémy hodnocení)</a:t>
            </a:r>
          </a:p>
          <a:p>
            <a:r>
              <a:rPr lang="cs-CZ" i="1" dirty="0" smtClean="0"/>
              <a:t>informační - </a:t>
            </a:r>
            <a:r>
              <a:rPr lang="cs-CZ" dirty="0" smtClean="0"/>
              <a:t>informační systém - informovanost</a:t>
            </a:r>
          </a:p>
          <a:p>
            <a:r>
              <a:rPr lang="cs-CZ" i="1" dirty="0" smtClean="0"/>
              <a:t>poradenská </a:t>
            </a:r>
          </a:p>
          <a:p>
            <a:r>
              <a:rPr lang="cs-CZ" i="1" dirty="0" smtClean="0"/>
              <a:t>výzkumná - </a:t>
            </a:r>
            <a:r>
              <a:rPr lang="cs-CZ" dirty="0" smtClean="0"/>
              <a:t>pracovní spokojenost, systémy odměňování, způsobilost pracovníka k výkonu funkce, pozice</a:t>
            </a:r>
            <a:r>
              <a:rPr lang="cs-CZ" dirty="0" smtClean="0"/>
              <a:t>) (</a:t>
            </a:r>
            <a:r>
              <a:rPr lang="cs-CZ" dirty="0" smtClean="0"/>
              <a:t>Mayerová &amp; Růžička, 2000)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855226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77921" y="383820"/>
            <a:ext cx="8229600" cy="706090"/>
          </a:xfrm>
        </p:spPr>
        <p:txBody>
          <a:bodyPr>
            <a:normAutofit/>
          </a:bodyPr>
          <a:lstStyle/>
          <a:p>
            <a:r>
              <a:rPr lang="cs-CZ" dirty="0" smtClean="0"/>
              <a:t>PERSONÁLNÍ ČINNOSTI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777921" y="1241376"/>
            <a:ext cx="10508777" cy="5159424"/>
          </a:xfrm>
        </p:spPr>
        <p:txBody>
          <a:bodyPr>
            <a:normAutofit fontScale="47500" lnSpcReduction="20000"/>
          </a:bodyPr>
          <a:lstStyle/>
          <a:p>
            <a:r>
              <a:rPr lang="cs-CZ" sz="5100" dirty="0"/>
              <a:t>analýza pracovních míst </a:t>
            </a:r>
          </a:p>
          <a:p>
            <a:r>
              <a:rPr lang="cs-CZ" sz="5100" dirty="0"/>
              <a:t>plánování lidských zdrojů</a:t>
            </a:r>
          </a:p>
          <a:p>
            <a:r>
              <a:rPr lang="cs-CZ" sz="5100" dirty="0"/>
              <a:t>získávání pracovníků- uvolněné pracovní místo, zdroj uchazečů, kontakt s uchazeči</a:t>
            </a:r>
          </a:p>
          <a:p>
            <a:r>
              <a:rPr lang="cs-CZ" sz="5100" dirty="0"/>
              <a:t>výběr a přijímání pracovníků</a:t>
            </a:r>
          </a:p>
          <a:p>
            <a:r>
              <a:rPr lang="cs-CZ" sz="5100" dirty="0"/>
              <a:t>uvádění a orientace pracovníků</a:t>
            </a:r>
          </a:p>
          <a:p>
            <a:r>
              <a:rPr lang="cs-CZ" sz="5100" dirty="0"/>
              <a:t>hodnocení pracovníků</a:t>
            </a:r>
          </a:p>
          <a:p>
            <a:r>
              <a:rPr lang="cs-CZ" sz="5100" dirty="0"/>
              <a:t>odměňování pracovníků </a:t>
            </a:r>
          </a:p>
          <a:p>
            <a:r>
              <a:rPr lang="cs-CZ" sz="5100" dirty="0"/>
              <a:t>motivování pracovníků</a:t>
            </a:r>
          </a:p>
          <a:p>
            <a:r>
              <a:rPr lang="cs-CZ" sz="5100" dirty="0"/>
              <a:t>řízení pracovního výkonu</a:t>
            </a:r>
          </a:p>
          <a:p>
            <a:r>
              <a:rPr lang="cs-CZ" sz="5100" dirty="0"/>
              <a:t>vzdělávání a rozvoj pracovníků</a:t>
            </a:r>
          </a:p>
          <a:p>
            <a:r>
              <a:rPr lang="cs-CZ" sz="5100" dirty="0"/>
              <a:t>řízení kariéry</a:t>
            </a:r>
          </a:p>
          <a:p>
            <a:r>
              <a:rPr lang="cs-CZ" sz="5100" dirty="0"/>
              <a:t>péče o pracovníky</a:t>
            </a:r>
          </a:p>
          <a:p>
            <a:r>
              <a:rPr lang="cs-CZ" sz="5100" dirty="0"/>
              <a:t>personální informační systém</a:t>
            </a:r>
          </a:p>
          <a:p>
            <a:endParaRPr lang="cs-CZ" dirty="0" smtClean="0"/>
          </a:p>
          <a:p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30618615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77672" y="274638"/>
            <a:ext cx="9733128" cy="562074"/>
          </a:xfrm>
        </p:spPr>
        <p:txBody>
          <a:bodyPr>
            <a:normAutofit fontScale="90000"/>
          </a:bodyPr>
          <a:lstStyle/>
          <a:p>
            <a:pPr algn="l"/>
            <a:r>
              <a:rPr lang="cs-CZ" dirty="0" smtClean="0"/>
              <a:t>ÚLOHA ŘEDITEL ŠKOLY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77672" y="980728"/>
            <a:ext cx="10972800" cy="5760640"/>
          </a:xfrm>
        </p:spPr>
        <p:txBody>
          <a:bodyPr>
            <a:normAutofit fontScale="70000" lnSpcReduction="20000"/>
          </a:bodyPr>
          <a:lstStyle/>
          <a:p>
            <a:pPr algn="just"/>
            <a:r>
              <a:rPr lang="cs-CZ" dirty="0" smtClean="0"/>
              <a:t>je statutárním </a:t>
            </a:r>
            <a:r>
              <a:rPr lang="cs-CZ" dirty="0"/>
              <a:t>orgánem </a:t>
            </a:r>
            <a:r>
              <a:rPr lang="cs-CZ" dirty="0" smtClean="0"/>
              <a:t>školy</a:t>
            </a:r>
          </a:p>
          <a:p>
            <a:pPr algn="just"/>
            <a:endParaRPr lang="cs-CZ" dirty="0" smtClean="0"/>
          </a:p>
          <a:p>
            <a:pPr marL="0" indent="0">
              <a:buNone/>
            </a:pPr>
            <a:r>
              <a:rPr lang="cs-CZ" u="sng" dirty="0" smtClean="0"/>
              <a:t>Ve </a:t>
            </a:r>
            <a:r>
              <a:rPr lang="cs-CZ" u="sng" dirty="0"/>
              <a:t>své řídící práci se orientuje zejména na naplňování těchto funkcí: </a:t>
            </a:r>
          </a:p>
          <a:p>
            <a:pPr algn="just"/>
            <a:r>
              <a:rPr lang="cs-CZ" b="1" u="sng" dirty="0" smtClean="0"/>
              <a:t>řídí</a:t>
            </a:r>
            <a:r>
              <a:rPr lang="cs-CZ" u="sng" dirty="0" smtClean="0"/>
              <a:t> </a:t>
            </a:r>
            <a:r>
              <a:rPr lang="cs-CZ" dirty="0"/>
              <a:t>ostatní vedoucí pracovníky školy a koordinuje práci při zajišťování funkcí jednotlivých </a:t>
            </a:r>
            <a:r>
              <a:rPr lang="cs-CZ" dirty="0" smtClean="0"/>
              <a:t>útvarů zejména </a:t>
            </a:r>
            <a:r>
              <a:rPr lang="cs-CZ" dirty="0"/>
              <a:t>prostřednictvím: </a:t>
            </a:r>
          </a:p>
          <a:p>
            <a:pPr algn="just">
              <a:buNone/>
            </a:pPr>
            <a:r>
              <a:rPr lang="cs-CZ" dirty="0"/>
              <a:t>-</a:t>
            </a:r>
            <a:r>
              <a:rPr lang="cs-CZ" dirty="0" smtClean="0"/>
              <a:t> porad </a:t>
            </a:r>
            <a:r>
              <a:rPr lang="cs-CZ" dirty="0"/>
              <a:t>vedení </a:t>
            </a:r>
            <a:r>
              <a:rPr lang="cs-CZ" dirty="0" smtClean="0"/>
              <a:t>školy</a:t>
            </a:r>
          </a:p>
          <a:p>
            <a:pPr algn="just">
              <a:buNone/>
            </a:pPr>
            <a:r>
              <a:rPr lang="cs-CZ" dirty="0" smtClean="0"/>
              <a:t>- pedagogických rad</a:t>
            </a:r>
          </a:p>
          <a:p>
            <a:pPr algn="just">
              <a:buNone/>
            </a:pPr>
            <a:r>
              <a:rPr lang="cs-CZ" dirty="0" smtClean="0"/>
              <a:t>- metodických </a:t>
            </a:r>
            <a:r>
              <a:rPr lang="cs-CZ" dirty="0"/>
              <a:t>sdružení a předmětových </a:t>
            </a:r>
            <a:r>
              <a:rPr lang="cs-CZ" dirty="0" smtClean="0"/>
              <a:t>komisí</a:t>
            </a:r>
          </a:p>
          <a:p>
            <a:pPr algn="just"/>
            <a:r>
              <a:rPr lang="cs-CZ" b="1" dirty="0" smtClean="0"/>
              <a:t>jedná</a:t>
            </a:r>
            <a:r>
              <a:rPr lang="cs-CZ" dirty="0" smtClean="0"/>
              <a:t> </a:t>
            </a:r>
            <a:r>
              <a:rPr lang="cs-CZ" dirty="0"/>
              <a:t>ve všech záležitostech jménem školy, pokud nepřenesl svoji pravomoc na jiné </a:t>
            </a:r>
            <a:r>
              <a:rPr lang="cs-CZ" dirty="0" smtClean="0"/>
              <a:t>pracovníky</a:t>
            </a:r>
          </a:p>
          <a:p>
            <a:pPr algn="just"/>
            <a:r>
              <a:rPr lang="cs-CZ" b="1" dirty="0" smtClean="0"/>
              <a:t>rozhoduje</a:t>
            </a:r>
            <a:r>
              <a:rPr lang="cs-CZ" dirty="0" smtClean="0"/>
              <a:t> </a:t>
            </a:r>
            <a:r>
              <a:rPr lang="cs-CZ" dirty="0"/>
              <a:t>o majetku a ostatních prostředcích svěřených škole, o hlavních otázkách hospodaření a zajišťuje účinné využívání prostředků hmotné zainteresovanosti k diferencovanému odměňování pracovníků podle výsledků jejich </a:t>
            </a:r>
            <a:r>
              <a:rPr lang="cs-CZ" dirty="0" smtClean="0"/>
              <a:t>práce</a:t>
            </a:r>
          </a:p>
          <a:p>
            <a:pPr algn="just"/>
            <a:r>
              <a:rPr lang="cs-CZ" dirty="0" smtClean="0"/>
              <a:t>je </a:t>
            </a:r>
            <a:r>
              <a:rPr lang="cs-CZ" b="1" dirty="0"/>
              <a:t>oprávněn</a:t>
            </a:r>
            <a:r>
              <a:rPr lang="cs-CZ" dirty="0"/>
              <a:t> písemně pověřit pracovníky školy, aby činili vymezené úkony jménem </a:t>
            </a:r>
            <a:r>
              <a:rPr lang="cs-CZ" dirty="0" smtClean="0"/>
              <a:t>školy</a:t>
            </a:r>
          </a:p>
          <a:p>
            <a:pPr algn="just"/>
            <a:r>
              <a:rPr lang="cs-CZ" b="1" dirty="0" smtClean="0"/>
              <a:t>schvaluje</a:t>
            </a:r>
            <a:r>
              <a:rPr lang="cs-CZ" dirty="0" smtClean="0"/>
              <a:t> </a:t>
            </a:r>
            <a:r>
              <a:rPr lang="cs-CZ" dirty="0"/>
              <a:t>organizační strukturu školy a plán </a:t>
            </a:r>
            <a:r>
              <a:rPr lang="cs-CZ" dirty="0" smtClean="0"/>
              <a:t>pracovníků</a:t>
            </a:r>
          </a:p>
          <a:p>
            <a:pPr algn="just"/>
            <a:r>
              <a:rPr lang="cs-CZ" dirty="0" smtClean="0"/>
              <a:t>schvaluje </a:t>
            </a:r>
            <a:r>
              <a:rPr lang="cs-CZ" dirty="0"/>
              <a:t>všechny dokumenty a </a:t>
            </a:r>
            <a:r>
              <a:rPr lang="cs-CZ" dirty="0" smtClean="0"/>
              <a:t>materiály pro ČŠI, </a:t>
            </a:r>
            <a:r>
              <a:rPr lang="cs-CZ" dirty="0"/>
              <a:t>zřizovateli a dalším </a:t>
            </a:r>
            <a:r>
              <a:rPr lang="cs-CZ" dirty="0" smtClean="0"/>
              <a:t>orgánům</a:t>
            </a:r>
          </a:p>
          <a:p>
            <a:pPr algn="just"/>
            <a:r>
              <a:rPr lang="cs-CZ" u="sng" dirty="0" smtClean="0">
                <a:solidFill>
                  <a:srgbClr val="FF0000"/>
                </a:solidFill>
              </a:rPr>
              <a:t>komplexní </a:t>
            </a:r>
            <a:r>
              <a:rPr lang="cs-CZ" u="sng" dirty="0">
                <a:solidFill>
                  <a:srgbClr val="FF0000"/>
                </a:solidFill>
              </a:rPr>
              <a:t>rozvoj školy, k čemuž vytváří materiálně technické, organizační a personální  podmínky pro rozvoj systémů řízení školy</a:t>
            </a:r>
          </a:p>
          <a:p>
            <a:pPr algn="just"/>
            <a:endParaRPr lang="cs-CZ" dirty="0" smtClean="0"/>
          </a:p>
          <a:p>
            <a:pPr>
              <a:buNone/>
            </a:pP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421344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91319" y="274638"/>
            <a:ext cx="9719481" cy="706090"/>
          </a:xfrm>
        </p:spPr>
        <p:txBody>
          <a:bodyPr>
            <a:normAutofit/>
          </a:bodyPr>
          <a:lstStyle/>
          <a:p>
            <a:pPr algn="l"/>
            <a:r>
              <a:rPr lang="cs-CZ" dirty="0" smtClean="0"/>
              <a:t>ZÁSTUPCE ŘEDITELE ŠKOLY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4841" y="1241376"/>
            <a:ext cx="11109277" cy="5077537"/>
          </a:xfrm>
        </p:spPr>
        <p:txBody>
          <a:bodyPr>
            <a:normAutofit fontScale="70000" lnSpcReduction="20000"/>
          </a:bodyPr>
          <a:lstStyle/>
          <a:p>
            <a:r>
              <a:rPr lang="cs-CZ" dirty="0" smtClean="0"/>
              <a:t>je </a:t>
            </a:r>
            <a:r>
              <a:rPr lang="cs-CZ" dirty="0"/>
              <a:t>statutárním zástupcem ředitele školy a v případě jeho nepřítomnosti ho zastupuje v plném rozsahu jeho povinností, práv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a odpovědnosti</a:t>
            </a:r>
          </a:p>
          <a:p>
            <a:endParaRPr lang="cs-CZ" dirty="0" smtClean="0"/>
          </a:p>
          <a:p>
            <a:r>
              <a:rPr lang="cs-CZ" dirty="0" smtClean="0"/>
              <a:t>je </a:t>
            </a:r>
            <a:r>
              <a:rPr lang="cs-CZ" dirty="0"/>
              <a:t>povinen dodržovat ustanovení všech platných právních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a </a:t>
            </a:r>
            <a:r>
              <a:rPr lang="cs-CZ" dirty="0"/>
              <a:t>organizačních norem a zajistit, aby pracovníci plnili úkoly včas a </a:t>
            </a:r>
            <a:r>
              <a:rPr lang="cs-CZ" dirty="0" smtClean="0"/>
              <a:t>hospodárně</a:t>
            </a:r>
          </a:p>
          <a:p>
            <a:endParaRPr lang="cs-CZ" dirty="0" smtClean="0"/>
          </a:p>
          <a:p>
            <a:r>
              <a:rPr lang="cs-CZ" dirty="0" smtClean="0"/>
              <a:t>kontroluje </a:t>
            </a:r>
            <a:r>
              <a:rPr lang="cs-CZ" dirty="0"/>
              <a:t>věcnou správnost, hospodářskou odůvodněnost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a </a:t>
            </a:r>
            <a:r>
              <a:rPr lang="cs-CZ" dirty="0"/>
              <a:t>zákonnost provedených prací a optimální využívání provozního zařízení a veškerého </a:t>
            </a:r>
            <a:r>
              <a:rPr lang="cs-CZ" dirty="0" smtClean="0"/>
              <a:t>materiálu</a:t>
            </a:r>
          </a:p>
          <a:p>
            <a:endParaRPr lang="cs-CZ" dirty="0" smtClean="0"/>
          </a:p>
          <a:p>
            <a:r>
              <a:rPr lang="cs-CZ" dirty="0" smtClean="0"/>
              <a:t>vytváří </a:t>
            </a:r>
            <a:r>
              <a:rPr lang="cs-CZ" dirty="0"/>
              <a:t>příznivé fyzické i psychické pracovní prostředí a vede pracovníky k pracovní kázni, oceňuje jejich iniciativy, pracovní úsilí, vyvozuje důsledky z porušení pracovních </a:t>
            </a:r>
            <a:r>
              <a:rPr lang="cs-CZ" dirty="0" smtClean="0"/>
              <a:t>povinností</a:t>
            </a:r>
          </a:p>
          <a:p>
            <a:endParaRPr lang="cs-CZ" dirty="0"/>
          </a:p>
          <a:p>
            <a:r>
              <a:rPr lang="cs-CZ" dirty="0" smtClean="0"/>
              <a:t>vedoucí </a:t>
            </a:r>
            <a:r>
              <a:rPr lang="cs-CZ" dirty="0"/>
              <a:t>pracovník </a:t>
            </a:r>
            <a:r>
              <a:rPr lang="cs-CZ" u="sng" dirty="0"/>
              <a:t>se podílí především na plánování a rozvoji školy, přípravě, realizaci a hodnocení školního </a:t>
            </a:r>
            <a:r>
              <a:rPr lang="cs-CZ" u="sng" dirty="0" smtClean="0"/>
              <a:t>roku</a:t>
            </a:r>
          </a:p>
          <a:p>
            <a:endParaRPr lang="cs-CZ" u="sng" dirty="0" smtClean="0"/>
          </a:p>
          <a:p>
            <a:r>
              <a:rPr lang="cs-CZ" u="sng" dirty="0" smtClean="0"/>
              <a:t>zpracovává </a:t>
            </a:r>
            <a:r>
              <a:rPr lang="cs-CZ" u="sng" dirty="0"/>
              <a:t>podklady </a:t>
            </a:r>
            <a:r>
              <a:rPr lang="cs-CZ" dirty="0"/>
              <a:t>pro </a:t>
            </a:r>
            <a:r>
              <a:rPr lang="cs-CZ" dirty="0" smtClean="0"/>
              <a:t>organizační dokumenty, materiály </a:t>
            </a:r>
            <a:r>
              <a:rPr lang="cs-CZ" dirty="0"/>
              <a:t>a </a:t>
            </a:r>
            <a:r>
              <a:rPr lang="cs-CZ" dirty="0" smtClean="0"/>
              <a:t>zprávy</a:t>
            </a:r>
            <a:endParaRPr lang="cs-CZ" dirty="0"/>
          </a:p>
          <a:p>
            <a:pPr algn="just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841588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404664"/>
            <a:ext cx="10515600" cy="6120680"/>
          </a:xfrm>
        </p:spPr>
        <p:txBody>
          <a:bodyPr>
            <a:normAutofit fontScale="85000" lnSpcReduction="20000"/>
          </a:bodyPr>
          <a:lstStyle/>
          <a:p>
            <a:pPr marL="0" indent="0" algn="just">
              <a:buNone/>
            </a:pPr>
            <a:r>
              <a:rPr lang="cs-CZ" b="1" dirty="0"/>
              <a:t>Vedoucí </a:t>
            </a:r>
            <a:r>
              <a:rPr lang="cs-CZ" b="1" dirty="0" smtClean="0"/>
              <a:t>pracovníci:</a:t>
            </a:r>
            <a:endParaRPr lang="cs-CZ" b="1" dirty="0"/>
          </a:p>
          <a:p>
            <a:pPr marL="0" indent="0">
              <a:buNone/>
            </a:pPr>
            <a:r>
              <a:rPr lang="cs-CZ" dirty="0" smtClean="0"/>
              <a:t>• vedoucí útvarů</a:t>
            </a:r>
            <a:br>
              <a:rPr lang="cs-CZ" dirty="0" smtClean="0"/>
            </a:br>
            <a:r>
              <a:rPr lang="cs-CZ" dirty="0" smtClean="0"/>
              <a:t>• výchovný poradce</a:t>
            </a:r>
            <a:br>
              <a:rPr lang="cs-CZ" dirty="0" smtClean="0"/>
            </a:br>
            <a:r>
              <a:rPr lang="cs-CZ" dirty="0" smtClean="0"/>
              <a:t>• vedoucí vychovatel školní družiny</a:t>
            </a:r>
            <a:br>
              <a:rPr lang="cs-CZ" dirty="0" smtClean="0"/>
            </a:br>
            <a:r>
              <a:rPr lang="cs-CZ" dirty="0" smtClean="0"/>
              <a:t>• vedoucí kuchař</a:t>
            </a:r>
          </a:p>
          <a:p>
            <a:pPr algn="just"/>
            <a:r>
              <a:rPr lang="cs-CZ" dirty="0"/>
              <a:t>v</a:t>
            </a:r>
            <a:r>
              <a:rPr lang="cs-CZ" dirty="0" smtClean="0"/>
              <a:t>edoucí pracovníci reprezentují v interním styku útvary, které řídí </a:t>
            </a:r>
            <a:br>
              <a:rPr lang="cs-CZ" dirty="0" smtClean="0"/>
            </a:br>
            <a:r>
              <a:rPr lang="cs-CZ" dirty="0" smtClean="0"/>
              <a:t>a jednají jejich jménem</a:t>
            </a:r>
          </a:p>
          <a:p>
            <a:pPr algn="just"/>
            <a:r>
              <a:rPr lang="cs-CZ" dirty="0" smtClean="0"/>
              <a:t>v externím styku pak jednají pouze v rozsahu stanoveném pracovní náplní</a:t>
            </a:r>
          </a:p>
          <a:p>
            <a:pPr algn="just"/>
            <a:r>
              <a:rPr lang="cs-CZ" dirty="0" smtClean="0"/>
              <a:t>vedoucí pracovníci jsou povinni dodržovat ustanovení všech platných právních a organizačních norem a dále zejména:</a:t>
            </a:r>
          </a:p>
          <a:p>
            <a:pPr marL="0" indent="0">
              <a:buNone/>
            </a:pPr>
            <a:r>
              <a:rPr lang="cs-CZ" dirty="0" smtClean="0"/>
              <a:t>V rámci své pracovní náplně (kompetence): </a:t>
            </a:r>
          </a:p>
          <a:p>
            <a:pPr marL="0" indent="0">
              <a:buFontTx/>
              <a:buChar char="-"/>
            </a:pPr>
            <a:r>
              <a:rPr lang="cs-CZ" dirty="0" smtClean="0"/>
              <a:t> zajišťují, </a:t>
            </a:r>
            <a:r>
              <a:rPr lang="cs-CZ" dirty="0"/>
              <a:t>aby pracovníci plnili úkoly včas a hospodárně</a:t>
            </a:r>
            <a:br>
              <a:rPr lang="cs-CZ" dirty="0"/>
            </a:br>
            <a:r>
              <a:rPr lang="cs-CZ" dirty="0" smtClean="0"/>
              <a:t>- kontrolují </a:t>
            </a:r>
            <a:r>
              <a:rPr lang="cs-CZ" u="sng" dirty="0"/>
              <a:t>věcnou správnost, hospodářskou odůvodněnost a zákonnost provedených prací a optimální využívání provozního zařízení a veškerého materiálu</a:t>
            </a:r>
            <a:r>
              <a:rPr lang="cs-CZ" dirty="0"/>
              <a:t/>
            </a:r>
            <a:br>
              <a:rPr lang="cs-CZ" dirty="0"/>
            </a:br>
            <a:r>
              <a:rPr lang="cs-CZ" dirty="0" smtClean="0"/>
              <a:t>-  vytváří </a:t>
            </a:r>
            <a:r>
              <a:rPr lang="cs-CZ" dirty="0"/>
              <a:t>příznivé fyzické i psychické pracovní prostředí</a:t>
            </a:r>
            <a:br>
              <a:rPr lang="cs-CZ" dirty="0"/>
            </a:br>
            <a:r>
              <a:rPr lang="cs-CZ" dirty="0" smtClean="0"/>
              <a:t>-  vedou </a:t>
            </a:r>
            <a:r>
              <a:rPr lang="cs-CZ" dirty="0"/>
              <a:t>pracovníky k pracovní </a:t>
            </a:r>
            <a:r>
              <a:rPr lang="cs-CZ" dirty="0" smtClean="0"/>
              <a:t>kázni</a:t>
            </a:r>
          </a:p>
          <a:p>
            <a:pPr marL="0" indent="0">
              <a:buNone/>
            </a:pPr>
            <a:r>
              <a:rPr lang="cs-CZ" dirty="0" smtClean="0"/>
              <a:t>-  oceňují </a:t>
            </a:r>
            <a:r>
              <a:rPr lang="cs-CZ" dirty="0"/>
              <a:t>jejich iniciativy a pracovní úsilí, </a:t>
            </a:r>
            <a:r>
              <a:rPr lang="cs-CZ" dirty="0" smtClean="0"/>
              <a:t>vyvozují </a:t>
            </a:r>
            <a:r>
              <a:rPr lang="cs-CZ" dirty="0"/>
              <a:t>důsledky z porušení </a:t>
            </a:r>
            <a:r>
              <a:rPr lang="cs-CZ" dirty="0" smtClean="0"/>
              <a:t>  </a:t>
            </a:r>
            <a:br>
              <a:rPr lang="cs-CZ" dirty="0" smtClean="0"/>
            </a:br>
            <a:r>
              <a:rPr lang="cs-CZ" dirty="0" smtClean="0"/>
              <a:t>    pracovních </a:t>
            </a:r>
            <a:r>
              <a:rPr lang="cs-CZ" dirty="0"/>
              <a:t>povinností</a:t>
            </a:r>
          </a:p>
        </p:txBody>
      </p:sp>
    </p:spTree>
    <p:extLst>
      <p:ext uri="{BB962C8B-B14F-4D97-AF65-F5344CB8AC3E}">
        <p14:creationId xmlns:p14="http://schemas.microsoft.com/office/powerpoint/2010/main" val="2407708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Oblasti rozvoje požadovaných kompetencí vedoucího pracovníka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199" y="1916833"/>
            <a:ext cx="10202839" cy="4525963"/>
          </a:xfrm>
        </p:spPr>
        <p:txBody>
          <a:bodyPr>
            <a:normAutofit fontScale="77500" lnSpcReduction="20000"/>
          </a:bodyPr>
          <a:lstStyle/>
          <a:p>
            <a:r>
              <a:rPr lang="cs-CZ" dirty="0" smtClean="0"/>
              <a:t>management změn</a:t>
            </a:r>
          </a:p>
          <a:p>
            <a:r>
              <a:rPr lang="cs-CZ" dirty="0" smtClean="0"/>
              <a:t>řešení problémů</a:t>
            </a:r>
          </a:p>
          <a:p>
            <a:r>
              <a:rPr lang="cs-CZ" dirty="0" smtClean="0"/>
              <a:t>rozvoj sebeřízení</a:t>
            </a:r>
          </a:p>
          <a:p>
            <a:r>
              <a:rPr lang="cs-CZ" dirty="0" smtClean="0"/>
              <a:t>sebevzdělávací rozvoj</a:t>
            </a:r>
          </a:p>
          <a:p>
            <a:r>
              <a:rPr lang="cs-CZ" dirty="0" smtClean="0"/>
              <a:t>nastavení vize a strategie – udává směr</a:t>
            </a:r>
          </a:p>
          <a:p>
            <a:r>
              <a:rPr lang="cs-CZ" dirty="0" smtClean="0"/>
              <a:t>rozhodovací schopnosti</a:t>
            </a:r>
          </a:p>
          <a:p>
            <a:r>
              <a:rPr lang="cs-CZ" dirty="0" smtClean="0"/>
              <a:t>organizace práce</a:t>
            </a:r>
          </a:p>
          <a:p>
            <a:r>
              <a:rPr lang="cs-CZ" dirty="0" smtClean="0"/>
              <a:t>přebírání rizik a inovace</a:t>
            </a:r>
          </a:p>
          <a:p>
            <a:r>
              <a:rPr lang="cs-CZ" dirty="0" smtClean="0"/>
              <a:t>efektivní komunikace</a:t>
            </a:r>
          </a:p>
          <a:p>
            <a:r>
              <a:rPr lang="cs-CZ" dirty="0" smtClean="0"/>
              <a:t>rozvoj ostatních</a:t>
            </a:r>
          </a:p>
          <a:p>
            <a:r>
              <a:rPr lang="cs-CZ" dirty="0" smtClean="0"/>
              <a:t>budování vztahů, týmů, podpora </a:t>
            </a:r>
          </a:p>
          <a:p>
            <a:r>
              <a:rPr lang="cs-CZ" dirty="0" smtClean="0"/>
              <a:t>etika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480812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Seznam </a:t>
            </a:r>
            <a:r>
              <a:rPr lang="cs-CZ" dirty="0" smtClean="0"/>
              <a:t>literatury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825624"/>
            <a:ext cx="11158182" cy="4779891"/>
          </a:xfrm>
        </p:spPr>
        <p:txBody>
          <a:bodyPr>
            <a:normAutofit fontScale="70000" lnSpcReduction="20000"/>
          </a:bodyPr>
          <a:lstStyle/>
          <a:p>
            <a:r>
              <a:rPr lang="cs-CZ" dirty="0"/>
              <a:t>Armstrong, M. (2002). </a:t>
            </a:r>
            <a:r>
              <a:rPr lang="cs-CZ" i="1" dirty="0"/>
              <a:t>Řízení lidských zdrojů</a:t>
            </a:r>
            <a:r>
              <a:rPr lang="cs-CZ" dirty="0"/>
              <a:t>. Praha: Grada.</a:t>
            </a:r>
          </a:p>
          <a:p>
            <a:r>
              <a:rPr lang="cs-CZ" dirty="0" smtClean="0"/>
              <a:t>Bureš, V. (2007). </a:t>
            </a:r>
            <a:r>
              <a:rPr lang="cs-CZ" i="1" dirty="0" smtClean="0"/>
              <a:t>Znalostní management a proces jeho zavádění</a:t>
            </a:r>
            <a:r>
              <a:rPr lang="cs-CZ" dirty="0" smtClean="0"/>
              <a:t>. Praha: Management Press.</a:t>
            </a:r>
          </a:p>
          <a:p>
            <a:r>
              <a:rPr lang="cs-CZ" dirty="0" smtClean="0"/>
              <a:t>Fišer, r. (2014). </a:t>
            </a:r>
            <a:r>
              <a:rPr lang="cs-CZ" i="1" dirty="0" smtClean="0"/>
              <a:t>Procesní řízení pro manažery</a:t>
            </a:r>
            <a:r>
              <a:rPr lang="cs-CZ" dirty="0" smtClean="0"/>
              <a:t>. Praha: Grada. </a:t>
            </a:r>
          </a:p>
          <a:p>
            <a:r>
              <a:rPr lang="cs-CZ" dirty="0" smtClean="0"/>
              <a:t>Hroník, F. (2007). </a:t>
            </a:r>
            <a:r>
              <a:rPr lang="cs-CZ" i="1" dirty="0" smtClean="0"/>
              <a:t>Rozvoj vzdělávání pracovníků</a:t>
            </a:r>
            <a:r>
              <a:rPr lang="cs-CZ" dirty="0" smtClean="0"/>
              <a:t>. Praha: Grada. </a:t>
            </a:r>
          </a:p>
          <a:p>
            <a:r>
              <a:rPr lang="cs-CZ" dirty="0" smtClean="0"/>
              <a:t>Kocianová, R. (2010). </a:t>
            </a:r>
            <a:r>
              <a:rPr lang="cs-CZ" i="1" dirty="0" smtClean="0"/>
              <a:t>Personální činnosti a metody personální práce</a:t>
            </a:r>
            <a:r>
              <a:rPr lang="cs-CZ" dirty="0" smtClean="0"/>
              <a:t>. Praha: Grada. </a:t>
            </a:r>
          </a:p>
          <a:p>
            <a:r>
              <a:rPr lang="cs-CZ" dirty="0" smtClean="0"/>
              <a:t>Palán</a:t>
            </a:r>
            <a:r>
              <a:rPr lang="cs-CZ" dirty="0"/>
              <a:t>, Z. (2007). </a:t>
            </a:r>
            <a:r>
              <a:rPr lang="cs-CZ" i="1" dirty="0"/>
              <a:t>Další vzdělávání ve světě změn</a:t>
            </a:r>
            <a:r>
              <a:rPr lang="cs-CZ" dirty="0"/>
              <a:t>. Prah: UJAK. </a:t>
            </a:r>
          </a:p>
          <a:p>
            <a:r>
              <a:rPr lang="cs-CZ" dirty="0" err="1"/>
              <a:t>Senge</a:t>
            </a:r>
            <a:r>
              <a:rPr lang="cs-CZ" dirty="0"/>
              <a:t>, P. (2007). </a:t>
            </a:r>
            <a:r>
              <a:rPr lang="cs-CZ" i="1" dirty="0"/>
              <a:t>Pátá disciplína. Teorie a praxe učící se organizace</a:t>
            </a:r>
            <a:r>
              <a:rPr lang="cs-CZ" dirty="0"/>
              <a:t>. Praha: Management Press.</a:t>
            </a:r>
          </a:p>
          <a:p>
            <a:r>
              <a:rPr lang="cs-CZ" dirty="0"/>
              <a:t>Dvořáková, Z. et al. (2007). </a:t>
            </a:r>
            <a:r>
              <a:rPr lang="cs-CZ" i="1" dirty="0"/>
              <a:t>Management lidských zdrojů</a:t>
            </a:r>
            <a:r>
              <a:rPr lang="cs-CZ" dirty="0"/>
              <a:t>. Praha: C. H. Beck. </a:t>
            </a:r>
          </a:p>
          <a:p>
            <a:r>
              <a:rPr lang="cs-CZ" dirty="0"/>
              <a:t>Koubek, J. (2004). </a:t>
            </a:r>
            <a:r>
              <a:rPr lang="cs-CZ" i="1" dirty="0"/>
              <a:t>Řízení pracovního výkonu</a:t>
            </a:r>
            <a:r>
              <a:rPr lang="cs-CZ" dirty="0"/>
              <a:t>. Praha: Management Press. </a:t>
            </a:r>
          </a:p>
          <a:p>
            <a:r>
              <a:rPr lang="cs-CZ" dirty="0"/>
              <a:t>Bělohlávek, J. (2007). </a:t>
            </a:r>
            <a:r>
              <a:rPr lang="cs-CZ" i="1" dirty="0"/>
              <a:t>Jak řídit a vést lidi</a:t>
            </a:r>
            <a:r>
              <a:rPr lang="cs-CZ" dirty="0"/>
              <a:t>. Praha: </a:t>
            </a:r>
            <a:r>
              <a:rPr lang="cs-CZ" dirty="0" err="1"/>
              <a:t>Computer</a:t>
            </a:r>
            <a:r>
              <a:rPr lang="cs-CZ" dirty="0"/>
              <a:t> Press. </a:t>
            </a:r>
          </a:p>
          <a:p>
            <a:r>
              <a:rPr lang="cs-CZ" dirty="0" err="1"/>
              <a:t>Hayes</a:t>
            </a:r>
            <a:r>
              <a:rPr lang="cs-CZ" dirty="0"/>
              <a:t>, N. (2009). </a:t>
            </a:r>
            <a:r>
              <a:rPr lang="cs-CZ" i="1" dirty="0"/>
              <a:t>Základy sociální psychologie</a:t>
            </a:r>
            <a:r>
              <a:rPr lang="cs-CZ" dirty="0" smtClean="0"/>
              <a:t>. </a:t>
            </a:r>
            <a:r>
              <a:rPr lang="cs-CZ" dirty="0" err="1" smtClean="0"/>
              <a:t>Praha:Portál</a:t>
            </a:r>
            <a:r>
              <a:rPr lang="cs-CZ" dirty="0" smtClean="0"/>
              <a:t>. </a:t>
            </a:r>
            <a:endParaRPr lang="cs-CZ" dirty="0"/>
          </a:p>
          <a:p>
            <a:r>
              <a:rPr lang="cs-CZ" dirty="0" err="1"/>
              <a:t>Hayes</a:t>
            </a:r>
            <a:r>
              <a:rPr lang="cs-CZ" dirty="0"/>
              <a:t>. N. (2005). </a:t>
            </a:r>
            <a:r>
              <a:rPr lang="cs-CZ" i="1" dirty="0"/>
              <a:t>Psychologie týmové práce: strategie efektivního vedení týmů</a:t>
            </a:r>
            <a:r>
              <a:rPr lang="cs-CZ" dirty="0"/>
              <a:t>. Praha: Portál. </a:t>
            </a:r>
          </a:p>
          <a:p>
            <a:r>
              <a:rPr lang="cs-CZ" dirty="0"/>
              <a:t>Mayerová, M., &amp; Růžička, J. (2000). </a:t>
            </a:r>
            <a:r>
              <a:rPr lang="cs-CZ" i="1" dirty="0"/>
              <a:t>Moderní personální management</a:t>
            </a:r>
            <a:r>
              <a:rPr lang="cs-CZ" dirty="0"/>
              <a:t>. Praha: Nakladatelství H&amp;H. </a:t>
            </a:r>
          </a:p>
          <a:p>
            <a:r>
              <a:rPr lang="cs-CZ" dirty="0"/>
              <a:t>Vodák, J., &amp; Kucharčíková, A. (2007). </a:t>
            </a:r>
            <a:r>
              <a:rPr lang="cs-CZ" i="1" dirty="0"/>
              <a:t>Efektivní vzdělávání zaměstnanců</a:t>
            </a:r>
            <a:r>
              <a:rPr lang="cs-CZ" dirty="0"/>
              <a:t>. Praha: Grada.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6977848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Kontrolní otázky/úkoly/náměty a odkazy </a:t>
            </a:r>
            <a:endParaRPr lang="cs-CZ" dirty="0"/>
          </a:p>
        </p:txBody>
      </p:sp>
      <p:sp>
        <p:nvSpPr>
          <p:cNvPr id="7" name="Zástupný symbol pro obsah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i="1" dirty="0" smtClean="0"/>
              <a:t>Co je podstatou řízení lidských zdrojů? </a:t>
            </a:r>
          </a:p>
          <a:p>
            <a:r>
              <a:rPr lang="cs-CZ" i="1" dirty="0" smtClean="0"/>
              <a:t>Jak souvisí personální řízení s rozvojem školy? </a:t>
            </a:r>
            <a:endParaRPr lang="cs-CZ" i="1" dirty="0" smtClean="0"/>
          </a:p>
          <a:p>
            <a:r>
              <a:rPr lang="cs-CZ" i="1" dirty="0" smtClean="0"/>
              <a:t>Jaká je náplň práce učitele/ředitele/zástupce mateřské školy? </a:t>
            </a:r>
            <a:endParaRPr lang="cs-CZ" i="1" dirty="0"/>
          </a:p>
          <a:p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1827496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sz="4400" b="1" smtClean="0"/>
              <a:t>PERSONÁLNÍ ŘÍZENÍ</a:t>
            </a: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ŘÍZENÍ A SPRÁVA MATEŘSKÝCH ŠKOL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574418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Personální management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systémové podmínky pro ovlivňování jednání pracovníků</a:t>
            </a:r>
          </a:p>
          <a:p>
            <a:r>
              <a:rPr lang="cs-CZ" dirty="0" smtClean="0"/>
              <a:t>vlastní vedení lidí</a:t>
            </a:r>
          </a:p>
          <a:p>
            <a:endParaRPr lang="cs-CZ" dirty="0"/>
          </a:p>
          <a:p>
            <a:r>
              <a:rPr lang="cs-CZ" dirty="0" smtClean="0">
                <a:solidFill>
                  <a:srgbClr val="FF0000"/>
                </a:solidFill>
              </a:rPr>
              <a:t>personální politika </a:t>
            </a:r>
          </a:p>
          <a:p>
            <a:r>
              <a:rPr lang="cs-CZ" dirty="0" smtClean="0">
                <a:solidFill>
                  <a:srgbClr val="FF0000"/>
                </a:solidFill>
              </a:rPr>
              <a:t>sociální politika </a:t>
            </a:r>
          </a:p>
          <a:p>
            <a:r>
              <a:rPr lang="cs-CZ" dirty="0" smtClean="0">
                <a:solidFill>
                  <a:srgbClr val="FF0000"/>
                </a:solidFill>
              </a:rPr>
              <a:t>vedení lidí </a:t>
            </a:r>
            <a:endParaRPr lang="cs-CZ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96318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cs-CZ" dirty="0"/>
              <a:t>ŘÍZENÍ LIDSKÝCH </a:t>
            </a:r>
            <a:r>
              <a:rPr lang="cs-CZ" dirty="0" smtClean="0"/>
              <a:t>ZDROJŮ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009934" y="1600201"/>
            <a:ext cx="10549720" cy="4525963"/>
          </a:xfrm>
        </p:spPr>
        <p:txBody>
          <a:bodyPr>
            <a:normAutofit/>
          </a:bodyPr>
          <a:lstStyle/>
          <a:p>
            <a:r>
              <a:rPr lang="cs-CZ" dirty="0" smtClean="0"/>
              <a:t>manažerská funkce</a:t>
            </a:r>
          </a:p>
          <a:p>
            <a:pPr algn="just"/>
            <a:r>
              <a:rPr lang="cs-CZ" dirty="0" smtClean="0"/>
              <a:t>činnosti nezbytné k zajištění pracovníků pro organizaci a udržování jejich výkonnosti</a:t>
            </a:r>
          </a:p>
          <a:p>
            <a:r>
              <a:rPr lang="cs-CZ" dirty="0" smtClean="0"/>
              <a:t>znalosti, dovednosti a motivace zaměstnanců využitelné pro naplňování strategických cílů organizace (Bartošová &amp; Bartoš, </a:t>
            </a:r>
            <a:r>
              <a:rPr lang="cs-CZ" dirty="0" smtClean="0"/>
              <a:t>2007)</a:t>
            </a:r>
          </a:p>
          <a:p>
            <a:r>
              <a:rPr lang="cs-CZ" dirty="0"/>
              <a:t>p</a:t>
            </a:r>
            <a:r>
              <a:rPr lang="cs-CZ" dirty="0" smtClean="0"/>
              <a:t>roces</a:t>
            </a:r>
            <a:r>
              <a:rPr lang="cs-CZ" dirty="0"/>
              <a:t>, kterým se utváří a udržuje takové prostředí, ve kterém jsou lidské zdroje optimálně </a:t>
            </a:r>
            <a:r>
              <a:rPr lang="cs-CZ" dirty="0" smtClean="0"/>
              <a:t>využívány </a:t>
            </a:r>
            <a:r>
              <a:rPr lang="cs-CZ" dirty="0"/>
              <a:t> (Palán, 2007)</a:t>
            </a:r>
          </a:p>
          <a:p>
            <a:pPr marL="355600" indent="-355600"/>
            <a:endParaRPr lang="cs-CZ" dirty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775101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Cíle řízení lidských zdrojů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628801"/>
            <a:ext cx="9408345" cy="4525963"/>
          </a:xfrm>
        </p:spPr>
        <p:txBody>
          <a:bodyPr>
            <a:normAutofit/>
          </a:bodyPr>
          <a:lstStyle/>
          <a:p>
            <a:pPr algn="just"/>
            <a:r>
              <a:rPr lang="cs-CZ" dirty="0" smtClean="0"/>
              <a:t>správný </a:t>
            </a:r>
            <a:r>
              <a:rPr lang="cs-CZ" b="1" dirty="0"/>
              <a:t>výběr</a:t>
            </a:r>
            <a:r>
              <a:rPr lang="cs-CZ" dirty="0"/>
              <a:t> kvalitních pracovníků podle potřeb </a:t>
            </a:r>
            <a:r>
              <a:rPr lang="cs-CZ" dirty="0" smtClean="0"/>
              <a:t>organizace</a:t>
            </a:r>
          </a:p>
          <a:p>
            <a:pPr algn="just"/>
            <a:r>
              <a:rPr lang="cs-CZ" b="1" dirty="0" smtClean="0"/>
              <a:t>rozmístění</a:t>
            </a:r>
            <a:r>
              <a:rPr lang="cs-CZ" dirty="0" smtClean="0"/>
              <a:t> pracovníků</a:t>
            </a:r>
          </a:p>
          <a:p>
            <a:pPr algn="just"/>
            <a:r>
              <a:rPr lang="cs-CZ" dirty="0" smtClean="0"/>
              <a:t>objektivní </a:t>
            </a:r>
            <a:r>
              <a:rPr lang="cs-CZ" b="1" dirty="0" smtClean="0"/>
              <a:t>hodnocení</a:t>
            </a:r>
          </a:p>
          <a:p>
            <a:pPr algn="just"/>
            <a:r>
              <a:rPr lang="cs-CZ" b="1" dirty="0" smtClean="0"/>
              <a:t>odměňování</a:t>
            </a:r>
          </a:p>
          <a:p>
            <a:pPr algn="just"/>
            <a:r>
              <a:rPr lang="cs-CZ" b="1" dirty="0" smtClean="0"/>
              <a:t>další vzdělávání</a:t>
            </a:r>
          </a:p>
          <a:p>
            <a:pPr algn="just"/>
            <a:r>
              <a:rPr lang="cs-CZ" b="1" dirty="0" smtClean="0"/>
              <a:t>profesní růst</a:t>
            </a:r>
          </a:p>
          <a:p>
            <a:pPr algn="just"/>
            <a:endParaRPr lang="cs-CZ" b="1" dirty="0"/>
          </a:p>
          <a:p>
            <a:pPr algn="just"/>
            <a:r>
              <a:rPr lang="cs-CZ" b="1" dirty="0" smtClean="0"/>
              <a:t>cílem je řídit a rozvíjet lidský potenciál v organizacích</a:t>
            </a:r>
            <a:endParaRPr lang="cs-CZ" b="1" dirty="0"/>
          </a:p>
        </p:txBody>
      </p:sp>
    </p:spTree>
    <p:extLst>
      <p:ext uri="{BB962C8B-B14F-4D97-AF65-F5344CB8AC3E}">
        <p14:creationId xmlns:p14="http://schemas.microsoft.com/office/powerpoint/2010/main" val="32137564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3331" y="260648"/>
            <a:ext cx="9487469" cy="1143000"/>
          </a:xfrm>
        </p:spPr>
        <p:txBody>
          <a:bodyPr>
            <a:normAutofit fontScale="90000"/>
          </a:bodyPr>
          <a:lstStyle/>
          <a:p>
            <a:pPr algn="l"/>
            <a:r>
              <a:rPr lang="cs-CZ" dirty="0" smtClean="0"/>
              <a:t>VÝVOJ ŘÍZENÍ LIDSKÝCH ZDROJŮ </a:t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723331" y="1196752"/>
            <a:ext cx="10276765" cy="5661248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cs-CZ" b="1" dirty="0" smtClean="0"/>
              <a:t>PERSONÁLNÍ ADMINISTRATIVA</a:t>
            </a:r>
          </a:p>
          <a:p>
            <a:pPr marL="0" indent="0">
              <a:buFontTx/>
              <a:buChar char="-"/>
            </a:pPr>
            <a:r>
              <a:rPr lang="cs-CZ" dirty="0" smtClean="0"/>
              <a:t> administrativa spojená se zaměstnáváním lidí, pořizování informací </a:t>
            </a:r>
            <a:br>
              <a:rPr lang="cs-CZ" dirty="0" smtClean="0"/>
            </a:br>
            <a:r>
              <a:rPr lang="cs-CZ" dirty="0" smtClean="0"/>
              <a:t>   a dokumentů zaměstnanců</a:t>
            </a:r>
          </a:p>
          <a:p>
            <a:pPr marL="0" indent="0">
              <a:buFontTx/>
              <a:buChar char="-"/>
            </a:pPr>
            <a:endParaRPr lang="cs-CZ" dirty="0" smtClean="0"/>
          </a:p>
          <a:p>
            <a:pPr marL="0" indent="0">
              <a:buNone/>
            </a:pPr>
            <a:r>
              <a:rPr lang="cs-CZ" b="1" dirty="0" smtClean="0"/>
              <a:t>PERSONÁLNÍ ŘÍZENÍ</a:t>
            </a:r>
          </a:p>
          <a:p>
            <a:pPr marL="0" indent="0">
              <a:buNone/>
            </a:pPr>
            <a:r>
              <a:rPr lang="cs-CZ" dirty="0" smtClean="0"/>
              <a:t>- před 2. sv. válkou – aktivnější role personalistů- dynamický rozvoj průmyslu,    </a:t>
            </a:r>
            <a:br>
              <a:rPr lang="cs-CZ" dirty="0" smtClean="0"/>
            </a:br>
            <a:r>
              <a:rPr lang="cs-CZ" dirty="0" smtClean="0"/>
              <a:t>   hledání konkurence</a:t>
            </a:r>
          </a:p>
          <a:p>
            <a:pPr marL="0" indent="0">
              <a:buFontTx/>
              <a:buChar char="-"/>
            </a:pPr>
            <a:r>
              <a:rPr lang="cs-CZ" dirty="0" smtClean="0"/>
              <a:t> pouze operativní řízení, zatím bez pozornosti na rozvoj a strategické vedení lidí</a:t>
            </a:r>
          </a:p>
          <a:p>
            <a:pPr marL="0" indent="0">
              <a:buFontTx/>
              <a:buChar char="-"/>
            </a:pPr>
            <a:endParaRPr lang="cs-CZ" dirty="0" smtClean="0"/>
          </a:p>
          <a:p>
            <a:pPr marL="0" indent="0">
              <a:buNone/>
            </a:pPr>
            <a:r>
              <a:rPr lang="cs-CZ" b="1" dirty="0" smtClean="0"/>
              <a:t>ŘÍZENÍ LIDSKÝCH ZDROJŮ</a:t>
            </a:r>
          </a:p>
          <a:p>
            <a:pPr marL="0" indent="0">
              <a:buNone/>
            </a:pPr>
            <a:r>
              <a:rPr lang="cs-CZ" dirty="0" smtClean="0"/>
              <a:t>- 60. léta 20. století- moderní, současná koncepce personální práce</a:t>
            </a:r>
          </a:p>
          <a:p>
            <a:pPr marL="0" indent="0">
              <a:buNone/>
            </a:pPr>
            <a:r>
              <a:rPr lang="cs-CZ" dirty="0" smtClean="0"/>
              <a:t>- jádro řízení celé organizace</a:t>
            </a:r>
          </a:p>
          <a:p>
            <a:pPr marL="0" indent="0">
              <a:buFontTx/>
              <a:buChar char="-"/>
            </a:pPr>
            <a:r>
              <a:rPr lang="cs-CZ" dirty="0" smtClean="0"/>
              <a:t> součást strategického řízení organizace a vedoucích pracovníků jako nedílná součást jejich práce</a:t>
            </a:r>
          </a:p>
          <a:p>
            <a:pPr marL="0" indent="0">
              <a:buFontTx/>
              <a:buChar char="-"/>
            </a:pPr>
            <a:endParaRPr lang="cs-CZ" b="1" dirty="0" smtClean="0"/>
          </a:p>
          <a:p>
            <a:pPr marL="0" indent="0">
              <a:buNone/>
            </a:pPr>
            <a:r>
              <a:rPr lang="cs-CZ" b="1" dirty="0" smtClean="0"/>
              <a:t>ROZVOJ LIDSKÝCH ZDROJŮ/ROZVOJ LIDSKÉHO KAPITÁLU</a:t>
            </a:r>
          </a:p>
          <a:p>
            <a:pPr marL="0" indent="0">
              <a:buNone/>
            </a:pPr>
            <a:r>
              <a:rPr lang="cs-CZ" dirty="0" smtClean="0"/>
              <a:t>- podstata a poslání personální práce</a:t>
            </a:r>
          </a:p>
          <a:p>
            <a:pPr marL="0" indent="0">
              <a:buNone/>
            </a:pPr>
            <a:r>
              <a:rPr lang="cs-CZ" dirty="0" smtClean="0"/>
              <a:t>- propojení se strategií řízení a rozvoje lidského kapitálu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720584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36979" y="274638"/>
            <a:ext cx="9473821" cy="850106"/>
          </a:xfrm>
        </p:spPr>
        <p:txBody>
          <a:bodyPr/>
          <a:lstStyle/>
          <a:p>
            <a:pPr algn="l"/>
            <a:r>
              <a:rPr lang="cs-CZ" dirty="0" smtClean="0"/>
              <a:t>Vývoj v ČR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736979" y="1600200"/>
            <a:ext cx="9473821" cy="4853136"/>
          </a:xfrm>
        </p:spPr>
        <p:txBody>
          <a:bodyPr>
            <a:normAutofit fontScale="92500" lnSpcReduction="10000"/>
          </a:bodyPr>
          <a:lstStyle/>
          <a:p>
            <a:r>
              <a:rPr lang="cs-CZ" dirty="0" smtClean="0"/>
              <a:t>70.- 80. léta 20. stol. 		</a:t>
            </a:r>
            <a:r>
              <a:rPr lang="cs-CZ" dirty="0" smtClean="0">
                <a:solidFill>
                  <a:srgbClr val="FF0000"/>
                </a:solidFill>
              </a:rPr>
              <a:t>byrokratický přístup</a:t>
            </a:r>
          </a:p>
          <a:p>
            <a:pPr marL="0" indent="0">
              <a:buNone/>
            </a:pPr>
            <a:r>
              <a:rPr lang="cs-CZ" dirty="0" smtClean="0"/>
              <a:t>(kádr, návrhy plánů zaměstnanosti, limity počtů pracovníků, komplexní-</a:t>
            </a:r>
            <a:r>
              <a:rPr lang="cs-CZ" u="sng" dirty="0" smtClean="0"/>
              <a:t>politické </a:t>
            </a:r>
            <a:r>
              <a:rPr lang="cs-CZ" dirty="0" smtClean="0"/>
              <a:t>hodnocení)</a:t>
            </a:r>
          </a:p>
          <a:p>
            <a:pPr marL="0" indent="0">
              <a:buNone/>
            </a:pPr>
            <a:endParaRPr lang="cs-CZ" dirty="0" smtClean="0"/>
          </a:p>
          <a:p>
            <a:r>
              <a:rPr lang="cs-CZ" dirty="0" smtClean="0"/>
              <a:t>počátek 90. léta 20. stol. 		</a:t>
            </a:r>
            <a:r>
              <a:rPr lang="cs-CZ" dirty="0" smtClean="0">
                <a:solidFill>
                  <a:srgbClr val="00B0F0"/>
                </a:solidFill>
              </a:rPr>
              <a:t>operativní přístup</a:t>
            </a:r>
          </a:p>
          <a:p>
            <a:pPr marL="0" indent="0">
              <a:buNone/>
            </a:pPr>
            <a:r>
              <a:rPr lang="cs-CZ" dirty="0" smtClean="0"/>
              <a:t>(rušení personálních oddělení, řešení okamžitých potřeb, </a:t>
            </a:r>
            <a:br>
              <a:rPr lang="cs-CZ" dirty="0" smtClean="0"/>
            </a:br>
            <a:r>
              <a:rPr lang="cs-CZ" dirty="0" smtClean="0"/>
              <a:t>vliv zahraničních firem, nutnost plánování, realizace strategií personálních i organizačních)</a:t>
            </a:r>
          </a:p>
          <a:p>
            <a:pPr marL="0" indent="0">
              <a:buNone/>
            </a:pPr>
            <a:endParaRPr lang="cs-CZ" dirty="0" smtClean="0"/>
          </a:p>
          <a:p>
            <a:r>
              <a:rPr lang="cs-CZ" dirty="0" smtClean="0"/>
              <a:t>od 90. let 20. stol.			</a:t>
            </a:r>
            <a:r>
              <a:rPr lang="cs-CZ" dirty="0" smtClean="0">
                <a:solidFill>
                  <a:srgbClr val="00B050"/>
                </a:solidFill>
              </a:rPr>
              <a:t>strategický přístup</a:t>
            </a:r>
          </a:p>
          <a:p>
            <a:pPr marL="0" indent="0">
              <a:buNone/>
            </a:pPr>
            <a:r>
              <a:rPr lang="cs-CZ" dirty="0" smtClean="0"/>
              <a:t>lidské zdroje jako předpoklad prosperující a rozvíjející se organizace, odhad, plán, realizace strategií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128961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allAtOnce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Typy lidských zdrojů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854367"/>
            <a:ext cx="10515600" cy="5251722"/>
          </a:xfrm>
        </p:spPr>
        <p:txBody>
          <a:bodyPr>
            <a:normAutofit/>
          </a:bodyPr>
          <a:lstStyle/>
          <a:p>
            <a:r>
              <a:rPr lang="cs-CZ" dirty="0" smtClean="0"/>
              <a:t>vlastnosti</a:t>
            </a:r>
          </a:p>
          <a:p>
            <a:r>
              <a:rPr lang="cs-CZ" dirty="0" smtClean="0"/>
              <a:t>postoje </a:t>
            </a:r>
          </a:p>
          <a:p>
            <a:r>
              <a:rPr lang="cs-CZ" dirty="0" smtClean="0"/>
              <a:t>schopnosti </a:t>
            </a:r>
          </a:p>
          <a:p>
            <a:endParaRPr lang="cs-CZ" dirty="0"/>
          </a:p>
          <a:p>
            <a:endParaRPr lang="cs-CZ" dirty="0" smtClean="0"/>
          </a:p>
          <a:p>
            <a:r>
              <a:rPr lang="cs-CZ" dirty="0" smtClean="0"/>
              <a:t>element čas</a:t>
            </a:r>
          </a:p>
          <a:p>
            <a:endParaRPr lang="cs-CZ" dirty="0"/>
          </a:p>
          <a:p>
            <a:r>
              <a:rPr lang="cs-CZ" i="1" dirty="0" smtClean="0"/>
              <a:t>„nepřitesávejte </a:t>
            </a:r>
            <a:r>
              <a:rPr lang="cs-CZ" i="1" dirty="0" smtClean="0"/>
              <a:t>lidi k obrazu jejich úkolů, ale snažte se přizpůsobit úkoly lidem a jejich aktuálním </a:t>
            </a:r>
            <a:r>
              <a:rPr lang="cs-CZ" i="1" dirty="0" smtClean="0"/>
              <a:t>motivům“ </a:t>
            </a:r>
            <a:r>
              <a:rPr lang="cs-CZ" i="1" dirty="0" smtClean="0"/>
              <a:t>(Fišer, 2014)</a:t>
            </a:r>
            <a:endParaRPr lang="cs-CZ" i="1" dirty="0"/>
          </a:p>
        </p:txBody>
      </p:sp>
    </p:spTree>
    <p:extLst>
      <p:ext uri="{BB962C8B-B14F-4D97-AF65-F5344CB8AC3E}">
        <p14:creationId xmlns:p14="http://schemas.microsoft.com/office/powerpoint/2010/main" val="25780411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991544" y="260648"/>
            <a:ext cx="8229600" cy="562074"/>
          </a:xfrm>
        </p:spPr>
        <p:txBody>
          <a:bodyPr>
            <a:normAutofit/>
          </a:bodyPr>
          <a:lstStyle/>
          <a:p>
            <a:pPr algn="ctr"/>
            <a:r>
              <a:rPr lang="cs-CZ" sz="2400" b="1" dirty="0"/>
              <a:t>LIDSKÉ ZDROJE A JEJICH ÚLOHA V ORGANIZACI</a:t>
            </a:r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</p:nvPr>
        </p:nvGraphicFramePr>
        <p:xfrm>
          <a:off x="1981200" y="836712"/>
          <a:ext cx="8229600" cy="583264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6" name="Přímá spojovací šipka 5"/>
          <p:cNvCxnSpPr/>
          <p:nvPr/>
        </p:nvCxnSpPr>
        <p:spPr>
          <a:xfrm>
            <a:off x="5087888" y="2708920"/>
            <a:ext cx="208823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Přímá spojovací šipka 6"/>
          <p:cNvCxnSpPr/>
          <p:nvPr/>
        </p:nvCxnSpPr>
        <p:spPr>
          <a:xfrm flipH="1">
            <a:off x="4871864" y="4725144"/>
            <a:ext cx="2232248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Přímá spojovací šipka 11"/>
          <p:cNvCxnSpPr/>
          <p:nvPr/>
        </p:nvCxnSpPr>
        <p:spPr>
          <a:xfrm flipH="1" flipV="1">
            <a:off x="5015880" y="2996952"/>
            <a:ext cx="8384" cy="144854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Přímá spojovací šipka 13"/>
          <p:cNvCxnSpPr/>
          <p:nvPr/>
        </p:nvCxnSpPr>
        <p:spPr>
          <a:xfrm>
            <a:off x="7104112" y="2924944"/>
            <a:ext cx="0" cy="15121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ovéPole 19"/>
          <p:cNvSpPr txBox="1"/>
          <p:nvPr/>
        </p:nvSpPr>
        <p:spPr>
          <a:xfrm>
            <a:off x="3215680" y="2060848"/>
            <a:ext cx="20882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/>
              <a:t>PLÁNOVÁNÍ</a:t>
            </a:r>
          </a:p>
        </p:txBody>
      </p:sp>
      <p:sp>
        <p:nvSpPr>
          <p:cNvPr id="21" name="TextovéPole 20"/>
          <p:cNvSpPr txBox="1"/>
          <p:nvPr/>
        </p:nvSpPr>
        <p:spPr>
          <a:xfrm>
            <a:off x="7320136" y="2132856"/>
            <a:ext cx="22322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/>
              <a:t>ORGANIZOVÁNÍ</a:t>
            </a:r>
          </a:p>
        </p:txBody>
      </p:sp>
      <p:sp>
        <p:nvSpPr>
          <p:cNvPr id="22" name="TextovéPole 21"/>
          <p:cNvSpPr txBox="1"/>
          <p:nvPr/>
        </p:nvSpPr>
        <p:spPr>
          <a:xfrm>
            <a:off x="3215680" y="5085184"/>
            <a:ext cx="17281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/>
              <a:t>VEDENÍ </a:t>
            </a:r>
          </a:p>
        </p:txBody>
      </p:sp>
      <p:sp>
        <p:nvSpPr>
          <p:cNvPr id="23" name="TextovéPole 22"/>
          <p:cNvSpPr txBox="1"/>
          <p:nvPr/>
        </p:nvSpPr>
        <p:spPr>
          <a:xfrm>
            <a:off x="7248128" y="5157192"/>
            <a:ext cx="23762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/>
              <a:t>KONTROLOVÁNÍ </a:t>
            </a:r>
          </a:p>
        </p:txBody>
      </p:sp>
    </p:spTree>
    <p:extLst>
      <p:ext uri="{BB962C8B-B14F-4D97-AF65-F5344CB8AC3E}">
        <p14:creationId xmlns:p14="http://schemas.microsoft.com/office/powerpoint/2010/main" val="19812052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900752" y="342877"/>
            <a:ext cx="9310048" cy="706090"/>
          </a:xfrm>
        </p:spPr>
        <p:txBody>
          <a:bodyPr>
            <a:normAutofit fontScale="90000"/>
          </a:bodyPr>
          <a:lstStyle/>
          <a:p>
            <a:pPr algn="l"/>
            <a:r>
              <a:rPr lang="cs-CZ" dirty="0" smtClean="0"/>
              <a:t>FUNKCE ŘÍZENÍ LIDSKÝCH ZDROJŮ </a:t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900752" y="1270619"/>
            <a:ext cx="10658902" cy="514543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cs-CZ" dirty="0" smtClean="0"/>
              <a:t>EFEKTIVNÍ ORGANIZACE - programy ke zlepšování efektivnosti organizace </a:t>
            </a:r>
          </a:p>
          <a:p>
            <a:pPr marL="0" indent="0">
              <a:buNone/>
            </a:pPr>
            <a:r>
              <a:rPr lang="cs-CZ" dirty="0" smtClean="0"/>
              <a:t>ŘÍZENÍ A ROZVOJ LIDSKÉHO KAPITÁLU - potřební, kvalifikovaní, loajální a motivovaní pracovníci</a:t>
            </a:r>
          </a:p>
          <a:p>
            <a:pPr marL="0" indent="0">
              <a:buNone/>
            </a:pPr>
            <a:r>
              <a:rPr lang="cs-CZ" dirty="0" smtClean="0"/>
              <a:t>ŘÍZENÍ PRACOVNÍHO VÝKONU - cíle, požadavky, hodnocení, zlepšování výkonu</a:t>
            </a:r>
          </a:p>
          <a:p>
            <a:pPr marL="0" indent="0">
              <a:buNone/>
            </a:pPr>
            <a:r>
              <a:rPr lang="cs-CZ" dirty="0" smtClean="0"/>
              <a:t>PERSONÁLNÍ A SOCIÁLNÍ ROZVOJ PRACOVNÍKŮ - kariérní růst, formování týmů, efektivní styl vedení, personální vztahy, vhodné pracovní podmínky</a:t>
            </a:r>
          </a:p>
          <a:p>
            <a:pPr marL="0" indent="0">
              <a:buNone/>
            </a:pPr>
            <a:r>
              <a:rPr lang="cs-CZ" dirty="0" smtClean="0"/>
              <a:t>DODRŽOVÁNÍ </a:t>
            </a:r>
            <a:r>
              <a:rPr lang="cs-CZ" dirty="0" smtClean="0"/>
              <a:t>ZÁKONŮ (Armstrong</a:t>
            </a:r>
            <a:r>
              <a:rPr lang="cs-CZ" dirty="0" smtClean="0"/>
              <a:t>, 2002</a:t>
            </a:r>
            <a:r>
              <a:rPr lang="cs-CZ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6930381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817</Words>
  <Application>Microsoft Office PowerPoint</Application>
  <PresentationFormat>Širokoúhlá obrazovka</PresentationFormat>
  <Paragraphs>167</Paragraphs>
  <Slides>18</Slides>
  <Notes>1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18</vt:i4>
      </vt:variant>
    </vt:vector>
  </HeadingPairs>
  <TitlesOfParts>
    <vt:vector size="22" baseType="lpstr">
      <vt:lpstr>Arial</vt:lpstr>
      <vt:lpstr>Calibri</vt:lpstr>
      <vt:lpstr>Calibri Light</vt:lpstr>
      <vt:lpstr>Motiv Office</vt:lpstr>
      <vt:lpstr>PERSONÁLNÍ ŘÍZENÍ  ŘÍZENÍ A SPRÁVA MATEŘSKÝCH ŠKOL</vt:lpstr>
      <vt:lpstr>Personální management</vt:lpstr>
      <vt:lpstr>ŘÍZENÍ LIDSKÝCH ZDROJŮ</vt:lpstr>
      <vt:lpstr>Cíle řízení lidských zdrojů </vt:lpstr>
      <vt:lpstr>VÝVOJ ŘÍZENÍ LIDSKÝCH ZDROJŮ  </vt:lpstr>
      <vt:lpstr>Vývoj v ČR </vt:lpstr>
      <vt:lpstr>Typy lidských zdrojů </vt:lpstr>
      <vt:lpstr>LIDSKÉ ZDROJE A JEJICH ÚLOHA V ORGANIZACI</vt:lpstr>
      <vt:lpstr>FUNKCE ŘÍZENÍ LIDSKÝCH ZDROJŮ  </vt:lpstr>
      <vt:lpstr>Činnosti personálního managementu</vt:lpstr>
      <vt:lpstr>PERSONÁLNÍ ČINNOSTI</vt:lpstr>
      <vt:lpstr>ÚLOHA ŘEDITEL ŠKOLY</vt:lpstr>
      <vt:lpstr>ZÁSTUPCE ŘEDITELE ŠKOLY</vt:lpstr>
      <vt:lpstr>Prezentace aplikace PowerPoint</vt:lpstr>
      <vt:lpstr>Oblasti rozvoje požadovaných kompetencí vedoucího pracovníka</vt:lpstr>
      <vt:lpstr>Seznam literatury </vt:lpstr>
      <vt:lpstr>Kontrolní otázky/úkoly/náměty a odkazy </vt:lpstr>
      <vt:lpstr>PERSONÁLNÍ ŘÍZENÍ  ŘÍZENÍ A SPRÁVA MATEŘSKÝCH ŠKOL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PERSONÁLNÍ ŘÍZENÍ  ŘÍZENÍ A SPRÁVA MATEŘSKÝCH ŠKOL</dc:title>
  <dc:creator>Barbora Petrů Puhrová</dc:creator>
  <cp:lastModifiedBy>Barbora Petrů Puhrová</cp:lastModifiedBy>
  <cp:revision>9</cp:revision>
  <dcterms:created xsi:type="dcterms:W3CDTF">2023-03-23T12:23:31Z</dcterms:created>
  <dcterms:modified xsi:type="dcterms:W3CDTF">2023-03-27T18:25:34Z</dcterms:modified>
</cp:coreProperties>
</file>

<file path=docProps/thumbnail.jpeg>
</file>