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5"/>
  </p:notesMasterIdLst>
  <p:handoutMasterIdLst>
    <p:handoutMasterId r:id="rId36"/>
  </p:handoutMasterIdLst>
  <p:sldIdLst>
    <p:sldId id="257" r:id="rId2"/>
    <p:sldId id="260" r:id="rId3"/>
    <p:sldId id="263" r:id="rId4"/>
    <p:sldId id="267" r:id="rId5"/>
    <p:sldId id="279" r:id="rId6"/>
    <p:sldId id="280" r:id="rId7"/>
    <p:sldId id="268" r:id="rId8"/>
    <p:sldId id="269" r:id="rId9"/>
    <p:sldId id="283" r:id="rId10"/>
    <p:sldId id="270" r:id="rId11"/>
    <p:sldId id="285" r:id="rId12"/>
    <p:sldId id="271" r:id="rId13"/>
    <p:sldId id="286" r:id="rId14"/>
    <p:sldId id="272" r:id="rId15"/>
    <p:sldId id="287" r:id="rId16"/>
    <p:sldId id="274" r:id="rId17"/>
    <p:sldId id="273" r:id="rId18"/>
    <p:sldId id="275" r:id="rId19"/>
    <p:sldId id="276" r:id="rId20"/>
    <p:sldId id="277" r:id="rId21"/>
    <p:sldId id="289" r:id="rId22"/>
    <p:sldId id="290" r:id="rId23"/>
    <p:sldId id="291" r:id="rId24"/>
    <p:sldId id="292" r:id="rId25"/>
    <p:sldId id="293" r:id="rId26"/>
    <p:sldId id="295" r:id="rId27"/>
    <p:sldId id="294" r:id="rId28"/>
    <p:sldId id="265" r:id="rId29"/>
    <p:sldId id="266" r:id="rId30"/>
    <p:sldId id="282" r:id="rId31"/>
    <p:sldId id="284" r:id="rId32"/>
    <p:sldId id="288" r:id="rId33"/>
    <p:sldId id="26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xbLOEr24k6eSvQGH5mOQMw==" hashData="YPt4fRAbvvhdRWTHRie40RT9v+w12qAaSv5YE9VMeoDBT26/HttM9zYZLt8GcFKlDZ8qLe779HdnWNaB17RITQ=="/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728"/>
    <a:srgbClr val="732120"/>
    <a:srgbClr val="F24B42"/>
    <a:srgbClr val="AAA690"/>
    <a:srgbClr val="C0BDAD"/>
    <a:srgbClr val="934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0" autoAdjust="0"/>
    <p:restoredTop sz="94291" autoAdjust="0"/>
  </p:normalViewPr>
  <p:slideViewPr>
    <p:cSldViewPr snapToGrid="0">
      <p:cViewPr varScale="1">
        <p:scale>
          <a:sx n="119" d="100"/>
          <a:sy n="119" d="100"/>
        </p:scale>
        <p:origin x="126" y="2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89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0FF06-5CCF-4A7A-9E0E-69716E71479C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606CA-7BAB-45FF-82C5-48563011AA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289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42180-5F3C-49C9-AC02-A1CD2DA244F4}" type="datetimeFigureOut">
              <a:rPr lang="cs-CZ" smtClean="0"/>
              <a:t>26.01.2022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573A1-08AD-4B47-B4F9-219F35D879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993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E573A1-08AD-4B47-B4F9-219F35D879F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021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F3847-C3CD-4D15-9961-FA05194E6442}" type="datetimeFigureOut">
              <a:rPr lang="cs-CZ" smtClean="0"/>
              <a:pPr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92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233488"/>
            <a:ext cx="3932237" cy="1585912"/>
          </a:xfrm>
        </p:spPr>
        <p:txBody>
          <a:bodyPr anchor="b"/>
          <a:lstStyle>
            <a:lvl1pPr>
              <a:defRPr sz="3200">
                <a:solidFill>
                  <a:srgbClr val="C05728"/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233488"/>
            <a:ext cx="6172200" cy="4627562"/>
          </a:xfrm>
        </p:spPr>
        <p:txBody>
          <a:bodyPr anchor="t"/>
          <a:lstStyle>
            <a:lvl1pPr marL="0" indent="0">
              <a:buNone/>
              <a:defRPr sz="3200">
                <a:solidFill>
                  <a:srgbClr val="C05728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819400"/>
            <a:ext cx="3932237" cy="3049588"/>
          </a:xfrm>
        </p:spPr>
        <p:txBody>
          <a:bodyPr/>
          <a:lstStyle>
            <a:lvl1pPr marL="0" indent="0">
              <a:buNone/>
              <a:defRPr sz="1600">
                <a:solidFill>
                  <a:srgbClr val="C05728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0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C05728"/>
                </a:solidFill>
              </a:defRPr>
            </a:lvl1pPr>
            <a:lvl2pPr>
              <a:defRPr>
                <a:solidFill>
                  <a:srgbClr val="C05728"/>
                </a:solidFill>
              </a:defRPr>
            </a:lvl2pPr>
            <a:lvl3pPr>
              <a:defRPr>
                <a:solidFill>
                  <a:srgbClr val="C05728"/>
                </a:solidFill>
              </a:defRPr>
            </a:lvl3pPr>
            <a:lvl4pPr>
              <a:defRPr>
                <a:solidFill>
                  <a:srgbClr val="C05728"/>
                </a:solidFill>
              </a:defRPr>
            </a:lvl4pPr>
            <a:lvl5pPr>
              <a:defRPr>
                <a:solidFill>
                  <a:srgbClr val="C05728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00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215189"/>
            <a:ext cx="2628900" cy="4961774"/>
          </a:xfrm>
        </p:spPr>
        <p:txBody>
          <a:bodyPr vert="eaVert"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215189"/>
            <a:ext cx="7734300" cy="4961774"/>
          </a:xfrm>
        </p:spPr>
        <p:txBody>
          <a:bodyPr vert="eaVert"/>
          <a:lstStyle>
            <a:lvl1pPr>
              <a:defRPr>
                <a:solidFill>
                  <a:srgbClr val="C05728"/>
                </a:solidFill>
              </a:defRPr>
            </a:lvl1pPr>
            <a:lvl2pPr>
              <a:defRPr>
                <a:solidFill>
                  <a:srgbClr val="C05728"/>
                </a:solidFill>
              </a:defRPr>
            </a:lvl2pPr>
            <a:lvl3pPr>
              <a:defRPr>
                <a:solidFill>
                  <a:srgbClr val="C05728"/>
                </a:solidFill>
              </a:defRPr>
            </a:lvl3pPr>
            <a:lvl4pPr>
              <a:defRPr>
                <a:solidFill>
                  <a:srgbClr val="C05728"/>
                </a:solidFill>
              </a:defRPr>
            </a:lvl4pPr>
            <a:lvl5pPr>
              <a:defRPr>
                <a:solidFill>
                  <a:srgbClr val="C05728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90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169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C05728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0572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4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  <a:lvl2pPr>
              <a:defRPr>
                <a:solidFill>
                  <a:srgbClr val="C05728"/>
                </a:solidFill>
              </a:defRPr>
            </a:lvl2pPr>
            <a:lvl3pPr>
              <a:defRPr>
                <a:solidFill>
                  <a:srgbClr val="C05728"/>
                </a:solidFill>
              </a:defRPr>
            </a:lvl3pPr>
            <a:lvl4pPr>
              <a:defRPr>
                <a:solidFill>
                  <a:srgbClr val="C05728"/>
                </a:solidFill>
              </a:defRPr>
            </a:lvl4pPr>
            <a:lvl5pPr>
              <a:defRPr>
                <a:solidFill>
                  <a:srgbClr val="C05728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886600B4-E292-47EB-B1E7-D0B322074C89}" type="datetimeFigureOut">
              <a:rPr lang="cs-CZ" smtClean="0"/>
              <a:pPr/>
              <a:t>26.01.2022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38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C05728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C0572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29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97135"/>
            <a:ext cx="5181600" cy="3679827"/>
          </a:xfrm>
        </p:spPr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  <a:lvl2pPr>
              <a:defRPr>
                <a:solidFill>
                  <a:srgbClr val="C05728"/>
                </a:solidFill>
              </a:defRPr>
            </a:lvl2pPr>
            <a:lvl3pPr>
              <a:defRPr>
                <a:solidFill>
                  <a:srgbClr val="C05728"/>
                </a:solidFill>
              </a:defRPr>
            </a:lvl3pPr>
            <a:lvl4pPr>
              <a:defRPr>
                <a:solidFill>
                  <a:srgbClr val="C05728"/>
                </a:solidFill>
              </a:defRPr>
            </a:lvl4pPr>
            <a:lvl5pPr>
              <a:defRPr>
                <a:solidFill>
                  <a:srgbClr val="C05728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97135"/>
            <a:ext cx="5181600" cy="3679828"/>
          </a:xfrm>
        </p:spPr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  <a:lvl2pPr>
              <a:defRPr>
                <a:solidFill>
                  <a:srgbClr val="C05728"/>
                </a:solidFill>
              </a:defRPr>
            </a:lvl2pPr>
            <a:lvl3pPr>
              <a:defRPr>
                <a:solidFill>
                  <a:srgbClr val="C05728"/>
                </a:solidFill>
              </a:defRPr>
            </a:lvl3pPr>
            <a:lvl4pPr>
              <a:defRPr>
                <a:solidFill>
                  <a:srgbClr val="C05728"/>
                </a:solidFill>
              </a:defRPr>
            </a:lvl4pPr>
            <a:lvl5pPr>
              <a:defRPr>
                <a:solidFill>
                  <a:srgbClr val="C05728"/>
                </a:solidFill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94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61257"/>
            <a:ext cx="10515600" cy="1325563"/>
          </a:xfrm>
        </p:spPr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653507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3212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644107"/>
            <a:ext cx="5157787" cy="2545556"/>
          </a:xfrm>
        </p:spPr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  <a:lvl2pPr>
              <a:defRPr>
                <a:solidFill>
                  <a:srgbClr val="732120"/>
                </a:solidFill>
              </a:defRPr>
            </a:lvl2pPr>
            <a:lvl3pPr>
              <a:defRPr>
                <a:solidFill>
                  <a:srgbClr val="732120"/>
                </a:solidFill>
              </a:defRPr>
            </a:lvl3pPr>
            <a:lvl4pPr>
              <a:defRPr>
                <a:solidFill>
                  <a:srgbClr val="732120"/>
                </a:solidFill>
              </a:defRPr>
            </a:lvl4pPr>
            <a:lvl5pPr>
              <a:defRPr>
                <a:solidFill>
                  <a:srgbClr val="732120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2" y="2653507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3212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644107"/>
            <a:ext cx="5183188" cy="2545556"/>
          </a:xfrm>
        </p:spPr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  <a:lvl2pPr>
              <a:defRPr>
                <a:solidFill>
                  <a:srgbClr val="732120"/>
                </a:solidFill>
              </a:defRPr>
            </a:lvl2pPr>
            <a:lvl3pPr>
              <a:defRPr>
                <a:solidFill>
                  <a:srgbClr val="732120"/>
                </a:solidFill>
              </a:defRPr>
            </a:lvl3pPr>
            <a:lvl4pPr>
              <a:defRPr>
                <a:solidFill>
                  <a:srgbClr val="732120"/>
                </a:solidFill>
              </a:defRPr>
            </a:lvl4pPr>
            <a:lvl5pPr>
              <a:defRPr>
                <a:solidFill>
                  <a:srgbClr val="732120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32120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9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2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1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93800"/>
            <a:ext cx="3932237" cy="1125538"/>
          </a:xfrm>
        </p:spPr>
        <p:txBody>
          <a:bodyPr anchor="b"/>
          <a:lstStyle>
            <a:lvl1pPr>
              <a:defRPr sz="3200">
                <a:solidFill>
                  <a:srgbClr val="C05728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93800"/>
            <a:ext cx="6172200" cy="4667250"/>
          </a:xfrm>
        </p:spPr>
        <p:txBody>
          <a:bodyPr/>
          <a:lstStyle>
            <a:lvl1pPr>
              <a:defRPr sz="3200">
                <a:solidFill>
                  <a:srgbClr val="C05728"/>
                </a:solidFill>
              </a:defRPr>
            </a:lvl1pPr>
            <a:lvl2pPr>
              <a:defRPr sz="2800">
                <a:solidFill>
                  <a:srgbClr val="C05728"/>
                </a:solidFill>
              </a:defRPr>
            </a:lvl2pPr>
            <a:lvl3pPr>
              <a:defRPr sz="2400">
                <a:solidFill>
                  <a:srgbClr val="C05728"/>
                </a:solidFill>
              </a:defRPr>
            </a:lvl3pPr>
            <a:lvl4pPr>
              <a:defRPr sz="2000">
                <a:solidFill>
                  <a:srgbClr val="C05728"/>
                </a:solidFill>
              </a:defRPr>
            </a:lvl4pPr>
            <a:lvl5pPr>
              <a:defRPr sz="2000">
                <a:solidFill>
                  <a:srgbClr val="C0572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49500"/>
            <a:ext cx="3932237" cy="3519488"/>
          </a:xfrm>
        </p:spPr>
        <p:txBody>
          <a:bodyPr/>
          <a:lstStyle>
            <a:lvl1pPr marL="0" indent="0">
              <a:buNone/>
              <a:defRPr sz="1600">
                <a:solidFill>
                  <a:srgbClr val="C05728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63AF3847-C3CD-4D15-9961-FA05194E6442}" type="datetimeFigureOut">
              <a:rPr lang="cs-CZ" smtClean="0"/>
              <a:pPr/>
              <a:t>26.01.2022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5728"/>
                </a:solidFill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4" y="190483"/>
            <a:ext cx="2192122" cy="3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9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1715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05099"/>
            <a:ext cx="10515600" cy="3471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886600B4-E292-47EB-B1E7-D0B322074C89}" type="datetimeFigureOut">
              <a:rPr lang="cs-CZ" smtClean="0"/>
              <a:pPr/>
              <a:t>26.01.2022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0199D623-A3D5-42DE-817C-8CD17F8DB1E8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90000"/>
            <a:ext cx="21907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8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emepis24.cz/staty/polsko" TargetMode="External"/><Relationship Id="rId2" Type="http://schemas.openxmlformats.org/officeDocument/2006/relationships/hyperlink" Target="https://www.zemepis24.cz/staty/nemecko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zemepis24.cz/staty/slovensko" TargetMode="External"/><Relationship Id="rId4" Type="http://schemas.openxmlformats.org/officeDocument/2006/relationships/hyperlink" Target="https://www.zemepis24.cz/staty/rakousko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-cdn.tripadvisor.com/media/photo-s/0b/31/8d/a0/burg-devin.jpg" TargetMode="External"/><Relationship Id="rId3" Type="http://schemas.openxmlformats.org/officeDocument/2006/relationships/hyperlink" Target="https://zssedlec.estranky.cz/file/474/cr.jpg" TargetMode="External"/><Relationship Id="rId7" Type="http://schemas.openxmlformats.org/officeDocument/2006/relationships/hyperlink" Target="https://www.inadhled.cz/images/articles/Bratislavsky_hrad_0.jpg" TargetMode="External"/><Relationship Id="rId2" Type="http://schemas.openxmlformats.org/officeDocument/2006/relationships/hyperlink" Target="https://d15-a.sdn.cz/d_15/c_img_F_E/S2aKpW.jpeg?fl=cro,0,41,800,450|res,1200,,1|webp,75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statnivlajky.cz/data/flags/w580/sk.png" TargetMode="External"/><Relationship Id="rId5" Type="http://schemas.openxmlformats.org/officeDocument/2006/relationships/hyperlink" Target="https://lh3.googleusercontent.com/proxy/AjaB8vSqMiKJr_CpfqgaY-OB9UBD7_DmKFw7pgfh5v-Bxajke-KL049-DY83SHPVAEg8GBX4Qa9uXDMxRCyRXgIf5_uJ4UubS-tKaJyhs7aRJMuWbq1XrYldGYCgDxusia3LJA" TargetMode="External"/><Relationship Id="rId4" Type="http://schemas.openxmlformats.org/officeDocument/2006/relationships/hyperlink" Target="https://upload.wikimedia.org/wikipedia/commons/c/cb/Flag_of_the_Czech_Republic.svg" TargetMode="External"/><Relationship Id="rId9" Type="http://schemas.openxmlformats.org/officeDocument/2006/relationships/hyperlink" Target="https://upload.wikimedia.org/wikipedia/commons/thumb/e/ee/Overview_of_Cathedral_of_St._Martin_in_Bratislava,_Bratislava_I_District.jpg/1200px-Overview_of_Cathedral_of_St._Martin_in_Bratislava,_Bratislava_I_District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epochalnisvet.cz/wp-content/uploads/2019/05/1-25.jpg" TargetMode="External"/><Relationship Id="rId3" Type="http://schemas.openxmlformats.org/officeDocument/2006/relationships/hyperlink" Target="https://www.statnivlajky.cz/data/flags/w580/pl.png" TargetMode="External"/><Relationship Id="rId7" Type="http://schemas.openxmlformats.org/officeDocument/2006/relationships/hyperlink" Target="https://www.statnivlajky.cz/data/flags/w580/de.png" TargetMode="External"/><Relationship Id="rId2" Type="http://schemas.openxmlformats.org/officeDocument/2006/relationships/hyperlink" Target="https://d15-a.sdn.cz/d_15/c_img_E_E/hFYBv1Z.jpeg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img.ceskatelevize.cz/program/porady/10433614124/foto09/213382554400005_01.jpg?1417535923" TargetMode="External"/><Relationship Id="rId5" Type="http://schemas.openxmlformats.org/officeDocument/2006/relationships/hyperlink" Target="https://static.dw.com/image/51491355_303.jpg" TargetMode="External"/><Relationship Id="rId4" Type="http://schemas.openxmlformats.org/officeDocument/2006/relationships/hyperlink" Target="https://naszkrakow.com.pl/wp-content/uploads/2020/08/wawel.jpg" TargetMode="External"/><Relationship Id="rId9" Type="http://schemas.openxmlformats.org/officeDocument/2006/relationships/hyperlink" Target="https://upload.wikimedia.org/wikipedia/commons/thumb/0/0d/K%C3%B6lner_Dom_von_Osten.jpg/640px-K%C3%B6lner_Dom_von_Osten.jpg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atnivlajky.cz/data/flags/w580/sk.png" TargetMode="External"/><Relationship Id="rId3" Type="http://schemas.openxmlformats.org/officeDocument/2006/relationships/hyperlink" Target="https://www.statnivlajky.cz/data/flags/w580/at.png" TargetMode="External"/><Relationship Id="rId7" Type="http://schemas.openxmlformats.org/officeDocument/2006/relationships/hyperlink" Target="https://encrypted-tbn0.gstatic.com/images?q=tbn:ANd9GcT4BYk7yf1H3OhfX9jFcUSWb1HTLp1tfn-PSQ&amp;usqp=CAU" TargetMode="External"/><Relationship Id="rId2" Type="http://schemas.openxmlformats.org/officeDocument/2006/relationships/hyperlink" Target="https://media.tourispo.com/images/ecu/entity/e_sight/sight_neuschwanstein-castle_n1300-62391-3_l.jpg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img.blesk.cz/img/1/full/2467206_.jpg" TargetMode="External"/><Relationship Id="rId5" Type="http://schemas.openxmlformats.org/officeDocument/2006/relationships/hyperlink" Target="https://zajezdy.radynacestu.cz/img/w-900,h-750,wm-a/2017-03-13/shutterstock-511879075.jpg" TargetMode="External"/><Relationship Id="rId4" Type="http://schemas.openxmlformats.org/officeDocument/2006/relationships/hyperlink" Target="https://cdn2.civitatis.com/austria/viena/guia/palacio-schonbrunn.jpg" TargetMode="External"/><Relationship Id="rId9" Type="http://schemas.openxmlformats.org/officeDocument/2006/relationships/hyperlink" Target="https://www.statnivlajky.cz/data/flags/w580/pl.pn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atnivlajky.cz/data/flags/w580/pl.png" TargetMode="External"/><Relationship Id="rId3" Type="http://schemas.openxmlformats.org/officeDocument/2006/relationships/hyperlink" Target="https://d15-a.sdn.cz/d_15/c_img_E_E/hFYBv1Z.jpeg" TargetMode="External"/><Relationship Id="rId7" Type="http://schemas.openxmlformats.org/officeDocument/2006/relationships/hyperlink" Target="https://www.statnivlajky.cz/data/flags/w580/at.png" TargetMode="External"/><Relationship Id="rId2" Type="http://schemas.openxmlformats.org/officeDocument/2006/relationships/hyperlink" Target="https://www.statnivlajky.cz/data/flags/w580/de.png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statnivlajky.cz/data/flags/w580/sk.png" TargetMode="External"/><Relationship Id="rId5" Type="http://schemas.openxmlformats.org/officeDocument/2006/relationships/hyperlink" Target="https://encrypted-tbn0.gstatic.com/images?q=tbn:ANd9GcT4BYk7yf1H3OhfX9jFcUSWb1HTLp1tfn-PSQ&amp;usqp=CAU" TargetMode="External"/><Relationship Id="rId4" Type="http://schemas.openxmlformats.org/officeDocument/2006/relationships/hyperlink" Target="https://img.blesk.cz/img/1/full/2467206_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7200" b="1" dirty="0"/>
              <a:t>Online příprava pro žáka v podobě prezentace</a:t>
            </a:r>
          </a:p>
        </p:txBody>
      </p:sp>
    </p:spTree>
    <p:extLst>
      <p:ext uri="{BB962C8B-B14F-4D97-AF65-F5344CB8AC3E}">
        <p14:creationId xmlns:p14="http://schemas.microsoft.com/office/powerpoint/2010/main" val="4009278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Polsko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3266" y="1635625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Polská republika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S ČR sousedí na severovýchodě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312 685 km2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Polština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R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epublika s dvoukomorovým parlamentem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Zlotý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Okolo 37 970 000 obyvatel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Varšava, Lodž, Krakov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Rysy 2 499 (m. n. m.)</a:t>
            </a:r>
          </a:p>
          <a:p>
            <a:r>
              <a:rPr lang="cs-CZ" sz="2000" dirty="0" err="1">
                <a:solidFill>
                  <a:schemeClr val="tx1"/>
                </a:solidFill>
                <a:latin typeface="+mn-lt"/>
              </a:rPr>
              <a:t>Wisla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 (1086 km)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Pšenice, žito, ječmen, len, oves, brambory, cukrová řepa, řepka a chmel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Těžební, strojírenský, hutnický, chemický, elektrotechnický, textilní a potravinářský průmysl</a:t>
            </a:r>
          </a:p>
          <a:p>
            <a:pPr marL="0" indent="0">
              <a:buNone/>
            </a:pPr>
            <a:r>
              <a:rPr lang="cs-CZ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   (</a:t>
            </a:r>
            <a:r>
              <a:rPr 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Krmela</a:t>
            </a:r>
            <a:r>
              <a:rPr lang="cs-CZ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, c2006-2020)</a:t>
            </a:r>
          </a:p>
          <a:p>
            <a:endParaRPr lang="cs-CZ" dirty="0"/>
          </a:p>
          <a:p>
            <a:endParaRPr lang="cs-CZ" dirty="0"/>
          </a:p>
          <a:p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5869D4B-BF27-429C-9767-8EAEEDA31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592" y="1217938"/>
            <a:ext cx="5043206" cy="315635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222553C-B9C0-4A6F-A2BA-66B30583F6F2}"/>
              </a:ext>
            </a:extLst>
          </p:cNvPr>
          <p:cNvSpPr txBox="1"/>
          <p:nvPr/>
        </p:nvSpPr>
        <p:spPr>
          <a:xfrm>
            <a:off x="8587409" y="4374289"/>
            <a:ext cx="1643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10</a:t>
            </a:r>
          </a:p>
        </p:txBody>
      </p:sp>
      <p:pic>
        <p:nvPicPr>
          <p:cNvPr id="7" name="Snímek 10">
            <a:hlinkClick r:id="" action="ppaction://media"/>
            <a:extLst>
              <a:ext uri="{FF2B5EF4-FFF2-40B4-BE49-F238E27FC236}">
                <a16:creationId xmlns:a16="http://schemas.microsoft.com/office/drawing/2014/main" id="{1BAEA094-7B74-4E65-A382-0BACA2BBD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8087" y="94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1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Polsko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C71ABE0-D4E8-4267-8C2B-3CC2AAAFE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39" y="2564803"/>
            <a:ext cx="4964653" cy="321668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0EE9C5D-A589-40D5-A918-5D13CC8C753C}"/>
              </a:ext>
            </a:extLst>
          </p:cNvPr>
          <p:cNvSpPr txBox="1"/>
          <p:nvPr/>
        </p:nvSpPr>
        <p:spPr>
          <a:xfrm>
            <a:off x="2425148" y="5808484"/>
            <a:ext cx="206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11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2A67399-DBC8-45D6-9B67-0505EBADF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418" y="1049516"/>
            <a:ext cx="4626419" cy="260401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719D433-249F-47E4-923A-C964C3339CA0}"/>
              </a:ext>
            </a:extLst>
          </p:cNvPr>
          <p:cNvSpPr txBox="1"/>
          <p:nvPr/>
        </p:nvSpPr>
        <p:spPr>
          <a:xfrm>
            <a:off x="7234819" y="1049516"/>
            <a:ext cx="2319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12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447E94-4F8A-44B1-B00B-36DE36ED7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7313" y="3732343"/>
            <a:ext cx="4688485" cy="312565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EC937D0-7811-492E-A614-6D945DB30BD1}"/>
              </a:ext>
            </a:extLst>
          </p:cNvPr>
          <p:cNvSpPr txBox="1"/>
          <p:nvPr/>
        </p:nvSpPr>
        <p:spPr>
          <a:xfrm>
            <a:off x="10639580" y="3881229"/>
            <a:ext cx="1801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13</a:t>
            </a:r>
          </a:p>
        </p:txBody>
      </p:sp>
      <p:pic>
        <p:nvPicPr>
          <p:cNvPr id="10" name="Snímek 11">
            <a:hlinkClick r:id="" action="ppaction://media"/>
            <a:extLst>
              <a:ext uri="{FF2B5EF4-FFF2-40B4-BE49-F238E27FC236}">
                <a16:creationId xmlns:a16="http://schemas.microsoft.com/office/drawing/2014/main" id="{03A0648F-9128-4AF5-9B56-09569BCF2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35493" y="95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3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Německo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Spolková republika Německo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S ČR sousedí na západě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357 022 km2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Němčina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F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ederativní republika s dvoukomorovým parlamentem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Euro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Okolo 83 020 000 obyvatel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Berlín, Hamburg, Mnichov</a:t>
            </a:r>
          </a:p>
          <a:p>
            <a:r>
              <a:rPr lang="de-DE" sz="2000" dirty="0">
                <a:solidFill>
                  <a:schemeClr val="tx1"/>
                </a:solidFill>
                <a:latin typeface="+mn-lt"/>
              </a:rPr>
              <a:t>Zugspitze (2963 m. n. m.)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Rýn 1326 km (865 km), Elbe 1165 km (795 km), Dunaj 2850 km (647 km)</a:t>
            </a:r>
          </a:p>
          <a:p>
            <a:r>
              <a:rPr lang="pl-PL" sz="2000" dirty="0">
                <a:solidFill>
                  <a:schemeClr val="tx1"/>
                </a:solidFill>
                <a:latin typeface="+mn-lt"/>
              </a:rPr>
              <a:t>Obilí, cukrová řepa, brambory, produkce mléka a chov prasat, skotu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Strojírenský, automobilový a chemický průmysl</a:t>
            </a:r>
          </a:p>
          <a:p>
            <a:endParaRPr lang="cs-CZ" sz="2000" dirty="0">
              <a:solidFill>
                <a:schemeClr val="tx1"/>
              </a:solidFill>
              <a:latin typeface="+mn-lt"/>
            </a:endParaRPr>
          </a:p>
          <a:p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ED2DBC9-C62D-438F-9CB6-90BE2C91D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757" y="1156544"/>
            <a:ext cx="4346807" cy="260808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67CF4AF-44F6-4C32-8BC3-3C49ACAD9A9A}"/>
              </a:ext>
            </a:extLst>
          </p:cNvPr>
          <p:cNvSpPr txBox="1"/>
          <p:nvPr/>
        </p:nvSpPr>
        <p:spPr>
          <a:xfrm>
            <a:off x="9183756" y="3764628"/>
            <a:ext cx="186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14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A75A0B3-4D3A-4900-9291-BDFB701F947B}"/>
              </a:ext>
            </a:extLst>
          </p:cNvPr>
          <p:cNvSpPr txBox="1"/>
          <p:nvPr/>
        </p:nvSpPr>
        <p:spPr>
          <a:xfrm>
            <a:off x="9753599" y="6284131"/>
            <a:ext cx="298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cs-CZ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Krmela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c2006-2020)</a:t>
            </a:r>
          </a:p>
        </p:txBody>
      </p:sp>
      <p:pic>
        <p:nvPicPr>
          <p:cNvPr id="6" name="Snímek 12">
            <a:hlinkClick r:id="" action="ppaction://media"/>
            <a:extLst>
              <a:ext uri="{FF2B5EF4-FFF2-40B4-BE49-F238E27FC236}">
                <a16:creationId xmlns:a16="http://schemas.microsoft.com/office/drawing/2014/main" id="{A97E3929-4108-4EAF-888F-247DDB533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8331" y="70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0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Německo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4A93353-6F43-4CDC-8066-AE352C2AE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1" y="1645570"/>
            <a:ext cx="4637114" cy="260837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F7F8858-4714-4FF1-ABF0-5072B06B9618}"/>
              </a:ext>
            </a:extLst>
          </p:cNvPr>
          <p:cNvSpPr txBox="1"/>
          <p:nvPr/>
        </p:nvSpPr>
        <p:spPr>
          <a:xfrm>
            <a:off x="2319131" y="4307946"/>
            <a:ext cx="200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15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D04E5B-6BA0-46CC-BD23-67E7F7714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828" y="1195289"/>
            <a:ext cx="3362241" cy="528502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1BFE5F4-DE65-4976-A7B0-74BFDA896AE7}"/>
              </a:ext>
            </a:extLst>
          </p:cNvPr>
          <p:cNvSpPr txBox="1"/>
          <p:nvPr/>
        </p:nvSpPr>
        <p:spPr>
          <a:xfrm>
            <a:off x="9607827" y="6508678"/>
            <a:ext cx="168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16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9773A4A-E1B3-47F8-8F08-7185F4805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364" y="2052157"/>
            <a:ext cx="3793028" cy="388364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F19B87E-A9F7-44A6-8136-481F09A0D9C8}"/>
              </a:ext>
            </a:extLst>
          </p:cNvPr>
          <p:cNvSpPr txBox="1"/>
          <p:nvPr/>
        </p:nvSpPr>
        <p:spPr>
          <a:xfrm>
            <a:off x="6281531" y="6042991"/>
            <a:ext cx="174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17</a:t>
            </a:r>
          </a:p>
        </p:txBody>
      </p:sp>
      <p:pic>
        <p:nvPicPr>
          <p:cNvPr id="10" name="Snímek 13">
            <a:hlinkClick r:id="" action="ppaction://media"/>
            <a:extLst>
              <a:ext uri="{FF2B5EF4-FFF2-40B4-BE49-F238E27FC236}">
                <a16:creationId xmlns:a16="http://schemas.microsoft.com/office/drawing/2014/main" id="{2E74AAC8-CAFD-487B-B2E7-83FEAB091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5469" y="72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3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Rakousko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Rakouská republika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S ČR sousedí na jihu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83 858 km2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Němčina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F</a:t>
            </a:r>
            <a:r>
              <a:rPr lang="pt-BR" sz="2000" dirty="0">
                <a:solidFill>
                  <a:schemeClr val="tx1"/>
                </a:solidFill>
                <a:latin typeface="+mn-lt"/>
              </a:rPr>
              <a:t>ederativní republika s dvoukomorovým parlamentem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Euro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Okolo 8 862 000 obyvatel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Vídeň, Graz, Linec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Grossglockner (3797 m. n. m.)</a:t>
            </a:r>
          </a:p>
          <a:p>
            <a:r>
              <a:rPr lang="pl-PL" sz="2000" dirty="0">
                <a:solidFill>
                  <a:schemeClr val="tx1"/>
                </a:solidFill>
                <a:latin typeface="+mn-lt"/>
              </a:rPr>
              <a:t>Dunaj 2850 km (358 km)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Cukrová řepa, kukuřice, ječmen, pšenice a chov prasat, skotu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Železářský, ocelářský, chemický a strojírenský průmysl</a:t>
            </a:r>
          </a:p>
          <a:p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C43099F-3CC1-4F53-9B0A-4F71B8E70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770" y="1049516"/>
            <a:ext cx="4458167" cy="29746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426F0B2-0051-4346-BF80-90C689F8C10C}"/>
              </a:ext>
            </a:extLst>
          </p:cNvPr>
          <p:cNvSpPr txBox="1"/>
          <p:nvPr/>
        </p:nvSpPr>
        <p:spPr>
          <a:xfrm>
            <a:off x="9137376" y="4078189"/>
            <a:ext cx="184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18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ADD4B7-1815-412C-9D6B-5587402AED79}"/>
              </a:ext>
            </a:extLst>
          </p:cNvPr>
          <p:cNvSpPr txBox="1"/>
          <p:nvPr/>
        </p:nvSpPr>
        <p:spPr>
          <a:xfrm>
            <a:off x="9727095" y="6156935"/>
            <a:ext cx="333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cs-CZ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Krmela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c2006-2020)</a:t>
            </a:r>
          </a:p>
        </p:txBody>
      </p:sp>
      <p:pic>
        <p:nvPicPr>
          <p:cNvPr id="6" name="Snímek 14">
            <a:hlinkClick r:id="" action="ppaction://media"/>
            <a:extLst>
              <a:ext uri="{FF2B5EF4-FFF2-40B4-BE49-F238E27FC236}">
                <a16:creationId xmlns:a16="http://schemas.microsoft.com/office/drawing/2014/main" id="{D94E5017-1A37-4A96-B1B9-935FF661B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1337" y="269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3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Rakousko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C3A7BCA-7B70-4DD4-8174-B51CD5E94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30" y="4522401"/>
            <a:ext cx="5910470" cy="196839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719C6C5-E937-47D7-ADC6-A68620C7FD7E}"/>
              </a:ext>
            </a:extLst>
          </p:cNvPr>
          <p:cNvSpPr txBox="1"/>
          <p:nvPr/>
        </p:nvSpPr>
        <p:spPr>
          <a:xfrm>
            <a:off x="2796209" y="6522796"/>
            <a:ext cx="262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19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6DAEE0-B3CD-4E55-A21B-4ED7564B5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751" y="1125716"/>
            <a:ext cx="4499047" cy="502874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5821B3A-A85A-43E7-905B-151462AE0B32}"/>
              </a:ext>
            </a:extLst>
          </p:cNvPr>
          <p:cNvSpPr txBox="1"/>
          <p:nvPr/>
        </p:nvSpPr>
        <p:spPr>
          <a:xfrm>
            <a:off x="8931965" y="6179969"/>
            <a:ext cx="1722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20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46078B0-BA88-4AC1-9A98-B8AD8F131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137" y="1207850"/>
            <a:ext cx="4830003" cy="32101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D1D437-B3E7-437C-9401-0D7E12665BFF}"/>
              </a:ext>
            </a:extLst>
          </p:cNvPr>
          <p:cNvSpPr txBox="1"/>
          <p:nvPr/>
        </p:nvSpPr>
        <p:spPr>
          <a:xfrm>
            <a:off x="3044719" y="1291846"/>
            <a:ext cx="1470992" cy="372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Obr. č. 21</a:t>
            </a:r>
          </a:p>
        </p:txBody>
      </p:sp>
      <p:pic>
        <p:nvPicPr>
          <p:cNvPr id="10" name="Snímek 15">
            <a:hlinkClick r:id="" action="ppaction://media"/>
            <a:extLst>
              <a:ext uri="{FF2B5EF4-FFF2-40B4-BE49-F238E27FC236}">
                <a16:creationId xmlns:a16="http://schemas.microsoft.com/office/drawing/2014/main" id="{C8FBA160-C208-45D2-891A-0342FEF81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9839" y="171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3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1. Doplň názvy sousedních států ČR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3F9B229-723A-4CA2-A8A4-EE12BB6FC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087" y="1793660"/>
            <a:ext cx="5797825" cy="460144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1F3AF42-C815-4FD9-A0CF-D560F739E116}"/>
              </a:ext>
            </a:extLst>
          </p:cNvPr>
          <p:cNvSpPr txBox="1"/>
          <p:nvPr/>
        </p:nvSpPr>
        <p:spPr>
          <a:xfrm>
            <a:off x="7063408" y="2655538"/>
            <a:ext cx="2120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3C065AB-B47D-4D0D-B17D-9E77F3238343}"/>
              </a:ext>
            </a:extLst>
          </p:cNvPr>
          <p:cNvSpPr txBox="1"/>
          <p:nvPr/>
        </p:nvSpPr>
        <p:spPr>
          <a:xfrm>
            <a:off x="5642114" y="5237707"/>
            <a:ext cx="755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rgbClr val="92D050"/>
                </a:solidFill>
              </a:rPr>
              <a:t>B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E918BF-788D-43B7-B710-B926A0C917AA}"/>
              </a:ext>
            </a:extLst>
          </p:cNvPr>
          <p:cNvSpPr txBox="1"/>
          <p:nvPr/>
        </p:nvSpPr>
        <p:spPr>
          <a:xfrm>
            <a:off x="7053468" y="4654500"/>
            <a:ext cx="781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3D111F-2781-4D17-8273-FC38D2306FB5}"/>
              </a:ext>
            </a:extLst>
          </p:cNvPr>
          <p:cNvSpPr txBox="1"/>
          <p:nvPr/>
        </p:nvSpPr>
        <p:spPr>
          <a:xfrm>
            <a:off x="4300326" y="3263387"/>
            <a:ext cx="1179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rgbClr val="FFFF00"/>
                </a:solidFill>
              </a:rPr>
              <a:t>D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DFAD939-5DDA-40B9-997B-45E1E73CF7F2}"/>
              </a:ext>
            </a:extLst>
          </p:cNvPr>
          <p:cNvSpPr txBox="1"/>
          <p:nvPr/>
        </p:nvSpPr>
        <p:spPr>
          <a:xfrm>
            <a:off x="5443328" y="6507251"/>
            <a:ext cx="208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22</a:t>
            </a:r>
          </a:p>
        </p:txBody>
      </p:sp>
      <p:pic>
        <p:nvPicPr>
          <p:cNvPr id="10" name="Snímek 16">
            <a:hlinkClick r:id="" action="ppaction://media"/>
            <a:extLst>
              <a:ext uri="{FF2B5EF4-FFF2-40B4-BE49-F238E27FC236}">
                <a16:creationId xmlns:a16="http://schemas.microsoft.com/office/drawing/2014/main" id="{2144D1A1-3DA2-493E-B6BC-02724550F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4348" y="82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6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2. Přiřaď vlajky k jejich státům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EBD18C9-8816-4E9C-88A3-EAA7F24D3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21" y="1666733"/>
            <a:ext cx="1999299" cy="1332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E1EBCE6-7426-4336-85D5-EB3153D78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21" y="4394633"/>
            <a:ext cx="2042831" cy="127800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52294ED-0A6B-4A10-BCB4-F64E1E2A4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670" y="3035634"/>
            <a:ext cx="1995271" cy="1332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0413ED9-2535-4E85-B097-62CD320F5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255" y="5672635"/>
            <a:ext cx="2042831" cy="122627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A47EBF8-2EB1-48C5-B615-F6690A92C110}"/>
              </a:ext>
            </a:extLst>
          </p:cNvPr>
          <p:cNvSpPr txBox="1"/>
          <p:nvPr/>
        </p:nvSpPr>
        <p:spPr>
          <a:xfrm>
            <a:off x="343291" y="2102542"/>
            <a:ext cx="458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1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7C6E35A-C0D7-42F8-A255-FBA1451A3AB4}"/>
              </a:ext>
            </a:extLst>
          </p:cNvPr>
          <p:cNvSpPr txBox="1"/>
          <p:nvPr/>
        </p:nvSpPr>
        <p:spPr>
          <a:xfrm>
            <a:off x="1245704" y="3292034"/>
            <a:ext cx="55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2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E1489D5-B162-4A00-B2C7-4348CAE3C32E}"/>
              </a:ext>
            </a:extLst>
          </p:cNvPr>
          <p:cNvSpPr txBox="1"/>
          <p:nvPr/>
        </p:nvSpPr>
        <p:spPr>
          <a:xfrm>
            <a:off x="316542" y="4679691"/>
            <a:ext cx="212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14F4EAF-7CB5-477F-8599-C47CA3A9BA71}"/>
              </a:ext>
            </a:extLst>
          </p:cNvPr>
          <p:cNvSpPr txBox="1"/>
          <p:nvPr/>
        </p:nvSpPr>
        <p:spPr>
          <a:xfrm>
            <a:off x="1523687" y="5891390"/>
            <a:ext cx="689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4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3E76372-BB4A-4177-B4AE-6B899524D43E}"/>
              </a:ext>
            </a:extLst>
          </p:cNvPr>
          <p:cNvSpPr txBox="1"/>
          <p:nvPr/>
        </p:nvSpPr>
        <p:spPr>
          <a:xfrm>
            <a:off x="7150303" y="1847659"/>
            <a:ext cx="439972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Slovensko</a:t>
            </a:r>
          </a:p>
          <a:p>
            <a:pPr algn="ctr"/>
            <a:endParaRPr lang="cs-CZ" sz="4400" b="1" dirty="0"/>
          </a:p>
          <a:p>
            <a:pPr algn="ctr"/>
            <a:r>
              <a:rPr lang="cs-CZ" sz="4400" b="1" dirty="0"/>
              <a:t>Německo</a:t>
            </a:r>
          </a:p>
          <a:p>
            <a:pPr algn="ctr"/>
            <a:endParaRPr lang="cs-CZ" sz="4400" b="1" dirty="0"/>
          </a:p>
          <a:p>
            <a:pPr algn="ctr"/>
            <a:r>
              <a:rPr lang="cs-CZ" sz="4400" b="1" dirty="0"/>
              <a:t>Rakousko</a:t>
            </a:r>
          </a:p>
          <a:p>
            <a:pPr algn="ctr"/>
            <a:endParaRPr lang="cs-CZ" sz="4400" b="1" dirty="0"/>
          </a:p>
          <a:p>
            <a:pPr algn="ctr"/>
            <a:r>
              <a:rPr lang="cs-CZ" sz="4400" b="1" dirty="0"/>
              <a:t>Polsko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84E18D6-7CD1-49D6-8915-1F7FEB6340E5}"/>
              </a:ext>
            </a:extLst>
          </p:cNvPr>
          <p:cNvSpPr txBox="1"/>
          <p:nvPr/>
        </p:nvSpPr>
        <p:spPr>
          <a:xfrm>
            <a:off x="2809442" y="231047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Obr. č. 23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3A50A36-2F1C-4235-93C2-CA6B352184AB}"/>
              </a:ext>
            </a:extLst>
          </p:cNvPr>
          <p:cNvSpPr txBox="1"/>
          <p:nvPr/>
        </p:nvSpPr>
        <p:spPr>
          <a:xfrm>
            <a:off x="3890691" y="3516968"/>
            <a:ext cx="1895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Obr. č. 24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29E5642-2305-4490-9159-3B2B0E542FA9}"/>
              </a:ext>
            </a:extLst>
          </p:cNvPr>
          <p:cNvSpPr txBox="1"/>
          <p:nvPr/>
        </p:nvSpPr>
        <p:spPr>
          <a:xfrm>
            <a:off x="2911730" y="4848968"/>
            <a:ext cx="1770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Obr. č. 25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1095DE0-36ED-4B18-B4FF-64B6F48CE4E1}"/>
              </a:ext>
            </a:extLst>
          </p:cNvPr>
          <p:cNvSpPr txBox="1"/>
          <p:nvPr/>
        </p:nvSpPr>
        <p:spPr>
          <a:xfrm>
            <a:off x="4182393" y="6085327"/>
            <a:ext cx="1478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Obr. č. 26</a:t>
            </a:r>
          </a:p>
        </p:txBody>
      </p:sp>
      <p:pic>
        <p:nvPicPr>
          <p:cNvPr id="17" name="Snímek 17">
            <a:hlinkClick r:id="" action="ppaction://media"/>
            <a:extLst>
              <a:ext uri="{FF2B5EF4-FFF2-40B4-BE49-F238E27FC236}">
                <a16:creationId xmlns:a16="http://schemas.microsoft.com/office/drawing/2014/main" id="{A217BC23-EA4B-490C-93C0-EB72B6866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9451" y="108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9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3. Doplň správná slova do mezer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1. 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Hlavní město Slovenska se nazývá ________________.</a:t>
            </a:r>
          </a:p>
          <a:p>
            <a:pPr marL="0" indent="0"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2. </a:t>
            </a:r>
            <a:r>
              <a:rPr lang="cs-CZ" sz="3200" dirty="0">
                <a:solidFill>
                  <a:schemeClr val="tx1"/>
                </a:solidFill>
              </a:rPr>
              <a:t>Grossglockner se nachází v ________________.</a:t>
            </a:r>
            <a:endParaRPr lang="cs-CZ" sz="32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3. 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Hlavním úředním jazykem v Rakousku je _____________.</a:t>
            </a:r>
          </a:p>
          <a:p>
            <a:pPr marL="0" indent="0"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4. 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Zlotý je měna, se kterou se platí v _______________.</a:t>
            </a:r>
          </a:p>
          <a:p>
            <a:pPr marL="0" indent="0"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5. 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Řeka Elbe protéká v _______________.</a:t>
            </a:r>
          </a:p>
        </p:txBody>
      </p:sp>
      <p:pic>
        <p:nvPicPr>
          <p:cNvPr id="2" name="Snímek 18">
            <a:hlinkClick r:id="" action="ppaction://media"/>
            <a:extLst>
              <a:ext uri="{FF2B5EF4-FFF2-40B4-BE49-F238E27FC236}">
                <a16:creationId xmlns:a16="http://schemas.microsoft.com/office/drawing/2014/main" id="{8B15D641-FF4D-4610-9652-044D23880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2070" y="51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1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4. Poznej stát podle památky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4335209-5DA6-4316-B182-B89E84407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01" y="3383948"/>
            <a:ext cx="5599799" cy="315028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D021DAF-5128-4122-920C-281CB1CEC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020" y="1793660"/>
            <a:ext cx="5599798" cy="372612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D234232-F478-4BE6-9570-4BD27FC0193C}"/>
              </a:ext>
            </a:extLst>
          </p:cNvPr>
          <p:cNvSpPr txBox="1"/>
          <p:nvPr/>
        </p:nvSpPr>
        <p:spPr>
          <a:xfrm>
            <a:off x="2756452" y="6534237"/>
            <a:ext cx="200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Obr. č. 27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D7ED4F-D1B1-4D96-9A01-7599797525A0}"/>
              </a:ext>
            </a:extLst>
          </p:cNvPr>
          <p:cNvSpPr txBox="1"/>
          <p:nvPr/>
        </p:nvSpPr>
        <p:spPr>
          <a:xfrm>
            <a:off x="8534399" y="5519788"/>
            <a:ext cx="174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Obr. č. 28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5362269-B878-48AB-919E-3DFBB5CB3680}"/>
              </a:ext>
            </a:extLst>
          </p:cNvPr>
          <p:cNvSpPr txBox="1"/>
          <p:nvPr/>
        </p:nvSpPr>
        <p:spPr>
          <a:xfrm>
            <a:off x="649355" y="5518574"/>
            <a:ext cx="1537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BE0B396-7812-4BF7-9F29-52FF70327B07}"/>
              </a:ext>
            </a:extLst>
          </p:cNvPr>
          <p:cNvSpPr txBox="1"/>
          <p:nvPr/>
        </p:nvSpPr>
        <p:spPr>
          <a:xfrm>
            <a:off x="6321287" y="1793660"/>
            <a:ext cx="12722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12" name="Snímek 19">
            <a:hlinkClick r:id="" action="ppaction://media"/>
            <a:extLst>
              <a:ext uri="{FF2B5EF4-FFF2-40B4-BE49-F238E27FC236}">
                <a16:creationId xmlns:a16="http://schemas.microsoft.com/office/drawing/2014/main" id="{B44D4326-9AE7-4F40-96F6-315F114F7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2218" y="67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4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Obsah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tx1"/>
                </a:solidFill>
                <a:latin typeface="+mn-lt"/>
              </a:rPr>
              <a:t>Úvod</a:t>
            </a:r>
          </a:p>
          <a:p>
            <a:r>
              <a:rPr lang="cs-CZ" dirty="0">
                <a:solidFill>
                  <a:schemeClr val="tx1"/>
                </a:solidFill>
                <a:latin typeface="+mn-lt"/>
              </a:rPr>
              <a:t>Opakování předešlého probíraného učiva v návaznosti na nové</a:t>
            </a:r>
          </a:p>
          <a:p>
            <a:r>
              <a:rPr lang="cs-CZ" dirty="0">
                <a:solidFill>
                  <a:schemeClr val="tx1"/>
                </a:solidFill>
                <a:latin typeface="+mn-lt"/>
              </a:rPr>
              <a:t>Výklad nového učiva</a:t>
            </a:r>
          </a:p>
          <a:p>
            <a:r>
              <a:rPr lang="cs-CZ" dirty="0">
                <a:solidFill>
                  <a:schemeClr val="tx1"/>
                </a:solidFill>
                <a:latin typeface="+mn-lt"/>
              </a:rPr>
              <a:t>Ověření nově osvojených vědomostí</a:t>
            </a:r>
          </a:p>
          <a:p>
            <a:r>
              <a:rPr lang="cs-CZ" dirty="0">
                <a:solidFill>
                  <a:schemeClr val="tx1"/>
                </a:solidFill>
                <a:latin typeface="+mn-lt"/>
              </a:rPr>
              <a:t>Diskuze</a:t>
            </a:r>
          </a:p>
          <a:p>
            <a:r>
              <a:rPr lang="cs-CZ" dirty="0">
                <a:solidFill>
                  <a:schemeClr val="tx1"/>
                </a:solidFill>
                <a:latin typeface="+mn-lt"/>
              </a:rPr>
              <a:t>Reflexe</a:t>
            </a:r>
          </a:p>
          <a:p>
            <a:endParaRPr lang="cs-CZ" sz="2000" dirty="0">
              <a:solidFill>
                <a:schemeClr val="tx1"/>
              </a:solidFill>
              <a:latin typeface="+mn-lt"/>
            </a:endParaRPr>
          </a:p>
          <a:p>
            <a:endParaRPr lang="cs-CZ" sz="2000" dirty="0">
              <a:solidFill>
                <a:schemeClr val="tx1"/>
              </a:solidFill>
              <a:latin typeface="+mn-lt"/>
            </a:endParaRPr>
          </a:p>
          <a:p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792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5. Rozhodni, zda je </a:t>
            </a:r>
            <a:r>
              <a:rPr lang="cs-CZ" b="1" dirty="0" err="1">
                <a:solidFill>
                  <a:srgbClr val="C05728"/>
                </a:solidFill>
                <a:latin typeface="+mn-lt"/>
              </a:rPr>
              <a:t>trvzení</a:t>
            </a:r>
            <a:r>
              <a:rPr lang="cs-CZ" b="1" dirty="0">
                <a:solidFill>
                  <a:srgbClr val="C05728"/>
                </a:solidFill>
                <a:latin typeface="+mn-lt"/>
              </a:rPr>
              <a:t> pravdivé či nepravdivé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3266" y="2351242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600" b="1" dirty="0">
                <a:solidFill>
                  <a:schemeClr val="tx1"/>
                </a:solidFill>
                <a:latin typeface="+mn-lt"/>
              </a:rPr>
              <a:t>1. </a:t>
            </a:r>
            <a:r>
              <a:rPr lang="cs-CZ" sz="3600" dirty="0">
                <a:solidFill>
                  <a:schemeClr val="tx1"/>
                </a:solidFill>
                <a:latin typeface="+mn-lt"/>
              </a:rPr>
              <a:t>Rýn je nejvyšším bodem Německa.</a:t>
            </a:r>
          </a:p>
          <a:p>
            <a:pPr marL="0" indent="0">
              <a:buNone/>
            </a:pPr>
            <a:r>
              <a:rPr lang="cs-CZ" sz="3600" b="1" dirty="0">
                <a:solidFill>
                  <a:schemeClr val="tx1"/>
                </a:solidFill>
                <a:latin typeface="+mn-lt"/>
              </a:rPr>
              <a:t>2. </a:t>
            </a:r>
            <a:r>
              <a:rPr lang="cs-CZ" sz="3600" dirty="0">
                <a:solidFill>
                  <a:schemeClr val="tx1"/>
                </a:solidFill>
                <a:latin typeface="+mn-lt"/>
              </a:rPr>
              <a:t>Počet obyvatel Rakouska se pohybuje kolem 5 miliónů.</a:t>
            </a:r>
          </a:p>
          <a:p>
            <a:pPr marL="0" indent="0">
              <a:buNone/>
            </a:pPr>
            <a:r>
              <a:rPr lang="cs-CZ" sz="3600" b="1" dirty="0">
                <a:solidFill>
                  <a:schemeClr val="tx1"/>
                </a:solidFill>
                <a:latin typeface="+mn-lt"/>
              </a:rPr>
              <a:t>3. </a:t>
            </a:r>
            <a:r>
              <a:rPr lang="cs-CZ" sz="3600" dirty="0">
                <a:solidFill>
                  <a:schemeClr val="tx1"/>
                </a:solidFill>
                <a:latin typeface="+mn-lt"/>
              </a:rPr>
              <a:t>Hlavním městem Polska je Varšava.</a:t>
            </a:r>
          </a:p>
          <a:p>
            <a:pPr marL="0" indent="0">
              <a:buNone/>
            </a:pPr>
            <a:r>
              <a:rPr lang="cs-CZ" sz="3600" b="1" dirty="0">
                <a:solidFill>
                  <a:schemeClr val="tx1"/>
                </a:solidFill>
                <a:latin typeface="+mn-lt"/>
              </a:rPr>
              <a:t>4. </a:t>
            </a:r>
            <a:r>
              <a:rPr lang="cs-CZ" sz="3600" dirty="0">
                <a:solidFill>
                  <a:schemeClr val="tx1"/>
                </a:solidFill>
                <a:latin typeface="+mn-lt"/>
              </a:rPr>
              <a:t>Řeka Nitra protéká Slovenskem.</a:t>
            </a:r>
          </a:p>
          <a:p>
            <a:pPr marL="0" indent="0">
              <a:buNone/>
            </a:pPr>
            <a:r>
              <a:rPr lang="cs-CZ" sz="3600" b="1" dirty="0">
                <a:solidFill>
                  <a:schemeClr val="tx1"/>
                </a:solidFill>
                <a:latin typeface="+mn-lt"/>
              </a:rPr>
              <a:t>5. </a:t>
            </a:r>
            <a:r>
              <a:rPr lang="cs-CZ" sz="3600" dirty="0">
                <a:solidFill>
                  <a:schemeClr val="tx1"/>
                </a:solidFill>
                <a:latin typeface="+mn-lt"/>
              </a:rPr>
              <a:t>Prátr je renesanční zámek nacházející se ve Vídni.</a:t>
            </a:r>
          </a:p>
          <a:p>
            <a:pPr marL="457200" indent="-457200">
              <a:buAutoNum type="arabicPeriod"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Snímek 20">
            <a:hlinkClick r:id="" action="ppaction://media"/>
            <a:extLst>
              <a:ext uri="{FF2B5EF4-FFF2-40B4-BE49-F238E27FC236}">
                <a16:creationId xmlns:a16="http://schemas.microsoft.com/office/drawing/2014/main" id="{89307634-E407-4846-AEC1-53B8E2E2D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913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9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sz="4800" b="1" dirty="0">
                <a:solidFill>
                  <a:srgbClr val="C05728"/>
                </a:solidFill>
              </a:rPr>
              <a:t>Správné řešení 1. úlohy</a:t>
            </a:r>
          </a:p>
          <a:p>
            <a:endParaRPr lang="cs-CZ" b="1" dirty="0">
              <a:solidFill>
                <a:srgbClr val="C05728"/>
              </a:solidFill>
              <a:latin typeface="+mn-l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3F9B229-723A-4CA2-A8A4-EE12BB6FC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087" y="1793660"/>
            <a:ext cx="5797825" cy="460144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1F3AF42-C815-4FD9-A0CF-D560F739E116}"/>
              </a:ext>
            </a:extLst>
          </p:cNvPr>
          <p:cNvSpPr txBox="1"/>
          <p:nvPr/>
        </p:nvSpPr>
        <p:spPr>
          <a:xfrm>
            <a:off x="6819898" y="2955565"/>
            <a:ext cx="2120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Polsko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3C065AB-B47D-4D0D-B17D-9E77F3238343}"/>
              </a:ext>
            </a:extLst>
          </p:cNvPr>
          <p:cNvSpPr txBox="1"/>
          <p:nvPr/>
        </p:nvSpPr>
        <p:spPr>
          <a:xfrm>
            <a:off x="5130245" y="5714752"/>
            <a:ext cx="225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92D050"/>
                </a:solidFill>
              </a:rPr>
              <a:t>Rakousko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E918BF-788D-43B7-B710-B926A0C917AA}"/>
              </a:ext>
            </a:extLst>
          </p:cNvPr>
          <p:cNvSpPr txBox="1"/>
          <p:nvPr/>
        </p:nvSpPr>
        <p:spPr>
          <a:xfrm>
            <a:off x="6973955" y="4837597"/>
            <a:ext cx="2408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Slovensko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3D111F-2781-4D17-8273-FC38D2306FB5}"/>
              </a:ext>
            </a:extLst>
          </p:cNvPr>
          <p:cNvSpPr txBox="1"/>
          <p:nvPr/>
        </p:nvSpPr>
        <p:spPr>
          <a:xfrm>
            <a:off x="3667537" y="3390873"/>
            <a:ext cx="320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FF00"/>
                </a:solidFill>
              </a:rPr>
              <a:t>Německo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DFAD939-5DDA-40B9-997B-45E1E73CF7F2}"/>
              </a:ext>
            </a:extLst>
          </p:cNvPr>
          <p:cNvSpPr txBox="1"/>
          <p:nvPr/>
        </p:nvSpPr>
        <p:spPr>
          <a:xfrm>
            <a:off x="5443328" y="6507251"/>
            <a:ext cx="208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29</a:t>
            </a:r>
          </a:p>
        </p:txBody>
      </p:sp>
      <p:pic>
        <p:nvPicPr>
          <p:cNvPr id="10" name="Snímek 21">
            <a:hlinkClick r:id="" action="ppaction://media"/>
            <a:extLst>
              <a:ext uri="{FF2B5EF4-FFF2-40B4-BE49-F238E27FC236}">
                <a16:creationId xmlns:a16="http://schemas.microsoft.com/office/drawing/2014/main" id="{C4B5E6CE-BD7D-48BA-9860-D5F67F644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4591" y="9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1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Správné řešení 2. úlohy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EBD18C9-8816-4E9C-88A3-EAA7F24D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21" y="1666733"/>
            <a:ext cx="1999299" cy="1332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E1EBCE6-7426-4336-85D5-EB3153D78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21" y="4394633"/>
            <a:ext cx="2042831" cy="127800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52294ED-0A6B-4A10-BCB4-F64E1E2A4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670" y="3035634"/>
            <a:ext cx="1995271" cy="1332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0413ED9-2535-4E85-B097-62CD320F5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255" y="5672635"/>
            <a:ext cx="2042831" cy="122627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A47EBF8-2EB1-48C5-B615-F6690A92C110}"/>
              </a:ext>
            </a:extLst>
          </p:cNvPr>
          <p:cNvSpPr txBox="1"/>
          <p:nvPr/>
        </p:nvSpPr>
        <p:spPr>
          <a:xfrm>
            <a:off x="343291" y="2102542"/>
            <a:ext cx="458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1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7C6E35A-C0D7-42F8-A255-FBA1451A3AB4}"/>
              </a:ext>
            </a:extLst>
          </p:cNvPr>
          <p:cNvSpPr txBox="1"/>
          <p:nvPr/>
        </p:nvSpPr>
        <p:spPr>
          <a:xfrm>
            <a:off x="1245704" y="3292034"/>
            <a:ext cx="55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2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E1489D5-B162-4A00-B2C7-4348CAE3C32E}"/>
              </a:ext>
            </a:extLst>
          </p:cNvPr>
          <p:cNvSpPr txBox="1"/>
          <p:nvPr/>
        </p:nvSpPr>
        <p:spPr>
          <a:xfrm>
            <a:off x="316542" y="4679691"/>
            <a:ext cx="212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14F4EAF-7CB5-477F-8599-C47CA3A9BA71}"/>
              </a:ext>
            </a:extLst>
          </p:cNvPr>
          <p:cNvSpPr txBox="1"/>
          <p:nvPr/>
        </p:nvSpPr>
        <p:spPr>
          <a:xfrm>
            <a:off x="1523687" y="5891390"/>
            <a:ext cx="689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4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3E76372-BB4A-4177-B4AE-6B899524D43E}"/>
              </a:ext>
            </a:extLst>
          </p:cNvPr>
          <p:cNvSpPr txBox="1"/>
          <p:nvPr/>
        </p:nvSpPr>
        <p:spPr>
          <a:xfrm>
            <a:off x="7150303" y="1847659"/>
            <a:ext cx="439972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/>
              <a:t>Slovensko</a:t>
            </a:r>
          </a:p>
          <a:p>
            <a:pPr algn="ctr"/>
            <a:endParaRPr lang="cs-CZ" sz="4400" b="1" dirty="0"/>
          </a:p>
          <a:p>
            <a:pPr algn="ctr"/>
            <a:r>
              <a:rPr lang="cs-CZ" sz="4400" b="1" dirty="0"/>
              <a:t>Německo</a:t>
            </a:r>
          </a:p>
          <a:p>
            <a:pPr algn="ctr"/>
            <a:endParaRPr lang="cs-CZ" sz="4400" b="1" dirty="0"/>
          </a:p>
          <a:p>
            <a:pPr algn="ctr"/>
            <a:r>
              <a:rPr lang="cs-CZ" sz="4400" b="1" dirty="0"/>
              <a:t>Rakousko</a:t>
            </a:r>
          </a:p>
          <a:p>
            <a:pPr algn="ctr"/>
            <a:endParaRPr lang="cs-CZ" sz="4400" b="1" dirty="0"/>
          </a:p>
          <a:p>
            <a:pPr algn="ctr"/>
            <a:r>
              <a:rPr lang="cs-CZ" sz="4400" b="1" dirty="0"/>
              <a:t>Polsko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84E18D6-7CD1-49D6-8915-1F7FEB6340E5}"/>
              </a:ext>
            </a:extLst>
          </p:cNvPr>
          <p:cNvSpPr txBox="1"/>
          <p:nvPr/>
        </p:nvSpPr>
        <p:spPr>
          <a:xfrm>
            <a:off x="2809442" y="231047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Obr. č. 30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3A50A36-2F1C-4235-93C2-CA6B352184AB}"/>
              </a:ext>
            </a:extLst>
          </p:cNvPr>
          <p:cNvSpPr txBox="1"/>
          <p:nvPr/>
        </p:nvSpPr>
        <p:spPr>
          <a:xfrm>
            <a:off x="3890691" y="3516968"/>
            <a:ext cx="1895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Obr. č. 31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29E5642-2305-4490-9159-3B2B0E542FA9}"/>
              </a:ext>
            </a:extLst>
          </p:cNvPr>
          <p:cNvSpPr txBox="1"/>
          <p:nvPr/>
        </p:nvSpPr>
        <p:spPr>
          <a:xfrm>
            <a:off x="2911730" y="4848968"/>
            <a:ext cx="1770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Obr. č. 32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1095DE0-36ED-4B18-B4FF-64B6F48CE4E1}"/>
              </a:ext>
            </a:extLst>
          </p:cNvPr>
          <p:cNvSpPr txBox="1"/>
          <p:nvPr/>
        </p:nvSpPr>
        <p:spPr>
          <a:xfrm>
            <a:off x="4182393" y="6085327"/>
            <a:ext cx="1478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Obr. č. 33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A58FD13B-E454-48B3-958D-079C9A8C1BF0}"/>
              </a:ext>
            </a:extLst>
          </p:cNvPr>
          <p:cNvCxnSpPr>
            <a:stCxn id="13" idx="3"/>
          </p:cNvCxnSpPr>
          <p:nvPr/>
        </p:nvCxnSpPr>
        <p:spPr>
          <a:xfrm flipV="1">
            <a:off x="4028642" y="2199861"/>
            <a:ext cx="3935915" cy="2644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B3B33BBE-FFBD-449E-B6AB-D85C3EC31331}"/>
              </a:ext>
            </a:extLst>
          </p:cNvPr>
          <p:cNvCxnSpPr/>
          <p:nvPr/>
        </p:nvCxnSpPr>
        <p:spPr>
          <a:xfrm>
            <a:off x="4280452" y="4239754"/>
            <a:ext cx="3644348" cy="609214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70DB52DE-2473-43DC-BD96-2B88398D0377}"/>
              </a:ext>
            </a:extLst>
          </p:cNvPr>
          <p:cNvCxnSpPr/>
          <p:nvPr/>
        </p:nvCxnSpPr>
        <p:spPr>
          <a:xfrm flipV="1">
            <a:off x="4439478" y="3516968"/>
            <a:ext cx="3657600" cy="25683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25CFBC37-94BB-4D78-BD3E-37908D58B57B}"/>
              </a:ext>
            </a:extLst>
          </p:cNvPr>
          <p:cNvCxnSpPr>
            <a:stCxn id="15" idx="2"/>
          </p:cNvCxnSpPr>
          <p:nvPr/>
        </p:nvCxnSpPr>
        <p:spPr>
          <a:xfrm>
            <a:off x="3796941" y="5156745"/>
            <a:ext cx="4392902" cy="9285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639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Správné řešení 3. úlohy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1. 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Hlavní město Slovenska se nazývá </a:t>
            </a:r>
            <a:r>
              <a:rPr lang="cs-CZ" sz="3200" b="1" dirty="0">
                <a:solidFill>
                  <a:srgbClr val="FF0000"/>
                </a:solidFill>
                <a:latin typeface="+mn-lt"/>
              </a:rPr>
              <a:t>Bratislava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2. </a:t>
            </a:r>
            <a:r>
              <a:rPr lang="cs-CZ" sz="3200" dirty="0">
                <a:solidFill>
                  <a:schemeClr val="tx1"/>
                </a:solidFill>
              </a:rPr>
              <a:t>Grossglockner se nachází v </a:t>
            </a:r>
            <a:r>
              <a:rPr lang="cs-CZ" sz="3200" b="1" dirty="0">
                <a:solidFill>
                  <a:srgbClr val="FF0000"/>
                </a:solidFill>
              </a:rPr>
              <a:t>Rakousku</a:t>
            </a:r>
            <a:r>
              <a:rPr lang="cs-CZ" sz="3200" dirty="0">
                <a:solidFill>
                  <a:schemeClr val="tx1"/>
                </a:solidFill>
              </a:rPr>
              <a:t>.</a:t>
            </a:r>
            <a:endParaRPr lang="cs-CZ" sz="32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3. 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Hlavním úředním jazykem Rakouska je </a:t>
            </a:r>
            <a:r>
              <a:rPr lang="cs-CZ" sz="3200" b="1" dirty="0">
                <a:solidFill>
                  <a:srgbClr val="FF0000"/>
                </a:solidFill>
                <a:latin typeface="+mn-lt"/>
              </a:rPr>
              <a:t>němčina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4. 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Zlotý je měna, se kterou se platí v </a:t>
            </a:r>
            <a:r>
              <a:rPr lang="cs-CZ" sz="3200" b="1" dirty="0">
                <a:solidFill>
                  <a:srgbClr val="FF0000"/>
                </a:solidFill>
                <a:latin typeface="+mn-lt"/>
              </a:rPr>
              <a:t>Polsku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5. 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Řeka Elbe protéká v </a:t>
            </a:r>
            <a:r>
              <a:rPr lang="cs-CZ" sz="3200" b="1" dirty="0">
                <a:solidFill>
                  <a:srgbClr val="FF0000"/>
                </a:solidFill>
                <a:latin typeface="+mn-lt"/>
              </a:rPr>
              <a:t>Německu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0723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Správné řešení 4. úlohy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4335209-5DA6-4316-B182-B89E84407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01" y="3383948"/>
            <a:ext cx="5599799" cy="315028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D021DAF-5128-4122-920C-281CB1CEC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020" y="1793660"/>
            <a:ext cx="5599798" cy="372612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D234232-F478-4BE6-9570-4BD27FC0193C}"/>
              </a:ext>
            </a:extLst>
          </p:cNvPr>
          <p:cNvSpPr txBox="1"/>
          <p:nvPr/>
        </p:nvSpPr>
        <p:spPr>
          <a:xfrm>
            <a:off x="2756452" y="6534237"/>
            <a:ext cx="200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Obr. č. 34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6D7ED4F-D1B1-4D96-9A01-7599797525A0}"/>
              </a:ext>
            </a:extLst>
          </p:cNvPr>
          <p:cNvSpPr txBox="1"/>
          <p:nvPr/>
        </p:nvSpPr>
        <p:spPr>
          <a:xfrm>
            <a:off x="8534399" y="5519788"/>
            <a:ext cx="174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Obr. č. 35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5362269-B878-48AB-919E-3DFBB5CB3680}"/>
              </a:ext>
            </a:extLst>
          </p:cNvPr>
          <p:cNvSpPr txBox="1"/>
          <p:nvPr/>
        </p:nvSpPr>
        <p:spPr>
          <a:xfrm>
            <a:off x="649355" y="5518574"/>
            <a:ext cx="3498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</a:rPr>
              <a:t>Slovensko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BE0B396-7812-4BF7-9F29-52FF70327B07}"/>
              </a:ext>
            </a:extLst>
          </p:cNvPr>
          <p:cNvSpPr txBox="1"/>
          <p:nvPr/>
        </p:nvSpPr>
        <p:spPr>
          <a:xfrm>
            <a:off x="6321287" y="1793660"/>
            <a:ext cx="4333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</a:rPr>
              <a:t>Rakousko</a:t>
            </a:r>
          </a:p>
        </p:txBody>
      </p:sp>
    </p:spTree>
    <p:extLst>
      <p:ext uri="{BB962C8B-B14F-4D97-AF65-F5344CB8AC3E}">
        <p14:creationId xmlns:p14="http://schemas.microsoft.com/office/powerpoint/2010/main" val="771286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Správné řešení 5. úlohy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3266" y="1793660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1. 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Rýn je nejvyšším bodem Německa. </a:t>
            </a:r>
            <a:r>
              <a:rPr lang="cs-CZ" sz="3200" dirty="0">
                <a:solidFill>
                  <a:srgbClr val="FF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✖</a:t>
            </a:r>
            <a:endParaRPr lang="cs-CZ" sz="3200" dirty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2. 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Počet obyvatel Rakouska se pohybuje kolem 5 miliónů.</a:t>
            </a:r>
            <a:r>
              <a:rPr lang="cs-CZ" sz="3200" dirty="0">
                <a:solidFill>
                  <a:schemeClr val="tx1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 </a:t>
            </a:r>
            <a:r>
              <a:rPr lang="cs-CZ" sz="3200" dirty="0">
                <a:solidFill>
                  <a:srgbClr val="FF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✖</a:t>
            </a:r>
            <a:endParaRPr lang="cs-CZ" sz="3200" dirty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3. 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Hlavním městem Polska je Varšava. </a:t>
            </a:r>
            <a:r>
              <a:rPr lang="cs-CZ" sz="3200" dirty="0">
                <a:solidFill>
                  <a:srgbClr val="92D05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✔</a:t>
            </a:r>
            <a:endParaRPr lang="cs-CZ" sz="3200" dirty="0">
              <a:solidFill>
                <a:srgbClr val="92D050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4. 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Řeka Nitra protéká Slovenskem. </a:t>
            </a:r>
            <a:r>
              <a:rPr lang="cs-CZ" sz="3200" dirty="0">
                <a:solidFill>
                  <a:srgbClr val="FF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✖</a:t>
            </a:r>
            <a:endParaRPr lang="cs-CZ" sz="3200" dirty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3200" b="1" dirty="0">
                <a:solidFill>
                  <a:schemeClr val="tx1"/>
                </a:solidFill>
                <a:latin typeface="+mn-lt"/>
              </a:rPr>
              <a:t>5. </a:t>
            </a:r>
            <a:r>
              <a:rPr lang="cs-CZ" sz="3200" dirty="0">
                <a:solidFill>
                  <a:schemeClr val="tx1"/>
                </a:solidFill>
                <a:latin typeface="+mn-lt"/>
              </a:rPr>
              <a:t>Prátr je renesanční zámek nacházející se ve Vídni. </a:t>
            </a:r>
            <a:r>
              <a:rPr lang="cs-CZ" sz="3200" dirty="0">
                <a:solidFill>
                  <a:srgbClr val="FF0000"/>
                </a:solidFill>
                <a:latin typeface="MS UI Gothic" panose="020B0600070205080204" pitchFamily="34" charset="-128"/>
                <a:ea typeface="MS UI Gothic" panose="020B0600070205080204" pitchFamily="34" charset="-128"/>
              </a:rPr>
              <a:t>✖</a:t>
            </a:r>
            <a:endParaRPr lang="cs-CZ" sz="3200" dirty="0">
              <a:solidFill>
                <a:srgbClr val="FF0000"/>
              </a:solidFill>
              <a:latin typeface="+mn-lt"/>
            </a:endParaRPr>
          </a:p>
          <a:p>
            <a:pPr marL="457200" indent="-457200">
              <a:buAutoNum type="arabicPeriod"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777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Diskuze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3266" y="1793660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+mn-lt"/>
              </a:rPr>
              <a:t>Navštívil jste někdy nějaký náš sousední stát?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+mn-lt"/>
              </a:rPr>
              <a:t>Pokud ano, zkuste se s ostatními podělit o své zkušenosti, zážitky či zajímavosti z navštívené destinace.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+mn-lt"/>
              </a:rPr>
              <a:t>Pokuste se porovnat způsob života a přírodu sousedních států s Českou republikou. Pokud nedisponujete vlastní zkušeností, zapátrejte v knihách, časopisech nebo na internetu. 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+mn-lt"/>
              </a:rPr>
              <a:t>Která z vlajek sousedních států se Vám líbí nejvíce?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+mn-lt"/>
              </a:rPr>
              <a:t>Jakou památku z dnes jmenovaných, byste chtěl/chtěla spatřit na vlastní oči?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Který sousední stát je Vám nejvíce sympatický? Proč?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*V současné době mohou žáci s vyučujícím diskutovat např. prostřednictvím </a:t>
            </a:r>
            <a:r>
              <a:rPr lang="cs-CZ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videohovoru</a:t>
            </a:r>
            <a:r>
              <a:rPr lang="cs-CZ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na sociálních sítí.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5337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Reflexe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3266" y="1793660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400" b="1" dirty="0">
                <a:solidFill>
                  <a:schemeClr val="tx1"/>
                </a:solidFill>
                <a:latin typeface="+mn-lt"/>
              </a:rPr>
              <a:t>Kolik jste měl/měla správných odpovědí? </a:t>
            </a:r>
          </a:p>
          <a:p>
            <a:pPr marL="0" indent="0">
              <a:buNone/>
            </a:pPr>
            <a:r>
              <a:rPr lang="cs-CZ" sz="4400" b="1" dirty="0">
                <a:solidFill>
                  <a:schemeClr val="tx1"/>
                </a:solidFill>
                <a:latin typeface="+mn-lt"/>
              </a:rPr>
              <a:t>Jak se Vám líbila má dnešní prezentace?</a:t>
            </a:r>
          </a:p>
          <a:p>
            <a:pPr marL="0" indent="0">
              <a:buNone/>
            </a:pPr>
            <a:endParaRPr lang="cs-CZ" sz="6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s-CZ" sz="6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4400" dirty="0">
                <a:solidFill>
                  <a:schemeClr val="tx1"/>
                </a:solidFill>
                <a:latin typeface="+mn-lt"/>
              </a:rPr>
              <a:t>Váš názor mi můžete napsat na tuto                    e-mailovou adresu: </a:t>
            </a:r>
            <a:r>
              <a:rPr lang="cs-CZ" sz="4400" dirty="0">
                <a:solidFill>
                  <a:srgbClr val="0070C0"/>
                </a:solidFill>
                <a:latin typeface="+mn-lt"/>
              </a:rPr>
              <a:t>j_gago@utb.cz</a:t>
            </a:r>
          </a:p>
          <a:p>
            <a:pPr marL="0" indent="0">
              <a:buNone/>
            </a:pPr>
            <a:endParaRPr lang="cs-CZ" sz="44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395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Použité internetové zdroje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 err="1">
                <a:solidFill>
                  <a:schemeClr val="tx1"/>
                </a:solidFill>
                <a:latin typeface="+mn-lt"/>
              </a:rPr>
              <a:t>Krmela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, D. (c2006-2020). </a:t>
            </a:r>
            <a:r>
              <a:rPr lang="cs-CZ" sz="2400" i="1" dirty="0">
                <a:solidFill>
                  <a:schemeClr val="tx1"/>
                </a:solidFill>
                <a:latin typeface="+mn-lt"/>
              </a:rPr>
              <a:t>NĚMECKO (STÁT): Německo – informace o státu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. Zeměpis 24: Online Učebnice. Dostupné z: </a:t>
            </a:r>
            <a:r>
              <a:rPr lang="cs-CZ" sz="2400" u="sng" dirty="0">
                <a:latin typeface="+mn-lt"/>
                <a:hlinkClick r:id="rId2"/>
              </a:rPr>
              <a:t>https://www.zemepis24.cz/staty/nemecko</a:t>
            </a:r>
            <a:endParaRPr lang="cs-CZ" sz="2400" u="sng" dirty="0">
              <a:latin typeface="+mn-lt"/>
            </a:endParaRPr>
          </a:p>
          <a:p>
            <a:pPr marL="0" indent="0">
              <a:buNone/>
            </a:pPr>
            <a:r>
              <a:rPr lang="cs-CZ" sz="2400" dirty="0" err="1">
                <a:solidFill>
                  <a:schemeClr val="tx1"/>
                </a:solidFill>
                <a:latin typeface="+mn-lt"/>
              </a:rPr>
              <a:t>Krmela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, D. (c2006-2020). </a:t>
            </a:r>
            <a:r>
              <a:rPr lang="cs-CZ" sz="2400" i="1" dirty="0">
                <a:solidFill>
                  <a:schemeClr val="tx1"/>
                </a:solidFill>
                <a:latin typeface="+mn-lt"/>
              </a:rPr>
              <a:t>POLSKO (STÁT): Polsko – informace o státu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. Zeměpis 24: Online Učebnice. Dostupné z: </a:t>
            </a:r>
            <a:r>
              <a:rPr lang="cs-CZ" sz="2400" u="sng" dirty="0">
                <a:latin typeface="+mn-lt"/>
                <a:hlinkClick r:id="rId3"/>
              </a:rPr>
              <a:t>https://www.zemepis24.cz/staty/polsko</a:t>
            </a:r>
            <a:endParaRPr lang="cs-CZ" sz="2400" dirty="0">
              <a:latin typeface="+mn-lt"/>
            </a:endParaRPr>
          </a:p>
          <a:p>
            <a:pPr marL="0" indent="0">
              <a:buNone/>
            </a:pPr>
            <a:r>
              <a:rPr lang="cs-CZ" sz="2400" dirty="0" err="1">
                <a:solidFill>
                  <a:schemeClr val="tx1"/>
                </a:solidFill>
                <a:latin typeface="+mn-lt"/>
              </a:rPr>
              <a:t>Krmela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, D. (c2006-2020). </a:t>
            </a:r>
            <a:r>
              <a:rPr lang="cs-CZ" sz="2400" i="1" dirty="0">
                <a:solidFill>
                  <a:schemeClr val="tx1"/>
                </a:solidFill>
                <a:latin typeface="+mn-lt"/>
              </a:rPr>
              <a:t>RAKOUSKO (STÁT): Rakousko – informace o státu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. Zeměpis 24: Online Učebnice. Dostupné z: </a:t>
            </a:r>
            <a:r>
              <a:rPr lang="cs-CZ" sz="2400" u="sng" dirty="0">
                <a:latin typeface="+mn-lt"/>
                <a:hlinkClick r:id="rId4"/>
              </a:rPr>
              <a:t>https://www.zemepis24.cz/staty/rakousko</a:t>
            </a:r>
            <a:endParaRPr lang="cs-CZ" sz="2400" u="sng" dirty="0">
              <a:latin typeface="+mn-lt"/>
            </a:endParaRPr>
          </a:p>
          <a:p>
            <a:pPr marL="0" indent="0">
              <a:buNone/>
            </a:pPr>
            <a:r>
              <a:rPr lang="cs-CZ" sz="2400" dirty="0" err="1">
                <a:solidFill>
                  <a:schemeClr val="tx1"/>
                </a:solidFill>
                <a:latin typeface="+mn-lt"/>
              </a:rPr>
              <a:t>Krmela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, D. (c2006-2020). </a:t>
            </a:r>
            <a:r>
              <a:rPr lang="cs-CZ" sz="2400" i="1" dirty="0">
                <a:solidFill>
                  <a:schemeClr val="tx1"/>
                </a:solidFill>
                <a:latin typeface="+mn-lt"/>
              </a:rPr>
              <a:t>SLOVENSKO (STÁT): Slovensko – informace o státu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. Zeměpis 24: Online Učebnice. </a:t>
            </a:r>
            <a:r>
              <a:rPr lang="pl-PL" sz="2400" dirty="0">
                <a:solidFill>
                  <a:schemeClr val="tx1"/>
                </a:solidFill>
                <a:latin typeface="+mn-lt"/>
              </a:rPr>
              <a:t>Dostupné z: </a:t>
            </a:r>
            <a:r>
              <a:rPr lang="pl-PL" sz="2400" dirty="0">
                <a:solidFill>
                  <a:schemeClr val="tx1"/>
                </a:solidFill>
                <a:latin typeface="+mn-lt"/>
                <a:hlinkClick r:id="rId5"/>
              </a:rPr>
              <a:t>https://www.zemepis24.cz/staty/slovensko</a:t>
            </a:r>
            <a:endParaRPr lang="pl-PL" sz="24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s-CZ" dirty="0">
              <a:latin typeface="+mn-lt"/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2811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Použité obrázky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Obr. č. 1: Výhled na Pražský Hrad. Dostupné z: </a:t>
            </a:r>
            <a:r>
              <a:rPr lang="cs-CZ" sz="1800" dirty="0">
                <a:solidFill>
                  <a:schemeClr val="tx1"/>
                </a:solidFill>
                <a:hlinkClick r:id="rId2"/>
              </a:rPr>
              <a:t>https://d15-a.sdn.cz/d_15/c_img_F_E/S2aKpW.jpeg?fl=cro,0,41,800,450%7Cres,1200,,1%7Cwebp,75</a:t>
            </a:r>
            <a:endParaRPr lang="cs-CZ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Obr. č. 2: Omalovánka – vlajka České republiky. Dostupné z: </a:t>
            </a:r>
            <a:r>
              <a:rPr lang="cs-CZ" sz="1800" dirty="0">
                <a:solidFill>
                  <a:schemeClr val="tx1"/>
                </a:solidFill>
                <a:hlinkClick r:id="rId3"/>
              </a:rPr>
              <a:t>https://zssedlec.estranky.cz/file/474/cr.jpg</a:t>
            </a:r>
            <a:endParaRPr lang="cs-CZ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Obr. č. 3: Vlajka České republiky. Dostupné z: </a:t>
            </a:r>
            <a:r>
              <a:rPr lang="cs-CZ" sz="1800" dirty="0">
                <a:solidFill>
                  <a:schemeClr val="tx1"/>
                </a:solidFill>
                <a:hlinkClick r:id="rId4"/>
              </a:rPr>
              <a:t>https://upload.wikimedia.org/wikipedia/commons/c/cb/Flag_of_the_Czech_Republic.svg</a:t>
            </a:r>
            <a:endParaRPr lang="cs-CZ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Obr. č. 4: Mapa střední Evropy. Dostupné z: </a:t>
            </a:r>
            <a:r>
              <a:rPr lang="cs-CZ" sz="1800" dirty="0">
                <a:solidFill>
                  <a:schemeClr val="tx1"/>
                </a:solidFill>
                <a:hlinkClick r:id="rId5"/>
              </a:rPr>
              <a:t>https://lh3.googleusercontent.com/proxy/AjaB8vSqMiKJr_CpfqgaY-OB9UBD7_DmKFw7pgfh5v-Bxajke-KL049-DY83SHPVAEg8GBX4Qa9uXDMxRCyRXgIf5_uJ4UubS-tKaJyhs7aRJMuWbq1XrYldGYCgDxusia3LJA</a:t>
            </a:r>
            <a:endParaRPr lang="cs-CZ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Obr. č. 5: Vlajka Slovenské republiky. Dostupné z: </a:t>
            </a:r>
            <a:r>
              <a:rPr lang="cs-CZ" sz="1800" dirty="0">
                <a:solidFill>
                  <a:schemeClr val="tx1"/>
                </a:solidFill>
                <a:hlinkClick r:id="rId6"/>
              </a:rPr>
              <a:t>https://www.statnivlajky.cz/data/flags/w580/sk.png</a:t>
            </a:r>
            <a:endParaRPr lang="cs-CZ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Obr. č. 6: Bratislavský hrad. Dostupné z: </a:t>
            </a:r>
            <a:r>
              <a:rPr lang="cs-CZ" sz="1800" dirty="0">
                <a:solidFill>
                  <a:schemeClr val="tx1"/>
                </a:solidFill>
                <a:hlinkClick r:id="rId7"/>
              </a:rPr>
              <a:t>https://www.inadhled.cz/images/articles/Bratislavsky_hrad_0.jpg</a:t>
            </a:r>
            <a:endParaRPr lang="cs-CZ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Obr. č. 7: Hrad </a:t>
            </a:r>
            <a:r>
              <a:rPr lang="cs-CZ" sz="1800" dirty="0" err="1">
                <a:solidFill>
                  <a:schemeClr val="tx1"/>
                </a:solidFill>
              </a:rPr>
              <a:t>Devín</a:t>
            </a:r>
            <a:r>
              <a:rPr lang="cs-CZ" sz="1800" dirty="0">
                <a:solidFill>
                  <a:schemeClr val="tx1"/>
                </a:solidFill>
              </a:rPr>
              <a:t>. Dostupné z: </a:t>
            </a:r>
            <a:r>
              <a:rPr lang="cs-CZ" sz="1800" dirty="0">
                <a:solidFill>
                  <a:schemeClr val="tx1"/>
                </a:solidFill>
                <a:hlinkClick r:id="rId8"/>
              </a:rPr>
              <a:t>https://media-cdn.tripadvisor.com/media/photo-s/0b/31/8d/a0/burg-devin.jpg</a:t>
            </a:r>
            <a:endParaRPr lang="cs-CZ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Obr. č. 8: Katedrála sv. Martina. Dostupné z: </a:t>
            </a:r>
            <a:r>
              <a:rPr lang="cs-CZ" sz="1800" dirty="0">
                <a:solidFill>
                  <a:schemeClr val="tx1"/>
                </a:solidFill>
                <a:hlinkClick r:id="rId9"/>
              </a:rPr>
              <a:t>https://upload.wikimedia.org/wikipedia/commons/thumb/e/ee/Overview_of_Cathedral_of_St._Martin_in_Bratislava%2C_Bratislava_I_District.jpg/1200px-Overview_of_Cathedral_of_St._Martin_in_Bratislava%2C_Bratislava_I_District.jpg</a:t>
            </a:r>
            <a:endParaRPr lang="cs-CZ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511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Úvod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+mn-lt"/>
              </a:rPr>
              <a:t>Téma: 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Sousední státy ČR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+mn-lt"/>
              </a:rPr>
              <a:t>Vzdělávací oblast: 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Člověk a jeho svět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+mn-lt"/>
              </a:rPr>
              <a:t>Vzdělávací obor: 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Vlastivěda, 5. ročník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+mn-lt"/>
              </a:rPr>
              <a:t>Očekávaná doba práce žáka s prezentací: 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20-25 minut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  <a:latin typeface="+mn-lt"/>
              </a:rPr>
              <a:t>Potřebné pomůcky: 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Papír, tužka či psací pero, pastelky 	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7125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Použité obrázky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Obr. č. 9: Most Slovenského národního povstání. Dostupné z: </a:t>
            </a:r>
            <a:r>
              <a:rPr lang="cs-CZ" sz="2000" dirty="0">
                <a:solidFill>
                  <a:schemeClr val="tx1"/>
                </a:solidFill>
                <a:hlinkClick r:id="rId2"/>
              </a:rPr>
              <a:t>https://d15-a.sdn.cz/d_15/c_img_E_E/hFYBv1Z.jpeg</a:t>
            </a: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Obr. č. 10: Vlajka Polské republiky. Dostupné z: </a:t>
            </a:r>
            <a:r>
              <a:rPr lang="cs-CZ" sz="2000" dirty="0">
                <a:solidFill>
                  <a:schemeClr val="tx1"/>
                </a:solidFill>
                <a:hlinkClick r:id="rId3"/>
              </a:rPr>
              <a:t>https://www.statnivlajky.cz/data/flags/w580/pl.png</a:t>
            </a: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Obr. č. 11: Královský hrad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Wawel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 v Krakově. Dostupné z: </a:t>
            </a:r>
            <a:r>
              <a:rPr lang="cs-CZ" sz="2000" dirty="0">
                <a:solidFill>
                  <a:schemeClr val="tx1"/>
                </a:solidFill>
                <a:latin typeface="+mn-lt"/>
                <a:hlinkClick r:id="rId4"/>
              </a:rPr>
              <a:t>https://naszkrakow.com.pl/wp-content/uploads/2020/08/wawel.jpg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Obr. č. 12: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Auschwitz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 I. Dostupné z: </a:t>
            </a:r>
            <a:r>
              <a:rPr lang="cs-CZ" sz="2000" dirty="0">
                <a:solidFill>
                  <a:schemeClr val="tx1"/>
                </a:solidFill>
                <a:latin typeface="+mn-lt"/>
                <a:hlinkClick r:id="rId5"/>
              </a:rPr>
              <a:t>https://static.dw.com/image/51491355_303.jpg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Obr. č. 13: Hrad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Malbork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. Dostupné z: </a:t>
            </a:r>
            <a:r>
              <a:rPr lang="cs-CZ" sz="2000" dirty="0">
                <a:solidFill>
                  <a:schemeClr val="tx1"/>
                </a:solidFill>
                <a:latin typeface="+mn-lt"/>
                <a:hlinkClick r:id="rId6"/>
              </a:rPr>
              <a:t>https://img.ceskatelevize.cz/program/porady/10433614124/foto09/213382554400005_01.jpg?1417535923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Obr. č. 14: Německá vlajka. Dostupné z: </a:t>
            </a:r>
            <a:r>
              <a:rPr lang="cs-CZ" sz="2000" dirty="0">
                <a:solidFill>
                  <a:schemeClr val="tx1"/>
                </a:solidFill>
                <a:latin typeface="+mn-lt"/>
                <a:hlinkClick r:id="rId7"/>
              </a:rPr>
              <a:t>https://www.statnivlajky.cz/data/flags/w580/de.png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Obr. č. 15: Braniborská brána. Dostupné z: </a:t>
            </a:r>
            <a:r>
              <a:rPr lang="cs-CZ" sz="2000" dirty="0">
                <a:solidFill>
                  <a:schemeClr val="tx1"/>
                </a:solidFill>
                <a:latin typeface="+mn-lt"/>
                <a:hlinkClick r:id="rId8"/>
              </a:rPr>
              <a:t>https://epochalnisvet.cz/wp-content/uploads/2019/05/1-25.jpg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Obr. č. 16: Katedrála sv. Petra v Kolíně nad Rýnem. Dostupné z: </a:t>
            </a:r>
            <a:r>
              <a:rPr lang="cs-CZ" sz="2000" dirty="0">
                <a:solidFill>
                  <a:schemeClr val="tx1"/>
                </a:solidFill>
                <a:latin typeface="+mn-lt"/>
                <a:hlinkClick r:id="rId9"/>
              </a:rPr>
              <a:t>https://upload.wikimedia.org/wikipedia/commons/thumb/0/0d/K%C3%B6lner_Dom_von_Osten.jpg/640px-K%C3%B6lner_Dom_von_Osten.jpg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5002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Použité obrázky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Obr. č. 17: Zámek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Neuschwanstein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. Dostupné z: </a:t>
            </a:r>
            <a:r>
              <a:rPr lang="cs-CZ" sz="2000" dirty="0">
                <a:solidFill>
                  <a:schemeClr val="tx1"/>
                </a:solidFill>
                <a:latin typeface="+mn-lt"/>
                <a:hlinkClick r:id="rId2"/>
              </a:rPr>
              <a:t>https://media.tourispo.com/images/ecu/entity/e_sight/sight_neuschwanstein-castle_n1300-62391-3_l.jpg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 Obr. č. 18: Rakouská vlajka. Dostupné z: </a:t>
            </a:r>
            <a:r>
              <a:rPr lang="cs-CZ" sz="2000" dirty="0">
                <a:solidFill>
                  <a:schemeClr val="tx1"/>
                </a:solidFill>
                <a:latin typeface="+mn-lt"/>
                <a:hlinkClick r:id="rId3"/>
              </a:rPr>
              <a:t>https://www.statnivlajky.cz/data/flags/w580/at.png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Obr. č. 19: Zámek </a:t>
            </a:r>
            <a:r>
              <a:rPr lang="cs-CZ" sz="2000" dirty="0" err="1">
                <a:solidFill>
                  <a:schemeClr val="tx1"/>
                </a:solidFill>
                <a:latin typeface="+mn-lt"/>
              </a:rPr>
              <a:t>Schönbrunn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. Dostupné z: </a:t>
            </a:r>
            <a:r>
              <a:rPr lang="cs-CZ" sz="2000" dirty="0">
                <a:solidFill>
                  <a:schemeClr val="tx1"/>
                </a:solidFill>
                <a:latin typeface="+mn-lt"/>
                <a:hlinkClick r:id="rId4"/>
              </a:rPr>
              <a:t>https://cdn2.civitatis.com/austria/viena/guia/palacio-schonbrunn.jpg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Obr. č. 20: Katedrála sv. Štěpána. Dostupné z: </a:t>
            </a:r>
            <a:r>
              <a:rPr lang="cs-CZ" sz="2000" dirty="0">
                <a:solidFill>
                  <a:schemeClr val="tx1"/>
                </a:solidFill>
                <a:latin typeface="+mn-lt"/>
                <a:hlinkClick r:id="rId5"/>
              </a:rPr>
              <a:t>https://zajezdy.radynacestu.cz/img/w-900,h-750,wm-a/2017-03-13/shutterstock-511879075.jpg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Obr. č. 21: Prátr. Dostupné z: </a:t>
            </a:r>
            <a:r>
              <a:rPr lang="cs-CZ" sz="2000" dirty="0">
                <a:solidFill>
                  <a:schemeClr val="tx1"/>
                </a:solidFill>
                <a:latin typeface="+mn-lt"/>
                <a:hlinkClick r:id="rId6"/>
              </a:rPr>
              <a:t>https://img.blesk.cz/img/1/full/2467206_.jpg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Obr. č. 22: Slepá mapa sousedních států ČR. Dostupné z: </a:t>
            </a:r>
            <a:r>
              <a:rPr lang="cs-CZ" sz="2000" dirty="0">
                <a:solidFill>
                  <a:schemeClr val="tx1"/>
                </a:solidFill>
                <a:latin typeface="+mn-lt"/>
                <a:hlinkClick r:id="rId7"/>
              </a:rPr>
              <a:t>https://encrypted-tbn0.gstatic.com/images?q=tbn%3AANd9GcT4BYk7yf1H3OhfX9jFcUSWb1HTLp1tfn-PSQ&amp;usqp=CAU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Obr. č. 23: </a:t>
            </a:r>
            <a:r>
              <a:rPr lang="cs-CZ" sz="2000" dirty="0">
                <a:solidFill>
                  <a:schemeClr val="tx1"/>
                </a:solidFill>
              </a:rPr>
              <a:t>Vlajka Slovenské republiky. Dostupné z: </a:t>
            </a:r>
            <a:r>
              <a:rPr lang="cs-CZ" sz="2000" dirty="0">
                <a:solidFill>
                  <a:schemeClr val="tx1"/>
                </a:solidFill>
                <a:hlinkClick r:id="rId8"/>
              </a:rPr>
              <a:t>https://www.statnivlajky.cz/data/flags/w580/sk.png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Obr. č. 24: </a:t>
            </a:r>
            <a:r>
              <a:rPr lang="cs-CZ" sz="2000" dirty="0">
                <a:solidFill>
                  <a:schemeClr val="tx1"/>
                </a:solidFill>
              </a:rPr>
              <a:t>Rakouská vlajka. Dostupné z: </a:t>
            </a:r>
            <a:r>
              <a:rPr lang="cs-CZ" sz="2000" dirty="0">
                <a:solidFill>
                  <a:schemeClr val="tx1"/>
                </a:solidFill>
                <a:hlinkClick r:id="rId3"/>
              </a:rPr>
              <a:t>https://www.statnivlajky.cz/data/flags/w580/at.png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Obr. č. 25: </a:t>
            </a:r>
            <a:r>
              <a:rPr lang="cs-CZ" sz="2000" dirty="0">
                <a:solidFill>
                  <a:schemeClr val="tx1"/>
                </a:solidFill>
              </a:rPr>
              <a:t>Vlajka Polské republiky. Dostupné z: </a:t>
            </a:r>
            <a:r>
              <a:rPr lang="cs-CZ" sz="2000" dirty="0">
                <a:solidFill>
                  <a:schemeClr val="tx1"/>
                </a:solidFill>
                <a:hlinkClick r:id="rId9"/>
              </a:rPr>
              <a:t>https://www.statnivlajky.cz/data/flags/w580/pl.png</a:t>
            </a:r>
            <a:endParaRPr lang="cs-CZ" sz="20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3124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Použité obrázky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Obr. č. 26: Německá vlajka. Dostupné z: </a:t>
            </a:r>
            <a:r>
              <a:rPr lang="cs-CZ" sz="2000" dirty="0">
                <a:solidFill>
                  <a:schemeClr val="tx1"/>
                </a:solidFill>
                <a:hlinkClick r:id="rId2"/>
              </a:rPr>
              <a:t>https://www.statnivlajky.cz/data/flags/w580/de.png</a:t>
            </a: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Obr. č. 27: Most Slovenského národního povstání. Dostupné z: </a:t>
            </a:r>
            <a:r>
              <a:rPr lang="cs-CZ" sz="2000" dirty="0">
                <a:solidFill>
                  <a:schemeClr val="tx1"/>
                </a:solidFill>
                <a:hlinkClick r:id="rId3"/>
              </a:rPr>
              <a:t>https://d15-a.sdn.cz/d_15/c_img_E_E/hFYBv1Z.jpeg</a:t>
            </a: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Obr. č. 28: Prátr. Dostupné z: </a:t>
            </a:r>
            <a:r>
              <a:rPr lang="cs-CZ" sz="2000" dirty="0">
                <a:solidFill>
                  <a:schemeClr val="tx1"/>
                </a:solidFill>
                <a:hlinkClick r:id="rId4"/>
              </a:rPr>
              <a:t>https://img.blesk.cz/img/1/full/2467206_.jpg</a:t>
            </a: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Obr. č. 29: Slepá mapa sousedních států ČR. Dostupné z: </a:t>
            </a:r>
            <a:r>
              <a:rPr lang="cs-CZ" sz="2000" dirty="0">
                <a:solidFill>
                  <a:schemeClr val="tx1"/>
                </a:solidFill>
                <a:hlinkClick r:id="rId5"/>
              </a:rPr>
              <a:t>https://encrypted-tbn0.gstatic.com/images?q=tbn%3AANd9GcT4BYk7yf1H3OhfX9jFcUSWb1HTLp1tfn-PSQ&amp;usqp=CAU</a:t>
            </a: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Obr. č. 30: Vlajka Slovenské republiky. Dostupné z: </a:t>
            </a:r>
            <a:r>
              <a:rPr lang="cs-CZ" sz="2000" dirty="0">
                <a:solidFill>
                  <a:schemeClr val="tx1"/>
                </a:solidFill>
                <a:hlinkClick r:id="rId6"/>
              </a:rPr>
              <a:t>https://www.statnivlajky.cz/data/flags/w580/sk.png</a:t>
            </a: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Obr. č. 31: Rakouská vlajka. Dostupné z: </a:t>
            </a:r>
            <a:r>
              <a:rPr lang="cs-CZ" sz="2000" dirty="0">
                <a:solidFill>
                  <a:schemeClr val="tx1"/>
                </a:solidFill>
                <a:hlinkClick r:id="rId7"/>
              </a:rPr>
              <a:t>https://www.statnivlajky.cz/data/flags/w580/at.png</a:t>
            </a: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Obr. č. 32: Vlajka Polské republiky. Dostupné z: </a:t>
            </a:r>
            <a:r>
              <a:rPr lang="cs-CZ" sz="2000" dirty="0">
                <a:solidFill>
                  <a:schemeClr val="tx1"/>
                </a:solidFill>
                <a:hlinkClick r:id="rId8"/>
              </a:rPr>
              <a:t>https://www.statnivlajky.cz/data/flags/w580/pl.png</a:t>
            </a: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Obr. č. 33: Německá vlajka. Dostupné z: </a:t>
            </a:r>
            <a:r>
              <a:rPr lang="cs-CZ" sz="2000" dirty="0">
                <a:solidFill>
                  <a:schemeClr val="tx1"/>
                </a:solidFill>
                <a:hlinkClick r:id="rId2"/>
              </a:rPr>
              <a:t>https://www.statnivlajky.cz/data/flags/w580/de.png</a:t>
            </a: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Obr. č. 34: Most Slovenského národního povstání. Dostupné z: </a:t>
            </a:r>
            <a:r>
              <a:rPr lang="cs-CZ" sz="2000" dirty="0">
                <a:solidFill>
                  <a:schemeClr val="tx1"/>
                </a:solidFill>
                <a:hlinkClick r:id="rId3"/>
              </a:rPr>
              <a:t>https://d15-a.sdn.cz/d_15/c_img_E_E/hFYBv1Z.jpeg</a:t>
            </a: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tx1"/>
                </a:solidFill>
              </a:rPr>
              <a:t>Obr. č. 35: Prátr. Dostupné z: </a:t>
            </a:r>
            <a:r>
              <a:rPr lang="cs-CZ" sz="2000" dirty="0">
                <a:solidFill>
                  <a:schemeClr val="tx1"/>
                </a:solidFill>
                <a:hlinkClick r:id="rId4"/>
              </a:rPr>
              <a:t>https://img.blesk.cz/img/1/full/2467206_.jpg</a:t>
            </a: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5702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2231017" y="3139699"/>
            <a:ext cx="7610573" cy="970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cs-CZ" sz="7200" b="1" dirty="0">
                <a:solidFill>
                  <a:schemeClr val="bg1"/>
                </a:solidFill>
              </a:rPr>
              <a:t>Děkuji Vám za pozornost!</a:t>
            </a: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3820408" y="4221382"/>
            <a:ext cx="4431776" cy="8408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4000" dirty="0">
                <a:solidFill>
                  <a:schemeClr val="bg1"/>
                </a:solidFill>
                <a:latin typeface="+mn-lt"/>
              </a:rPr>
              <a:t>Jan Gago</a:t>
            </a:r>
          </a:p>
        </p:txBody>
      </p:sp>
    </p:spTree>
    <p:extLst>
      <p:ext uri="{BB962C8B-B14F-4D97-AF65-F5344CB8AC3E}">
        <p14:creationId xmlns:p14="http://schemas.microsoft.com/office/powerpoint/2010/main" val="332976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Opakování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tx1"/>
                </a:solidFill>
                <a:latin typeface="+mn-lt"/>
              </a:rPr>
              <a:t>Jak se jmenuje hlavní město České republiky?</a:t>
            </a:r>
          </a:p>
          <a:p>
            <a:r>
              <a:rPr lang="cs-CZ" dirty="0">
                <a:solidFill>
                  <a:schemeClr val="tx1"/>
                </a:solidFill>
                <a:latin typeface="+mn-lt"/>
              </a:rPr>
              <a:t>Kolik přibližně žije obyvatel v České republice?</a:t>
            </a:r>
          </a:p>
          <a:p>
            <a:r>
              <a:rPr lang="cs-CZ" dirty="0">
                <a:solidFill>
                  <a:schemeClr val="tx1"/>
                </a:solidFill>
                <a:latin typeface="+mn-lt"/>
              </a:rPr>
              <a:t>Kolik má naše republika krajů?</a:t>
            </a:r>
          </a:p>
          <a:p>
            <a:r>
              <a:rPr lang="cs-CZ" dirty="0">
                <a:solidFill>
                  <a:schemeClr val="tx1"/>
                </a:solidFill>
                <a:latin typeface="+mn-lt"/>
              </a:rPr>
              <a:t>Jak se nazývá naše nejdelší řeka, která pramení na Šumavě?</a:t>
            </a:r>
          </a:p>
          <a:p>
            <a:r>
              <a:rPr lang="cs-CZ" dirty="0">
                <a:solidFill>
                  <a:schemeClr val="tx1"/>
                </a:solidFill>
                <a:latin typeface="+mn-lt"/>
              </a:rPr>
              <a:t>Jak se nazývá naše nejvyšší hora?</a:t>
            </a:r>
          </a:p>
          <a:p>
            <a:r>
              <a:rPr lang="cs-CZ" dirty="0">
                <a:solidFill>
                  <a:schemeClr val="tx1"/>
                </a:solidFill>
                <a:latin typeface="+mn-lt"/>
              </a:rPr>
              <a:t>Česká republika leží v…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+mn-lt"/>
              </a:rPr>
              <a:t>   a) západní Evropě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+mn-lt"/>
              </a:rPr>
              <a:t>   b) střední Evropě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+mn-lt"/>
              </a:rPr>
              <a:t>   c) východní Evropě</a:t>
            </a: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9CFC55D-C655-464A-BCCB-2E6BB19FF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677" y="3804508"/>
            <a:ext cx="4552121" cy="256056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3FB7780-116D-40DD-A4C7-643D63C4D167}"/>
              </a:ext>
            </a:extLst>
          </p:cNvPr>
          <p:cNvSpPr txBox="1"/>
          <p:nvPr/>
        </p:nvSpPr>
        <p:spPr>
          <a:xfrm>
            <a:off x="9015168" y="6365076"/>
            <a:ext cx="178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1</a:t>
            </a:r>
          </a:p>
        </p:txBody>
      </p:sp>
      <p:pic>
        <p:nvPicPr>
          <p:cNvPr id="6" name="Snímek 4">
            <a:hlinkClick r:id="" action="ppaction://media"/>
            <a:extLst>
              <a:ext uri="{FF2B5EF4-FFF2-40B4-BE49-F238E27FC236}">
                <a16:creationId xmlns:a16="http://schemas.microsoft.com/office/drawing/2014/main" id="{9219CF57-8B09-4397-B28D-8B77C14F5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6198" y="108117"/>
            <a:ext cx="609600" cy="6096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623A88C-74FB-4C06-95EC-2B69832AF879}"/>
              </a:ext>
            </a:extLst>
          </p:cNvPr>
          <p:cNvSpPr txBox="1"/>
          <p:nvPr/>
        </p:nvSpPr>
        <p:spPr>
          <a:xfrm>
            <a:off x="6467062" y="204537"/>
            <a:ext cx="6652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Vítejte! Pro spuštění hlasového záznamu klikněte zde:</a:t>
            </a:r>
          </a:p>
        </p:txBody>
      </p:sp>
    </p:spTree>
    <p:extLst>
      <p:ext uri="{BB962C8B-B14F-4D97-AF65-F5344CB8AC3E}">
        <p14:creationId xmlns:p14="http://schemas.microsoft.com/office/powerpoint/2010/main" val="158553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Opakování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7594248-715C-4E2D-AD00-8CF92D81C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830" y="1793660"/>
            <a:ext cx="4604510" cy="461125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3A4FEE5-4E01-4EA2-861F-A4B4D49089CF}"/>
              </a:ext>
            </a:extLst>
          </p:cNvPr>
          <p:cNvSpPr txBox="1"/>
          <p:nvPr/>
        </p:nvSpPr>
        <p:spPr>
          <a:xfrm>
            <a:off x="5148469" y="6284131"/>
            <a:ext cx="1895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2</a:t>
            </a:r>
          </a:p>
        </p:txBody>
      </p:sp>
      <p:pic>
        <p:nvPicPr>
          <p:cNvPr id="5" name="Snímek 5">
            <a:hlinkClick r:id="" action="ppaction://media"/>
            <a:extLst>
              <a:ext uri="{FF2B5EF4-FFF2-40B4-BE49-F238E27FC236}">
                <a16:creationId xmlns:a16="http://schemas.microsoft.com/office/drawing/2014/main" id="{CBD4DB50-5161-4179-B51A-7D3CB2B69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096" y="108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8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Řešení opakovacího cvičení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solidFill>
                  <a:schemeClr val="tx1"/>
                </a:solidFill>
              </a:rPr>
              <a:t>Jak se jmenuje hlavní město České republiky? </a:t>
            </a:r>
            <a:r>
              <a:rPr lang="cs-CZ" sz="2400" b="1" dirty="0">
                <a:solidFill>
                  <a:srgbClr val="FF0000"/>
                </a:solidFill>
              </a:rPr>
              <a:t>Hlavním městem ČR je Praha.</a:t>
            </a:r>
          </a:p>
          <a:p>
            <a:r>
              <a:rPr lang="cs-CZ" sz="2400" dirty="0">
                <a:solidFill>
                  <a:schemeClr val="tx1"/>
                </a:solidFill>
              </a:rPr>
              <a:t>Kolik přibližně žije obyvatel v České republice? </a:t>
            </a:r>
            <a:r>
              <a:rPr lang="cs-CZ" sz="2400" b="1" dirty="0">
                <a:solidFill>
                  <a:srgbClr val="FF0000"/>
                </a:solidFill>
              </a:rPr>
              <a:t>Okolo 10 miliónů obyvatel.</a:t>
            </a:r>
          </a:p>
          <a:p>
            <a:r>
              <a:rPr lang="cs-CZ" sz="2400" dirty="0">
                <a:solidFill>
                  <a:schemeClr val="tx1"/>
                </a:solidFill>
              </a:rPr>
              <a:t>Kolik se v naší republice nachází krajů? </a:t>
            </a:r>
            <a:r>
              <a:rPr lang="cs-CZ" sz="2400" b="1" dirty="0">
                <a:solidFill>
                  <a:srgbClr val="FF0000"/>
                </a:solidFill>
              </a:rPr>
              <a:t>Celkem se zde nachází 14 krajů.</a:t>
            </a:r>
          </a:p>
          <a:p>
            <a:r>
              <a:rPr lang="cs-CZ" sz="2400" dirty="0">
                <a:solidFill>
                  <a:schemeClr val="tx1"/>
                </a:solidFill>
              </a:rPr>
              <a:t>Jak se nazývá naše nejdelší řeka, která pramení na Šumavě? </a:t>
            </a:r>
            <a:r>
              <a:rPr lang="cs-CZ" sz="2400" b="1" dirty="0">
                <a:solidFill>
                  <a:srgbClr val="FF0000"/>
                </a:solidFill>
              </a:rPr>
              <a:t>Nazývá se Vltava.</a:t>
            </a:r>
          </a:p>
          <a:p>
            <a:r>
              <a:rPr lang="cs-CZ" sz="2400" dirty="0">
                <a:solidFill>
                  <a:schemeClr val="tx1"/>
                </a:solidFill>
              </a:rPr>
              <a:t>Jak se nazývá naše nejvyšší hora? </a:t>
            </a:r>
            <a:r>
              <a:rPr lang="cs-CZ" sz="2400" b="1" dirty="0">
                <a:solidFill>
                  <a:srgbClr val="FF0000"/>
                </a:solidFill>
              </a:rPr>
              <a:t>Nazývá se Sněžka.</a:t>
            </a:r>
          </a:p>
          <a:p>
            <a:r>
              <a:rPr lang="cs-CZ" sz="2400" dirty="0">
                <a:solidFill>
                  <a:schemeClr val="tx1"/>
                </a:solidFill>
              </a:rPr>
              <a:t>Česká republika leží v…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   a) západní Evropě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   </a:t>
            </a:r>
            <a:r>
              <a:rPr lang="cs-CZ" sz="2400" b="1" dirty="0">
                <a:solidFill>
                  <a:srgbClr val="FF0000"/>
                </a:solidFill>
              </a:rPr>
              <a:t>b) střední Evropě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   c) východní Evropě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C5A9B97-6C78-4BB1-A319-9B59FEFF8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932" y="3723860"/>
            <a:ext cx="4082496" cy="272166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39AB44D-16B1-4E52-A292-82138BA57043}"/>
              </a:ext>
            </a:extLst>
          </p:cNvPr>
          <p:cNvSpPr txBox="1"/>
          <p:nvPr/>
        </p:nvSpPr>
        <p:spPr>
          <a:xfrm>
            <a:off x="9144001" y="6437239"/>
            <a:ext cx="200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3</a:t>
            </a:r>
          </a:p>
        </p:txBody>
      </p:sp>
      <p:pic>
        <p:nvPicPr>
          <p:cNvPr id="5" name="Snímek 6">
            <a:hlinkClick r:id="" action="ppaction://media"/>
            <a:extLst>
              <a:ext uri="{FF2B5EF4-FFF2-40B4-BE49-F238E27FC236}">
                <a16:creationId xmlns:a16="http://schemas.microsoft.com/office/drawing/2014/main" id="{B510C752-1E61-4194-AF60-5403426A6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2628" y="108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9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Mapa střední Evropy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97B8B31-47F9-4354-AC63-81F34ECE3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061" y="1793660"/>
            <a:ext cx="5353878" cy="420363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62FCF8A-F399-47CF-9C87-E94440D7DAAD}"/>
              </a:ext>
            </a:extLst>
          </p:cNvPr>
          <p:cNvSpPr txBox="1"/>
          <p:nvPr/>
        </p:nvSpPr>
        <p:spPr>
          <a:xfrm>
            <a:off x="5512904" y="5997291"/>
            <a:ext cx="174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4</a:t>
            </a:r>
          </a:p>
        </p:txBody>
      </p:sp>
      <p:pic>
        <p:nvPicPr>
          <p:cNvPr id="5" name="Snímek 7">
            <a:hlinkClick r:id="" action="ppaction://media"/>
            <a:extLst>
              <a:ext uri="{FF2B5EF4-FFF2-40B4-BE49-F238E27FC236}">
                <a16:creationId xmlns:a16="http://schemas.microsoft.com/office/drawing/2014/main" id="{0028E72B-44BA-495E-9346-11A4EA590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096" y="102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0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Slovensko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84459" y="1704145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Slovenská republika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S ČR sousedí na jihovýchodě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49 033 km2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Slovenština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Republika s jednokomorovým parlamentem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Euro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Okolo 5 458 000 obyvatel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Bratislava, Košice, Nitra</a:t>
            </a:r>
          </a:p>
          <a:p>
            <a:r>
              <a:rPr lang="cs-CZ" sz="2000" dirty="0" err="1">
                <a:solidFill>
                  <a:schemeClr val="tx1"/>
                </a:solidFill>
                <a:latin typeface="+mn-lt"/>
              </a:rPr>
              <a:t>Gerlachovský</a:t>
            </a:r>
            <a:r>
              <a:rPr lang="cs-CZ" sz="2000" dirty="0">
                <a:solidFill>
                  <a:schemeClr val="tx1"/>
                </a:solidFill>
                <a:latin typeface="+mn-lt"/>
              </a:rPr>
              <a:t> štít (2655 m. n. m.)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Dunaj 2850 km (172 km), Váh (389 km)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Pšenice, ječmen, kukuřice, brambory, cukrová řepa, ječmen, ovoce, vinná réva, tabák a chov prasat, skotu, drůbeže a ovcí</a:t>
            </a:r>
          </a:p>
          <a:p>
            <a:r>
              <a:rPr lang="cs-CZ" sz="2000" dirty="0">
                <a:solidFill>
                  <a:schemeClr val="tx1"/>
                </a:solidFill>
                <a:latin typeface="+mn-lt"/>
              </a:rPr>
              <a:t>Potravinářský, chemický, hutnický a strojírenský průmysl</a:t>
            </a:r>
          </a:p>
          <a:p>
            <a:endParaRPr lang="cs-CZ" sz="2000" dirty="0">
              <a:solidFill>
                <a:schemeClr val="tx1"/>
              </a:solidFill>
              <a:latin typeface="+mn-lt"/>
            </a:endParaRPr>
          </a:p>
          <a:p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  <a:p>
            <a:pPr marL="0" indent="0">
              <a:buNone/>
            </a:pPr>
            <a:endParaRPr lang="cs-CZ" sz="1500" dirty="0">
              <a:solidFill>
                <a:srgbClr val="642721"/>
              </a:solidFill>
              <a:latin typeface="Source Sans Pro Semibold" pitchFamily="34" charset="-18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74DC774-72D9-45CA-909D-DC8503FFE41F}"/>
              </a:ext>
            </a:extLst>
          </p:cNvPr>
          <p:cNvSpPr txBox="1"/>
          <p:nvPr/>
        </p:nvSpPr>
        <p:spPr>
          <a:xfrm>
            <a:off x="8792815" y="4291713"/>
            <a:ext cx="226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5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ADF59F0-AAFD-405D-ACE3-A30066646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419" y="1161603"/>
            <a:ext cx="4691122" cy="313011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61E769B-1222-46C3-8136-1564CB49C2EB}"/>
              </a:ext>
            </a:extLst>
          </p:cNvPr>
          <p:cNvSpPr txBox="1"/>
          <p:nvPr/>
        </p:nvSpPr>
        <p:spPr>
          <a:xfrm>
            <a:off x="9713844" y="6420434"/>
            <a:ext cx="365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cs-CZ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Krmela</a:t>
            </a: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c2006-2020)</a:t>
            </a:r>
          </a:p>
        </p:txBody>
      </p:sp>
      <p:pic>
        <p:nvPicPr>
          <p:cNvPr id="13" name="Snímek 8">
            <a:hlinkClick r:id="" action="ppaction://media"/>
            <a:extLst>
              <a:ext uri="{FF2B5EF4-FFF2-40B4-BE49-F238E27FC236}">
                <a16:creationId xmlns:a16="http://schemas.microsoft.com/office/drawing/2014/main" id="{C59287C4-8336-4FC9-BBD0-2BDCD2CFF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4908" y="79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96201" y="1049516"/>
            <a:ext cx="11205469" cy="7441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934114"/>
                </a:solidFill>
                <a:latin typeface="UTB Berlin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C05728"/>
                </a:solidFill>
                <a:latin typeface="+mn-lt"/>
              </a:rPr>
              <a:t>Slovensko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96202" y="1847659"/>
            <a:ext cx="11205468" cy="48058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34114"/>
                </a:solidFill>
                <a:latin typeface="UTB Berlin" panose="00000800000000000000" pitchFamily="50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9F4137D-CBA5-4FDD-AEE6-759EBFE34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60" y="1669012"/>
            <a:ext cx="3270681" cy="32706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DDBB9CB-0927-4ABA-ABD9-F8F71706630E}"/>
              </a:ext>
            </a:extLst>
          </p:cNvPr>
          <p:cNvSpPr txBox="1"/>
          <p:nvPr/>
        </p:nvSpPr>
        <p:spPr>
          <a:xfrm>
            <a:off x="1477704" y="5010966"/>
            <a:ext cx="212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6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4686376-76BC-4886-9806-283CC0FC7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149" y="1069196"/>
            <a:ext cx="4507743" cy="337671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615A0BF-E582-4636-A852-CFA1B3C5F4A1}"/>
              </a:ext>
            </a:extLst>
          </p:cNvPr>
          <p:cNvSpPr txBox="1"/>
          <p:nvPr/>
        </p:nvSpPr>
        <p:spPr>
          <a:xfrm>
            <a:off x="5473148" y="4472014"/>
            <a:ext cx="2292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7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8FA7E88-0D61-4EB9-ACA9-0762F3793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5989" y="1049516"/>
            <a:ext cx="3203870" cy="480580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01231D9-4048-4062-9234-7A1602F80200}"/>
              </a:ext>
            </a:extLst>
          </p:cNvPr>
          <p:cNvSpPr txBox="1"/>
          <p:nvPr/>
        </p:nvSpPr>
        <p:spPr>
          <a:xfrm>
            <a:off x="9787689" y="5909319"/>
            <a:ext cx="1789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8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3AAF2B6-4CA9-4C19-A2F2-56BBD96B5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8704" y="5010966"/>
            <a:ext cx="5307496" cy="298546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026EEB2-D5A2-4DC7-9FCB-07C417C4A5C7}"/>
              </a:ext>
            </a:extLst>
          </p:cNvPr>
          <p:cNvSpPr txBox="1"/>
          <p:nvPr/>
        </p:nvSpPr>
        <p:spPr>
          <a:xfrm>
            <a:off x="3274431" y="5065402"/>
            <a:ext cx="189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Obr. č. 9</a:t>
            </a:r>
          </a:p>
        </p:txBody>
      </p:sp>
      <p:pic>
        <p:nvPicPr>
          <p:cNvPr id="13" name="Snímek 9">
            <a:hlinkClick r:id="" action="ppaction://media"/>
            <a:extLst>
              <a:ext uri="{FF2B5EF4-FFF2-40B4-BE49-F238E27FC236}">
                <a16:creationId xmlns:a16="http://schemas.microsoft.com/office/drawing/2014/main" id="{3DBF0FDE-7DEF-4D51-96BD-F550066E2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0259" y="76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5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1428</TotalTime>
  <Words>2516</Words>
  <Application>Microsoft Office PowerPoint</Application>
  <PresentationFormat>Widescreen</PresentationFormat>
  <Paragraphs>295</Paragraphs>
  <Slides>33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MS UI Gothic</vt:lpstr>
      <vt:lpstr>Arial</vt:lpstr>
      <vt:lpstr>Calibri</vt:lpstr>
      <vt:lpstr>Source Sans Pro Semibold</vt:lpstr>
      <vt:lpstr>UTB Berlin</vt:lpstr>
      <vt:lpstr>Motiv Office</vt:lpstr>
      <vt:lpstr>Online příprava pro žáka v podobě prezentace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Gago</dc:creator>
  <cp:lastModifiedBy>Juraj Obonya</cp:lastModifiedBy>
  <cp:revision>186</cp:revision>
  <dcterms:created xsi:type="dcterms:W3CDTF">2020-09-09T06:20:52Z</dcterms:created>
  <dcterms:modified xsi:type="dcterms:W3CDTF">2022-01-26T22:29:01Z</dcterms:modified>
  <cp:contentStatus>Konečný</cp:contentStatus>
</cp:coreProperties>
</file>