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38"/>
  </p:notesMasterIdLst>
  <p:sldIdLst>
    <p:sldId id="256" r:id="rId8"/>
    <p:sldId id="259" r:id="rId9"/>
    <p:sldId id="260" r:id="rId10"/>
    <p:sldId id="263" r:id="rId11"/>
    <p:sldId id="261" r:id="rId12"/>
    <p:sldId id="264" r:id="rId13"/>
    <p:sldId id="266" r:id="rId14"/>
    <p:sldId id="265" r:id="rId15"/>
    <p:sldId id="267" r:id="rId16"/>
    <p:sldId id="270" r:id="rId17"/>
    <p:sldId id="271" r:id="rId18"/>
    <p:sldId id="272" r:id="rId19"/>
    <p:sldId id="269" r:id="rId20"/>
    <p:sldId id="277" r:id="rId21"/>
    <p:sldId id="275" r:id="rId22"/>
    <p:sldId id="296" r:id="rId23"/>
    <p:sldId id="281" r:id="rId24"/>
    <p:sldId id="278" r:id="rId25"/>
    <p:sldId id="282" r:id="rId26"/>
    <p:sldId id="283" r:id="rId27"/>
    <p:sldId id="284" r:id="rId28"/>
    <p:sldId id="285" r:id="rId29"/>
    <p:sldId id="286" r:id="rId30"/>
    <p:sldId id="287" r:id="rId31"/>
    <p:sldId id="292" r:id="rId32"/>
    <p:sldId id="290" r:id="rId33"/>
    <p:sldId id="291" r:id="rId34"/>
    <p:sldId id="294" r:id="rId35"/>
    <p:sldId id="295" r:id="rId36"/>
    <p:sldId id="293" r:id="rId37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804"/>
    <a:srgbClr val="FDE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6B91-C28A-4F74-A5D8-38C92B852866}" type="datetimeFigureOut">
              <a:rPr lang="cs-CZ" smtClean="0"/>
              <a:t>11.02.2025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E43D-8D2C-486B-95DC-16131539A7B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49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E43D-8D2C-486B-95DC-16131539A7B0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71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E43D-8D2C-486B-95DC-16131539A7B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39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o/nsz" TargetMode="Externa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528000" y="2732040"/>
            <a:ext cx="5542920" cy="1600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Den otevřených dveří</a:t>
            </a:r>
          </a:p>
          <a:p>
            <a:pPr>
              <a:lnSpc>
                <a:spcPct val="100000"/>
              </a:lnSpc>
            </a:pPr>
            <a:r>
              <a:rPr lang="cs-CZ" sz="3200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29. 11. 2024</a:t>
            </a:r>
            <a:endParaRPr lang="cs-CZ" sz="3200" strike="noStrike" spc="-1" dirty="0" smtClean="0">
              <a:solidFill>
                <a:srgbClr val="B47804"/>
              </a:solidFill>
              <a:latin typeface="Source Sans Pro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6713" y="-62738"/>
            <a:ext cx="3913911" cy="5733288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591359" y="2654506"/>
            <a:ext cx="4912084" cy="4444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Rakousko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Portugalsko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Dánsko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Slovinsko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Německo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Belgie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Norsko</a:t>
            </a:r>
          </a:p>
          <a:p>
            <a:pPr marL="374650" marR="77470" indent="-285750"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Finsko</a:t>
            </a:r>
          </a:p>
          <a:p>
            <a:pPr marL="88900" marR="77470"/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a mnoho dalších</a:t>
            </a:r>
          </a:p>
        </p:txBody>
      </p:sp>
      <p:sp>
        <p:nvSpPr>
          <p:cNvPr id="9" name="CustomShape 1"/>
          <p:cNvSpPr/>
          <p:nvPr/>
        </p:nvSpPr>
        <p:spPr>
          <a:xfrm>
            <a:off x="591359" y="507841"/>
            <a:ext cx="7797282" cy="2000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cs-CZ" sz="2600" b="1" spc="-1" dirty="0">
                <a:solidFill>
                  <a:srgbClr val="B47804"/>
                </a:solidFill>
                <a:latin typeface="Source Sans Pro"/>
              </a:rPr>
              <a:t>Studijní stáže, </a:t>
            </a: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/>
            </a:r>
            <a:b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</a:b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>praxe </a:t>
            </a:r>
            <a:r>
              <a:rPr lang="cs-CZ" sz="2600" b="1" spc="-1" dirty="0">
                <a:solidFill>
                  <a:srgbClr val="B47804"/>
                </a:solidFill>
                <a:latin typeface="Source Sans Pro"/>
              </a:rPr>
              <a:t>(Erasmus</a:t>
            </a: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>+, </a:t>
            </a:r>
            <a:r>
              <a:rPr lang="cs-CZ" sz="2600" b="1" spc="-1" dirty="0">
                <a:solidFill>
                  <a:srgbClr val="B47804"/>
                </a:solidFill>
                <a:latin typeface="Source Sans Pro"/>
              </a:rPr>
              <a:t>Freemovers), </a:t>
            </a: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/>
            </a:r>
            <a:b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</a:b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>1 </a:t>
            </a:r>
            <a:r>
              <a:rPr lang="cs-CZ" sz="2600" b="1" spc="-1" dirty="0">
                <a:solidFill>
                  <a:srgbClr val="B47804"/>
                </a:solidFill>
                <a:latin typeface="Source Sans Pro"/>
              </a:rPr>
              <a:t>až 2 semestry výuky </a:t>
            </a: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/>
            </a:r>
            <a:b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</a:br>
            <a:r>
              <a:rPr lang="cs-CZ" sz="2600" b="1" spc="-1" dirty="0" smtClean="0">
                <a:solidFill>
                  <a:srgbClr val="B47804"/>
                </a:solidFill>
                <a:latin typeface="Source Sans Pro"/>
              </a:rPr>
              <a:t>v </a:t>
            </a:r>
            <a:r>
              <a:rPr lang="cs-CZ" sz="2600" b="1" spc="-1" dirty="0">
                <a:solidFill>
                  <a:srgbClr val="B47804"/>
                </a:solidFill>
                <a:latin typeface="Source Sans Pro"/>
              </a:rPr>
              <a:t>zahraničí</a:t>
            </a:r>
            <a:br>
              <a:rPr lang="cs-CZ" sz="2600" b="1" spc="-1" dirty="0">
                <a:solidFill>
                  <a:srgbClr val="B47804"/>
                </a:solidFill>
                <a:latin typeface="Source Sans Pro"/>
              </a:rPr>
            </a:br>
            <a:endParaRPr lang="cs-CZ" sz="2600" b="1" spc="-1" dirty="0">
              <a:solidFill>
                <a:srgbClr val="B47804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957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024128" y="769182"/>
            <a:ext cx="779728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8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Fakultní kampus U18</a:t>
            </a:r>
            <a:endParaRPr lang="cs-CZ" sz="28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1024128" y="1477670"/>
            <a:ext cx="7149287" cy="3793767"/>
            <a:chOff x="728472" y="1107947"/>
            <a:chExt cx="10513060" cy="5581015"/>
          </a:xfrm>
        </p:grpSpPr>
        <p:pic>
          <p:nvPicPr>
            <p:cNvPr id="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8987" y="1107947"/>
              <a:ext cx="3156204" cy="1921764"/>
            </a:xfrm>
            <a:prstGeom prst="rect">
              <a:avLst/>
            </a:prstGeom>
          </p:spPr>
        </p:pic>
        <p:pic>
          <p:nvPicPr>
            <p:cNvPr id="1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2" y="1107947"/>
              <a:ext cx="4524756" cy="3017520"/>
            </a:xfrm>
            <a:prstGeom prst="rect">
              <a:avLst/>
            </a:prstGeom>
          </p:spPr>
        </p:pic>
        <p:pic>
          <p:nvPicPr>
            <p:cNvPr id="1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4455" y="4430268"/>
              <a:ext cx="3441192" cy="2258568"/>
            </a:xfrm>
            <a:prstGeom prst="rect">
              <a:avLst/>
            </a:prstGeom>
          </p:spPr>
        </p:pic>
        <p:pic>
          <p:nvPicPr>
            <p:cNvPr id="12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3516" y="3212591"/>
              <a:ext cx="5207508" cy="3476244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38" y="830916"/>
            <a:ext cx="2925756" cy="19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9" y="828126"/>
            <a:ext cx="7797282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cs-CZ" sz="2800" b="1" spc="-1" dirty="0">
                <a:solidFill>
                  <a:srgbClr val="B47804"/>
                </a:solidFill>
                <a:latin typeface="Source Sans Pro"/>
                <a:ea typeface="DejaVu Sans"/>
              </a:rPr>
              <a:t>Moderní prostory UTB</a:t>
            </a:r>
          </a:p>
        </p:txBody>
      </p:sp>
      <p:pic>
        <p:nvPicPr>
          <p:cNvPr id="8" name="Picture 3" descr="C:\Documents and Settings\student\Plocha\u 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0158" y="3711111"/>
            <a:ext cx="2088367" cy="1566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9" y="1426224"/>
            <a:ext cx="3236036" cy="215091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66" y="1426224"/>
            <a:ext cx="2125723" cy="141433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5330" y="992908"/>
            <a:ext cx="2776839" cy="184765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66" y="3223215"/>
            <a:ext cx="3142372" cy="20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279483" y="596257"/>
            <a:ext cx="7797282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STIPENDIA</a:t>
            </a:r>
            <a:b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</a:br>
            <a:endParaRPr lang="cs-CZ" sz="36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1279483" y="1598882"/>
            <a:ext cx="4912084" cy="4444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prospěchové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stipendium během </a:t>
            </a: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studia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podpora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studia v </a:t>
            </a: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zahraničí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za aktivity na fakultě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ubytovací stipendium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sociální stipendium</a:t>
            </a:r>
          </a:p>
        </p:txBody>
      </p:sp>
    </p:spTree>
    <p:extLst>
      <p:ext uri="{BB962C8B-B14F-4D97-AF65-F5344CB8AC3E}">
        <p14:creationId xmlns:p14="http://schemas.microsoft.com/office/powerpoint/2010/main" val="13806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0080624" cy="56705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7" name="Obdélník 6"/>
          <p:cNvSpPr/>
          <p:nvPr/>
        </p:nvSpPr>
        <p:spPr>
          <a:xfrm>
            <a:off x="1" y="3964602"/>
            <a:ext cx="10080625" cy="75027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CustomShape 1"/>
          <p:cNvSpPr/>
          <p:nvPr/>
        </p:nvSpPr>
        <p:spPr>
          <a:xfrm>
            <a:off x="3490579" y="4084717"/>
            <a:ext cx="7797282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PŘIJÍMACÍ ŘÍZENÍ</a:t>
            </a:r>
            <a:b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</a:br>
            <a:endParaRPr lang="cs-CZ" sz="36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165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63117" y="1580083"/>
            <a:ext cx="2427371" cy="395021"/>
          </a:xfrm>
          <a:prstGeom prst="rect">
            <a:avLst/>
          </a:prstGeom>
          <a:solidFill>
            <a:srgbClr val="B47804"/>
          </a:solidFill>
          <a:ln>
            <a:solidFill>
              <a:srgbClr val="B47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CustomShape 1"/>
          <p:cNvSpPr/>
          <p:nvPr/>
        </p:nvSpPr>
        <p:spPr>
          <a:xfrm>
            <a:off x="1279483" y="596257"/>
            <a:ext cx="7797282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Přihlášky</a:t>
            </a:r>
            <a:r>
              <a:rPr lang="cs-CZ" sz="4000" b="1" spc="-1" dirty="0">
                <a:solidFill>
                  <a:srgbClr val="B47804"/>
                </a:solidFill>
                <a:latin typeface="Source Sans Pro"/>
                <a:ea typeface="DejaVu Sans"/>
              </a:rPr>
              <a:t/>
            </a:r>
            <a:br>
              <a:rPr lang="cs-CZ" sz="4000" b="1" spc="-1" dirty="0">
                <a:solidFill>
                  <a:srgbClr val="B47804"/>
                </a:solidFill>
                <a:latin typeface="Source Sans Pro"/>
                <a:ea typeface="DejaVu Sans"/>
              </a:rPr>
            </a:br>
            <a:endParaRPr lang="cs-CZ" sz="40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1279483" y="1623113"/>
            <a:ext cx="4912084" cy="4444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2000" b="1" spc="-1" dirty="0" smtClean="0">
                <a:latin typeface="Libre Baskerville"/>
                <a:ea typeface="LibreBaskerville-Regular"/>
              </a:rPr>
              <a:t>e-prihlaska.utb.cz 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2000" b="1" spc="-1" dirty="0">
              <a:solidFill>
                <a:srgbClr val="B47804"/>
              </a:solidFill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2000" b="1" spc="-1" dirty="0" smtClean="0">
                <a:solidFill>
                  <a:srgbClr val="B47804"/>
                </a:solidFill>
                <a:latin typeface="Libre Baskerville"/>
                <a:ea typeface="LibreBaskerville-Regular"/>
              </a:rPr>
              <a:t>do 31. 3. 2025</a:t>
            </a:r>
          </a:p>
          <a:p>
            <a:pPr>
              <a:spcBef>
                <a:spcPts val="95"/>
              </a:spcBef>
            </a:pPr>
            <a:endParaRPr lang="cs-CZ" sz="2000" spc="-1" dirty="0" smtClean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>
              <a:spcBef>
                <a:spcPts val="95"/>
              </a:spcBef>
            </a:pP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>
              <a:spcBef>
                <a:spcPts val="95"/>
              </a:spcBef>
            </a:pP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480/720/960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Kč do 31. 3. </a:t>
            </a: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2025</a:t>
            </a:r>
          </a:p>
          <a:p>
            <a:pPr>
              <a:spcBef>
                <a:spcPts val="95"/>
              </a:spcBef>
            </a:pPr>
            <a:r>
              <a:rPr lang="cs-CZ" sz="20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výsledky: červen 2025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2000" b="1" spc="-1" dirty="0" smtClean="0">
              <a:solidFill>
                <a:srgbClr val="B47804"/>
              </a:solidFill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2000" b="1" spc="-1" dirty="0">
              <a:solidFill>
                <a:srgbClr val="B47804"/>
              </a:solidFill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2000" b="1" spc="-1" dirty="0" smtClean="0">
              <a:solidFill>
                <a:srgbClr val="B47804"/>
              </a:solidFill>
              <a:latin typeface="Libre Baskerville"/>
              <a:ea typeface="LibreBaskervill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729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8" y="534054"/>
            <a:ext cx="779728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Termíny SCIO    7. 12. 2024 – 17. 5. 2025</a:t>
            </a:r>
            <a:endParaRPr lang="cs-CZ" sz="3200" b="1" spc="-1" dirty="0">
              <a:latin typeface="Source Sans Pro"/>
              <a:ea typeface="DejaVu Sans"/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42198"/>
              </p:ext>
            </p:extLst>
          </p:nvPr>
        </p:nvGraphicFramePr>
        <p:xfrm>
          <a:off x="942488" y="1258214"/>
          <a:ext cx="7198158" cy="3724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68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600" b="1" spc="-5" dirty="0">
                          <a:latin typeface="Libre Baskerville"/>
                          <a:cs typeface="Calibri"/>
                        </a:rPr>
                        <a:t>Anglický</a:t>
                      </a:r>
                      <a:r>
                        <a:rPr sz="1600" b="1" spc="-55" dirty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Libre Baskerville"/>
                          <a:cs typeface="Calibri"/>
                        </a:rPr>
                        <a:t>jazyk</a:t>
                      </a:r>
                      <a:endParaRPr sz="1600" dirty="0">
                        <a:latin typeface="Libre Baskerville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Libre Baskerville"/>
                          <a:cs typeface="Calibri"/>
                        </a:rPr>
                        <a:t>pro</a:t>
                      </a:r>
                      <a:r>
                        <a:rPr sz="1600" b="1" spc="-35" dirty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Libre Baskerville"/>
                          <a:cs typeface="Calibri"/>
                        </a:rPr>
                        <a:t>manažerskou</a:t>
                      </a:r>
                      <a:r>
                        <a:rPr sz="1600" b="1" spc="-45" dirty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Libre Baskerville"/>
                          <a:cs typeface="Calibri"/>
                        </a:rPr>
                        <a:t>praxi</a:t>
                      </a:r>
                      <a:endParaRPr sz="1600" dirty="0">
                        <a:latin typeface="Libre Baskerville"/>
                        <a:cs typeface="Calibri"/>
                      </a:endParaRPr>
                    </a:p>
                  </a:txBody>
                  <a:tcPr marL="0" marR="0" marT="21336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R="629920" algn="l">
                        <a:lnSpc>
                          <a:spcPct val="100000"/>
                        </a:lnSpc>
                      </a:pPr>
                      <a:r>
                        <a:rPr sz="2000" b="1" spc="30" dirty="0" smtClean="0">
                          <a:solidFill>
                            <a:srgbClr val="C55A11"/>
                          </a:solidFill>
                          <a:latin typeface="Libre Baskerville"/>
                          <a:cs typeface="Calibri"/>
                        </a:rPr>
                        <a:t>AJ</a:t>
                      </a:r>
                      <a:endParaRPr sz="2000" dirty="0">
                        <a:latin typeface="Libre Baskerville"/>
                        <a:cs typeface="Calibri"/>
                      </a:endParaRPr>
                    </a:p>
                  </a:txBody>
                  <a:tcPr marL="0" marR="0" marT="317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1A9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1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.</a:t>
                      </a:r>
                      <a:r>
                        <a:rPr sz="1600" spc="-45" dirty="0" smtClean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Libre Baskerville"/>
                          <a:cs typeface="Calibri"/>
                        </a:rPr>
                        <a:t>2.</a:t>
                      </a:r>
                      <a:r>
                        <a:rPr sz="1600" spc="-40" dirty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202</a:t>
                      </a: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5</a:t>
                      </a:r>
                      <a:endParaRPr sz="1600" dirty="0">
                        <a:latin typeface="Libre Baskerville"/>
                        <a:cs typeface="Calibri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1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.</a:t>
                      </a:r>
                      <a:r>
                        <a:rPr sz="1600" spc="-35" dirty="0" smtClean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Libre Baskerville"/>
                          <a:cs typeface="Calibri"/>
                        </a:rPr>
                        <a:t>3.</a:t>
                      </a:r>
                      <a:r>
                        <a:rPr sz="1600" spc="-50" dirty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202</a:t>
                      </a: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5</a:t>
                      </a:r>
                      <a:endParaRPr sz="1600" dirty="0">
                        <a:latin typeface="Libre Baskerville"/>
                        <a:cs typeface="Calibri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2</a:t>
                      </a: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9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.</a:t>
                      </a:r>
                      <a:r>
                        <a:rPr sz="1600" spc="-45" dirty="0" smtClean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Libre Baskerville"/>
                          <a:cs typeface="Calibri"/>
                        </a:rPr>
                        <a:t>3.</a:t>
                      </a:r>
                      <a:r>
                        <a:rPr sz="1600" spc="-40" dirty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202</a:t>
                      </a: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5</a:t>
                      </a:r>
                      <a:endParaRPr sz="1600" dirty="0">
                        <a:latin typeface="Libre Baskerville"/>
                        <a:cs typeface="Calibri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26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.</a:t>
                      </a:r>
                      <a:r>
                        <a:rPr sz="1600" spc="-45" dirty="0" smtClean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lang="cs-CZ" sz="1600" spc="-45" dirty="0" smtClean="0">
                          <a:latin typeface="Libre Baskerville"/>
                          <a:cs typeface="Calibri"/>
                        </a:rPr>
                        <a:t>4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.</a:t>
                      </a:r>
                      <a:r>
                        <a:rPr sz="1600" spc="-40" dirty="0" smtClean="0">
                          <a:latin typeface="Libre Baskerville"/>
                          <a:cs typeface="Calibri"/>
                        </a:rPr>
                        <a:t> </a:t>
                      </a:r>
                      <a:r>
                        <a:rPr sz="1600" spc="-5" dirty="0" smtClean="0">
                          <a:latin typeface="Libre Baskerville"/>
                          <a:cs typeface="Calibri"/>
                        </a:rPr>
                        <a:t>202</a:t>
                      </a:r>
                      <a:r>
                        <a:rPr lang="cs-CZ" sz="1600" spc="-5" dirty="0" smtClean="0">
                          <a:latin typeface="Libre Baskerville"/>
                          <a:cs typeface="Calibri"/>
                        </a:rPr>
                        <a:t>5</a:t>
                      </a:r>
                      <a:endParaRPr sz="1600" dirty="0">
                        <a:latin typeface="Libre Baskerville"/>
                        <a:cs typeface="Calibri"/>
                      </a:endParaRPr>
                    </a:p>
                  </a:txBody>
                  <a:tcPr marL="0" marR="0" marT="2857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DE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2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cs-CZ" sz="1600" b="1" kern="1200" spc="-15" dirty="0" smtClean="0">
                          <a:solidFill>
                            <a:schemeClr val="bg1"/>
                          </a:solidFill>
                          <a:latin typeface="Libre Baskerville"/>
                          <a:ea typeface="+mn-ea"/>
                          <a:cs typeface="Calibri"/>
                        </a:rPr>
                        <a:t>Zdravotnické záchranářství</a:t>
                      </a:r>
                      <a:endParaRPr sz="1600" b="1" kern="1200" spc="-15" dirty="0">
                        <a:solidFill>
                          <a:schemeClr val="bg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</a:txBody>
                  <a:tcPr marL="0" marR="0" marT="16383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78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kern="1200" spc="30" dirty="0" smtClean="0">
                        <a:solidFill>
                          <a:srgbClr val="C55A1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spc="30" dirty="0" smtClean="0">
                          <a:solidFill>
                            <a:schemeClr val="bg1"/>
                          </a:solidFill>
                          <a:latin typeface="Libre Baskerville"/>
                          <a:ea typeface="+mn-ea"/>
                          <a:cs typeface="Calibri"/>
                        </a:rPr>
                        <a:t>OSP</a:t>
                      </a:r>
                      <a:endParaRPr sz="235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7804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cs-CZ" sz="1600" kern="1200" spc="-40" dirty="0" smtClean="0">
                          <a:solidFill>
                            <a:schemeClr val="bg1"/>
                          </a:solidFill>
                          <a:latin typeface="Libre Baskerville"/>
                          <a:ea typeface="+mn-ea"/>
                          <a:cs typeface="Calibri"/>
                        </a:rPr>
                        <a:t>7. 12. 2024 – 26. 4. 2025</a:t>
                      </a:r>
                    </a:p>
                    <a:p>
                      <a:pPr marL="0" marR="8318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2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40" dirty="0" smtClean="0">
                          <a:solidFill>
                            <a:schemeClr val="bg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13. 1. 2025 (online)</a:t>
                      </a:r>
                      <a:r>
                        <a:rPr lang="cs-CZ" sz="1600" kern="1200" spc="-40" dirty="0" smtClean="0">
                          <a:solidFill>
                            <a:schemeClr val="bg1"/>
                          </a:solidFill>
                          <a:latin typeface="Libre Baskerville"/>
                          <a:ea typeface="+mn-ea"/>
                          <a:cs typeface="Calibri"/>
                        </a:rPr>
                        <a:t> </a:t>
                      </a:r>
                      <a:endParaRPr sz="1600" kern="1200" spc="-40" dirty="0">
                        <a:solidFill>
                          <a:schemeClr val="bg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78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0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lang="cs-CZ" sz="1000" b="1" spc="-10" dirty="0" smtClean="0">
                        <a:latin typeface="+mn-lt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cs-CZ" sz="1600" b="1" kern="1200" spc="-1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Všeobecné ošetřovatelství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cs-CZ" sz="1600" b="1" kern="1200" spc="-1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Porodní asistence</a:t>
                      </a:r>
                    </a:p>
                    <a:p>
                      <a:pPr marL="91440" marR="1096645">
                        <a:lnSpc>
                          <a:spcPct val="100000"/>
                        </a:lnSpc>
                      </a:pPr>
                      <a:r>
                        <a:rPr sz="1600" b="1" kern="1200" spc="-1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Sociální </a:t>
                      </a:r>
                      <a:r>
                        <a:rPr sz="1600" b="1" kern="1200" spc="-1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pedagogika (Bc.)  Učitelství pro MŠ  </a:t>
                      </a:r>
                      <a:endParaRPr lang="cs-CZ" sz="1600" b="1" kern="1200" spc="-15" dirty="0" smtClean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L="91440" marR="1096645">
                        <a:lnSpc>
                          <a:spcPct val="100000"/>
                        </a:lnSpc>
                      </a:pPr>
                      <a:r>
                        <a:rPr sz="1600" b="1" kern="1200" spc="-1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Učitelství </a:t>
                      </a:r>
                      <a:r>
                        <a:rPr sz="1600" b="1" kern="1200" spc="-1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pro 1. stupeň </a:t>
                      </a:r>
                      <a:r>
                        <a:rPr lang="cs-CZ" sz="1600" b="1" kern="1200" spc="-1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Z</a:t>
                      </a:r>
                      <a:r>
                        <a:rPr sz="1600" b="1" kern="1200" spc="-1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Š</a:t>
                      </a:r>
                      <a:endParaRPr sz="1600" b="1" kern="1200" spc="-1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DE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523240" algn="l">
                        <a:lnSpc>
                          <a:spcPct val="100000"/>
                        </a:lnSpc>
                      </a:pPr>
                      <a:r>
                        <a:rPr lang="cs-CZ" sz="2000" b="1" kern="1200" spc="30" dirty="0" smtClean="0">
                          <a:solidFill>
                            <a:srgbClr val="C55A11"/>
                          </a:solidFill>
                          <a:latin typeface="Libre Baskerville"/>
                          <a:ea typeface="+mn-ea"/>
                          <a:cs typeface="Calibri"/>
                        </a:rPr>
                        <a:t>     </a:t>
                      </a:r>
                      <a:r>
                        <a:rPr sz="2000" b="1" kern="1200" spc="30" dirty="0" smtClean="0">
                          <a:solidFill>
                            <a:srgbClr val="C55A11"/>
                          </a:solidFill>
                          <a:latin typeface="Libre Baskerville"/>
                          <a:ea typeface="+mn-ea"/>
                          <a:cs typeface="Calibri"/>
                        </a:rPr>
                        <a:t>OSP</a:t>
                      </a:r>
                      <a:endParaRPr sz="2000" b="1" kern="1200" spc="30" dirty="0">
                        <a:solidFill>
                          <a:srgbClr val="C55A1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DE1A9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7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sz="1600" kern="1200" spc="-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12. 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4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3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sz="1600" kern="1200" spc="-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1. 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 (online)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sz="1600" kern="1200" spc="-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2. 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R="82550" algn="r">
                        <a:lnSpc>
                          <a:spcPts val="2630"/>
                        </a:lnSpc>
                        <a:spcBef>
                          <a:spcPts val="5"/>
                        </a:spcBef>
                      </a:pP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sz="1600" kern="1200" spc="-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3. 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R="83185" algn="r">
                        <a:lnSpc>
                          <a:spcPts val="2630"/>
                        </a:lnSpc>
                      </a:pP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9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sz="1600" kern="1200" spc="-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3. 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26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4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17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. </a:t>
                      </a:r>
                      <a:r>
                        <a:rPr sz="1600" kern="1200" spc="-5" dirty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5. </a:t>
                      </a:r>
                      <a:r>
                        <a:rPr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202</a:t>
                      </a:r>
                      <a:r>
                        <a:rPr lang="cs-CZ" sz="1600" kern="1200" spc="-5" dirty="0" smtClean="0">
                          <a:solidFill>
                            <a:schemeClr val="tx1"/>
                          </a:solidFill>
                          <a:latin typeface="Libre Baskerville"/>
                          <a:ea typeface="+mn-ea"/>
                          <a:cs typeface="Calibri"/>
                        </a:rPr>
                        <a:t>5</a:t>
                      </a:r>
                      <a:endParaRPr sz="1600" kern="1200" spc="-5" dirty="0">
                        <a:solidFill>
                          <a:schemeClr val="tx1"/>
                        </a:solidFill>
                        <a:latin typeface="Libre Baskerville"/>
                        <a:ea typeface="+mn-ea"/>
                        <a:cs typeface="Calibri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DE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942489" y="610254"/>
            <a:ext cx="7797282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Přijímací řízení</a:t>
            </a:r>
            <a:endParaRPr lang="cs-CZ" sz="2000" b="1" spc="-1" dirty="0">
              <a:latin typeface="Source Sans Pro"/>
              <a:ea typeface="DejaVu Sans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942489" y="1459684"/>
            <a:ext cx="5925036" cy="4080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1600" spc="-1" dirty="0">
                <a:latin typeface="Libre Baskerville"/>
                <a:ea typeface="LibreBaskerville-Regular"/>
              </a:rPr>
              <a:t>Přijímací zkoušky </a:t>
            </a:r>
            <a:r>
              <a:rPr lang="cs-CZ" sz="1600" spc="-1" dirty="0" smtClean="0">
                <a:latin typeface="Libre Baskerville"/>
                <a:ea typeface="LibreBaskerville-Regular"/>
              </a:rPr>
              <a:t>neorganizujeme. </a:t>
            </a:r>
            <a:endParaRPr lang="cs-CZ" sz="1600" spc="-1" dirty="0">
              <a:latin typeface="Libre Baskerville"/>
              <a:ea typeface="LibreBaskerville-Regular"/>
            </a:endParaRP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1600" spc="-1" dirty="0">
                <a:latin typeface="Libre Baskerville"/>
                <a:ea typeface="LibreBaskerville-Regular"/>
              </a:rPr>
              <a:t>Nezasíláme pozvánku k </a:t>
            </a:r>
            <a:r>
              <a:rPr lang="cs-CZ" sz="1600" spc="-1" dirty="0" smtClean="0">
                <a:latin typeface="Libre Baskerville"/>
                <a:ea typeface="LibreBaskerville-Regular"/>
              </a:rPr>
              <a:t>NSZ. </a:t>
            </a:r>
            <a:endParaRPr lang="cs-CZ" sz="1600" spc="-1" dirty="0">
              <a:latin typeface="Libre Baskerville"/>
              <a:ea typeface="LibreBaskerville-Regular"/>
            </a:endParaRP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1600" u="sng" spc="-1" dirty="0">
                <a:latin typeface="Libre Baskerville"/>
                <a:ea typeface="LibreBaskerville-Regular"/>
              </a:rPr>
              <a:t>Souhlas s předáním výsledků SCIO </a:t>
            </a:r>
            <a:endParaRPr lang="cs-CZ" sz="1600" u="sng" spc="-1" dirty="0" smtClean="0">
              <a:latin typeface="Libre Baskerville"/>
              <a:ea typeface="LibreBaskerville-Regular"/>
            </a:endParaRP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1600" spc="-1" dirty="0">
                <a:latin typeface="Libre Baskerville"/>
                <a:ea typeface="LibreBaskerville-Regular"/>
              </a:rPr>
              <a:t>Lze absolvovat i více </a:t>
            </a:r>
            <a:r>
              <a:rPr lang="pt-BR" sz="1600" spc="-1" dirty="0" smtClean="0">
                <a:latin typeface="Libre Baskerville"/>
                <a:ea typeface="LibreBaskerville-Regular"/>
              </a:rPr>
              <a:t>termínů</a:t>
            </a:r>
            <a:r>
              <a:rPr lang="cs-CZ" sz="1600" spc="-1" dirty="0" smtClean="0">
                <a:latin typeface="Libre Baskerville"/>
                <a:ea typeface="LibreBaskerville-Regular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1600" spc="-1" dirty="0" smtClean="0">
                <a:latin typeface="Libre Baskerville"/>
                <a:ea typeface="LibreBaskerville-Regular"/>
              </a:rPr>
              <a:t>Ke </a:t>
            </a:r>
            <a:r>
              <a:rPr lang="cs-CZ" sz="1600" spc="-1" dirty="0">
                <a:latin typeface="Libre Baskerville"/>
                <a:ea typeface="LibreBaskerville-Regular"/>
              </a:rPr>
              <a:t>studiu magisterského a bakalářských programů mohou </a:t>
            </a:r>
            <a:r>
              <a:rPr lang="cs-CZ" sz="1600" spc="-1" dirty="0" smtClean="0">
                <a:latin typeface="Libre Baskerville"/>
                <a:ea typeface="LibreBaskerville-Regular"/>
              </a:rPr>
              <a:t/>
            </a:r>
            <a:br>
              <a:rPr lang="cs-CZ" sz="1600" spc="-1" dirty="0" smtClean="0">
                <a:latin typeface="Libre Baskerville"/>
                <a:ea typeface="LibreBaskerville-Regular"/>
              </a:rPr>
            </a:br>
            <a:r>
              <a:rPr lang="cs-CZ" sz="1600" spc="-1" dirty="0" smtClean="0">
                <a:latin typeface="Libre Baskerville"/>
                <a:ea typeface="LibreBaskerville-Regular"/>
              </a:rPr>
              <a:t>být přijati </a:t>
            </a:r>
            <a:r>
              <a:rPr lang="cs-CZ" sz="1600" spc="-1" dirty="0">
                <a:latin typeface="Libre Baskerville"/>
                <a:ea typeface="LibreBaskerville-Regular"/>
              </a:rPr>
              <a:t>a zapsáni pouze uchazeči s úplným středoškolským  vzděláním získaným nejpozději </a:t>
            </a:r>
            <a:r>
              <a:rPr lang="cs-CZ" sz="1600" spc="-1" dirty="0" smtClean="0">
                <a:latin typeface="Libre Baskerville"/>
                <a:ea typeface="LibreBaskerville-Regular"/>
              </a:rPr>
              <a:t>do </a:t>
            </a:r>
            <a:r>
              <a:rPr lang="cs-CZ" sz="1600" spc="-1" dirty="0">
                <a:latin typeface="Libre Baskerville"/>
                <a:ea typeface="LibreBaskerville-Regular"/>
              </a:rPr>
              <a:t>30. 6. 2025.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spc="-1" dirty="0">
              <a:latin typeface="Libre Baskerville"/>
              <a:ea typeface="LibreBaskervill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87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8" y="534054"/>
            <a:ext cx="779728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Anglický jazyk pro manažerskou praxi</a:t>
            </a:r>
            <a:endParaRPr lang="cs-CZ" sz="3200" b="1" spc="-1" dirty="0">
              <a:latin typeface="Source Sans Pro"/>
              <a:ea typeface="DejaVu Sans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942488" y="1222537"/>
            <a:ext cx="8163412" cy="8896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>
            <a:defPPr>
              <a:defRPr lang="cs-CZ"/>
            </a:defPPr>
            <a:lvl1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defRPr sz="2000" spc="-1">
                <a:latin typeface="Libre Baskerville"/>
                <a:ea typeface="LibreBaskerville-Regular"/>
              </a:defRPr>
            </a:lvl1pPr>
          </a:lstStyle>
          <a:p>
            <a:pPr marL="0" indent="0">
              <a:buNone/>
            </a:pPr>
            <a:r>
              <a:rPr sz="1300" b="1" dirty="0"/>
              <a:t>Rozhodujícím kritériem pro přijetí je výsledek v testu AJ, který je však možno nahradit</a:t>
            </a:r>
            <a:r>
              <a:rPr sz="1300" b="1" dirty="0" smtClean="0"/>
              <a:t>:</a:t>
            </a:r>
            <a:endParaRPr lang="cs-CZ" sz="1300" b="1" dirty="0" smtClean="0"/>
          </a:p>
          <a:p>
            <a:pPr marL="0" indent="0">
              <a:buNone/>
            </a:pPr>
            <a:endParaRPr sz="800" b="1" dirty="0"/>
          </a:p>
          <a:p>
            <a:pPr marL="0" indent="0">
              <a:buNone/>
            </a:pPr>
            <a:r>
              <a:rPr sz="1300" dirty="0"/>
              <a:t>*certifikátem minimálně na úrovni C1 (ne starším 5 let): Mezinárodně uznávaný certifikát ověřující všechny </a:t>
            </a:r>
            <a:r>
              <a:rPr sz="1300" dirty="0" smtClean="0"/>
              <a:t>čtyři </a:t>
            </a:r>
            <a:r>
              <a:rPr sz="1300" dirty="0"/>
              <a:t>jazykové kompetence (čtení, psaní, poslech, mluvení) minimálně na úrovni C1 nebo Státní jazykovou </a:t>
            </a:r>
            <a:r>
              <a:rPr sz="1300" dirty="0" err="1" smtClean="0"/>
              <a:t>zkoušk</a:t>
            </a:r>
            <a:r>
              <a:rPr lang="cs-CZ" sz="1300" dirty="0"/>
              <a:t>o</a:t>
            </a:r>
            <a:r>
              <a:rPr sz="1300" dirty="0" smtClean="0"/>
              <a:t>u </a:t>
            </a:r>
            <a:r>
              <a:rPr sz="1300" dirty="0"/>
              <a:t>všeobecnou - 1000 bodů. </a:t>
            </a:r>
            <a:r>
              <a:rPr sz="1300" b="1" dirty="0"/>
              <a:t>Předání úředně ověřené kopie maturitního vysvědčení se uskuteční </a:t>
            </a:r>
            <a:r>
              <a:rPr lang="cs-CZ" sz="1300" b="1" dirty="0" smtClean="0"/>
              <a:t/>
            </a:r>
            <a:br>
              <a:rPr lang="cs-CZ" sz="1300" b="1" dirty="0" smtClean="0"/>
            </a:br>
            <a:r>
              <a:rPr sz="1300" b="1" dirty="0" smtClean="0"/>
              <a:t>ve stanovený </a:t>
            </a:r>
            <a:r>
              <a:rPr sz="1300" b="1" dirty="0"/>
              <a:t>den zápisu do studia</a:t>
            </a:r>
            <a:r>
              <a:rPr sz="1300" b="1" dirty="0" smtClean="0"/>
              <a:t>.</a:t>
            </a:r>
            <a:endParaRPr lang="cs-CZ" sz="1300" b="1" dirty="0" smtClean="0"/>
          </a:p>
          <a:p>
            <a:pPr marL="0" indent="0">
              <a:buNone/>
            </a:pPr>
            <a:endParaRPr sz="800" b="1" dirty="0"/>
          </a:p>
          <a:p>
            <a:pPr marL="0" indent="0">
              <a:buNone/>
            </a:pPr>
            <a:r>
              <a:rPr sz="1300" dirty="0"/>
              <a:t>*Pro </a:t>
            </a:r>
            <a:r>
              <a:rPr sz="1300" b="1" dirty="0"/>
              <a:t>zohlednění certifikátu je mezní termín </a:t>
            </a:r>
            <a:r>
              <a:rPr sz="1300" dirty="0"/>
              <a:t>dodání úředně ověřené kopie certifikátu či jiného osvědčení  prokazujícího úspěšné absolvování </a:t>
            </a:r>
            <a:r>
              <a:rPr sz="1300" dirty="0" smtClean="0"/>
              <a:t>této </a:t>
            </a:r>
            <a:r>
              <a:rPr sz="1300" dirty="0"/>
              <a:t>zkoušky </a:t>
            </a:r>
            <a:r>
              <a:rPr lang="cs-CZ" sz="1300" b="1" dirty="0" smtClean="0"/>
              <a:t>6</a:t>
            </a:r>
            <a:r>
              <a:rPr sz="1300" b="1" dirty="0"/>
              <a:t>. 6. 202</a:t>
            </a:r>
            <a:r>
              <a:rPr lang="cs-CZ" sz="1300" b="1" dirty="0"/>
              <a:t>5</a:t>
            </a:r>
            <a:r>
              <a:rPr sz="1300" dirty="0"/>
              <a:t>.</a:t>
            </a:r>
          </a:p>
          <a:p>
            <a:endParaRPr sz="1300" dirty="0"/>
          </a:p>
        </p:txBody>
      </p:sp>
      <p:sp>
        <p:nvSpPr>
          <p:cNvPr id="5" name="CustomShape 1"/>
          <p:cNvSpPr/>
          <p:nvPr/>
        </p:nvSpPr>
        <p:spPr>
          <a:xfrm>
            <a:off x="942488" y="3167812"/>
            <a:ext cx="7797282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cs-CZ" sz="3200" b="1" spc="-1" dirty="0">
                <a:solidFill>
                  <a:srgbClr val="B47804"/>
                </a:solidFill>
                <a:latin typeface="Source Sans Pro"/>
                <a:ea typeface="DejaVu Sans"/>
              </a:rPr>
              <a:t>Německý jazyk </a:t>
            </a: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 manažerskou </a:t>
            </a:r>
            <a:r>
              <a:rPr lang="cs-CZ" sz="3200" b="1" spc="-1" dirty="0">
                <a:solidFill>
                  <a:srgbClr val="B47804"/>
                </a:solidFill>
                <a:latin typeface="Source Sans Pro"/>
                <a:ea typeface="DejaVu Sans"/>
              </a:rPr>
              <a:t>praxi</a:t>
            </a:r>
            <a:br>
              <a:rPr lang="cs-CZ" sz="3200" b="1" spc="-1" dirty="0">
                <a:solidFill>
                  <a:srgbClr val="B47804"/>
                </a:solidFill>
                <a:latin typeface="Source Sans Pro"/>
                <a:ea typeface="DejaVu Sans"/>
              </a:rPr>
            </a:b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42488" y="3793618"/>
            <a:ext cx="8445542" cy="2259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spcBef>
                <a:spcPts val="95"/>
              </a:spcBef>
              <a:buFont typeface="Arial" panose="020B0604020202020204" pitchFamily="34" charset="0"/>
              <a:buNone/>
            </a:pPr>
            <a:r>
              <a:rPr lang="cs-CZ" sz="1300" spc="-1" dirty="0">
                <a:latin typeface="Libre Baskerville"/>
                <a:ea typeface="LibreBaskerville-Regular"/>
              </a:rPr>
              <a:t>Přijímací řízení bez přijímací zkoušky. Přijati budou uchazeči, kteří si podají v termínu </a:t>
            </a:r>
            <a:r>
              <a:rPr lang="cs-CZ" sz="1300" spc="-1" dirty="0" smtClean="0">
                <a:latin typeface="Libre Baskerville"/>
                <a:ea typeface="LibreBaskerville-Regular"/>
              </a:rPr>
              <a:t>přihlášku </a:t>
            </a:r>
            <a:r>
              <a:rPr lang="cs-CZ" sz="1300" spc="-1" dirty="0">
                <a:latin typeface="Libre Baskerville"/>
                <a:ea typeface="LibreBaskerville-Regular"/>
              </a:rPr>
              <a:t>ke studiu, řádně ukončí středoškolské vzdělání a s úředně ověřenou kopií </a:t>
            </a:r>
            <a:r>
              <a:rPr lang="cs-CZ" sz="1300" spc="-1" dirty="0" smtClean="0">
                <a:latin typeface="Libre Baskerville"/>
                <a:ea typeface="LibreBaskerville-Regular"/>
              </a:rPr>
              <a:t>maturitního </a:t>
            </a:r>
            <a:r>
              <a:rPr lang="cs-CZ" sz="1300" spc="-1" dirty="0">
                <a:latin typeface="Libre Baskerville"/>
                <a:ea typeface="LibreBaskerville-Regular"/>
              </a:rPr>
              <a:t>vysvědčení se ve stanoveném termínu dostaví k zápisu do studia.</a:t>
            </a:r>
          </a:p>
          <a:p>
            <a:pPr>
              <a:spcBef>
                <a:spcPts val="95"/>
              </a:spcBef>
              <a:buFont typeface="Arial" panose="020B0604020202020204" pitchFamily="34" charset="0"/>
              <a:buNone/>
            </a:pPr>
            <a:endParaRPr lang="cs-CZ" sz="1300" b="1" spc="-1" dirty="0">
              <a:latin typeface="Libre Baskerville"/>
              <a:ea typeface="LibreBaskerville-Regular"/>
            </a:endParaRPr>
          </a:p>
          <a:p>
            <a:pPr>
              <a:spcBef>
                <a:spcPts val="95"/>
              </a:spcBef>
              <a:buFont typeface="Arial" panose="020B0604020202020204" pitchFamily="34" charset="0"/>
              <a:buNone/>
            </a:pPr>
            <a:r>
              <a:rPr lang="cs-CZ" sz="1300" b="1" spc="-1" dirty="0">
                <a:latin typeface="Libre Baskerville"/>
                <a:ea typeface="LibreBaskerville-Regular"/>
              </a:rPr>
              <a:t>U uchazečů o studium programu Německý jazyk pro manažerskou praxi se předpokládá znalost  německého jazyka minimálně na úrovni B1 a znalost anglického jazyka minimálně na úrovni A1 </a:t>
            </a:r>
            <a:r>
              <a:rPr lang="cs-CZ" sz="1300" b="1" spc="-1" dirty="0" smtClean="0">
                <a:latin typeface="Libre Baskerville"/>
                <a:ea typeface="LibreBaskerville-Regular"/>
              </a:rPr>
              <a:t/>
            </a:r>
            <a:br>
              <a:rPr lang="cs-CZ" sz="1300" b="1" spc="-1" dirty="0" smtClean="0">
                <a:latin typeface="Libre Baskerville"/>
                <a:ea typeface="LibreBaskerville-Regular"/>
              </a:rPr>
            </a:br>
            <a:r>
              <a:rPr lang="cs-CZ" sz="1300" b="1" spc="-1" dirty="0" smtClean="0">
                <a:latin typeface="Libre Baskerville"/>
                <a:ea typeface="LibreBaskerville-Regular"/>
              </a:rPr>
              <a:t>podle Společného </a:t>
            </a:r>
            <a:r>
              <a:rPr lang="cs-CZ" sz="1300" b="1" spc="-1" dirty="0">
                <a:latin typeface="Libre Baskerville"/>
                <a:ea typeface="LibreBaskerville-Regular"/>
              </a:rPr>
              <a:t>evropského referenčního rámce pro jazyky.</a:t>
            </a:r>
          </a:p>
        </p:txBody>
      </p:sp>
    </p:spTree>
    <p:extLst>
      <p:ext uri="{BB962C8B-B14F-4D97-AF65-F5344CB8AC3E}">
        <p14:creationId xmlns:p14="http://schemas.microsoft.com/office/powerpoint/2010/main" val="18050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390525" y="524529"/>
            <a:ext cx="9315450" cy="46474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Všeobecné ošetřovatelství* 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(obě formy studia)</a:t>
            </a:r>
          </a:p>
          <a:p>
            <a:r>
              <a:rPr lang="cs-CZ" sz="3200" b="1" spc="-1" dirty="0">
                <a:solidFill>
                  <a:srgbClr val="B47804"/>
                </a:solidFill>
                <a:latin typeface="Source Sans Pro"/>
                <a:ea typeface="DejaVu Sans"/>
              </a:rPr>
              <a:t>Porodní asistence* 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</a:rPr>
              <a:t>(prezenční forma studia)</a:t>
            </a:r>
          </a:p>
          <a:p>
            <a:r>
              <a:rPr lang="cs-CZ" sz="1400" b="1" dirty="0">
                <a:latin typeface="Libre Baskerville"/>
              </a:rPr>
              <a:t>Rozhodujícím kritériem pro přijetí je výsledek v testu OSP</a:t>
            </a:r>
            <a:r>
              <a:rPr lang="cs-CZ" sz="1400" b="1" dirty="0" smtClean="0">
                <a:latin typeface="Libre Baskerville"/>
              </a:rPr>
              <a:t>.</a:t>
            </a:r>
          </a:p>
          <a:p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Zdravotně </a:t>
            </a:r>
            <a:r>
              <a:rPr lang="cs-CZ" sz="3200" b="1" spc="-1" dirty="0">
                <a:solidFill>
                  <a:srgbClr val="B47804"/>
                </a:solidFill>
                <a:latin typeface="Source Sans Pro"/>
                <a:ea typeface="DejaVu Sans"/>
              </a:rPr>
              <a:t>sociální </a:t>
            </a: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péče* </a:t>
            </a: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(prezenční forma studia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</a:rPr>
              <a:t>)</a:t>
            </a:r>
          </a:p>
          <a:p>
            <a:r>
              <a:rPr lang="cs-CZ" sz="1400" b="1" dirty="0">
                <a:latin typeface="Libre Baskerville"/>
              </a:rPr>
              <a:t>Bez přijímací zkoušky.</a:t>
            </a:r>
          </a:p>
          <a:p>
            <a:endParaRPr lang="cs-CZ" sz="1400" b="1" dirty="0" smtClean="0"/>
          </a:p>
          <a:p>
            <a:r>
              <a:rPr lang="cs-CZ" sz="3200" b="1" spc="-1" dirty="0" smtClean="0">
                <a:solidFill>
                  <a:srgbClr val="FF0000"/>
                </a:solidFill>
                <a:latin typeface="Source Sans Pro"/>
                <a:ea typeface="DejaVu Sans"/>
              </a:rPr>
              <a:t>Zdravotnické záchranářství</a:t>
            </a: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* </a:t>
            </a: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(prezenční forma studia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</a:rPr>
              <a:t>)</a:t>
            </a:r>
          </a:p>
          <a:p>
            <a:endParaRPr lang="cs-CZ" sz="800" b="1" spc="-1" dirty="0" smtClean="0">
              <a:solidFill>
                <a:srgbClr val="B47804"/>
              </a:solidFill>
              <a:latin typeface="Source Sans Pro"/>
            </a:endParaRPr>
          </a:p>
          <a:p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  <a:p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 </a:t>
            </a: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0525" y="3200401"/>
            <a:ext cx="8997505" cy="2470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Rozhodujícím</a:t>
            </a:r>
            <a:r>
              <a:rPr lang="cs-CZ" sz="1400" spc="3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kritériem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25" dirty="0">
                <a:solidFill>
                  <a:srgbClr val="000000"/>
                </a:solidFill>
                <a:latin typeface="Libre Baskerville"/>
                <a:cs typeface="Calibri"/>
              </a:rPr>
              <a:t>pro</a:t>
            </a:r>
            <a:r>
              <a:rPr lang="cs-CZ" sz="1400" spc="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přijetí</a:t>
            </a:r>
            <a:r>
              <a:rPr lang="cs-CZ" sz="1400" spc="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je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výsledek</a:t>
            </a:r>
            <a:r>
              <a:rPr lang="cs-CZ" sz="1400" spc="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v</a:t>
            </a:r>
            <a:r>
              <a:rPr lang="cs-CZ" sz="1400" spc="5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testu</a:t>
            </a:r>
            <a:r>
              <a:rPr lang="cs-CZ" sz="1400" spc="5" dirty="0">
                <a:solidFill>
                  <a:srgbClr val="000000"/>
                </a:solidFill>
                <a:latin typeface="Libre Baskerville"/>
                <a:cs typeface="Calibri"/>
              </a:rPr>
              <a:t> OSP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 i výsledek fyzických testů (běh + plavání + Jacikův test). Fyzické testy bude absolvovat 100 nejlepších uchazečů (dle testu OSP).</a:t>
            </a: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endParaRPr lang="cs-CZ" sz="800" dirty="0">
              <a:latin typeface="Libre Baskerville"/>
              <a:cs typeface="Calibri"/>
            </a:endParaRPr>
          </a:p>
          <a:p>
            <a:pPr marL="12700" marR="46355">
              <a:lnSpc>
                <a:spcPct val="100000"/>
              </a:lnSpc>
            </a:pPr>
            <a:r>
              <a:rPr lang="cs-CZ" sz="1400" spc="-15" dirty="0">
                <a:latin typeface="Libre Baskerville"/>
                <a:cs typeface="Calibri"/>
              </a:rPr>
              <a:t>*Lékařský </a:t>
            </a:r>
            <a:r>
              <a:rPr lang="cs-CZ" sz="1400" spc="-5" dirty="0">
                <a:latin typeface="Libre Baskerville"/>
                <a:cs typeface="Calibri"/>
              </a:rPr>
              <a:t>posudek</a:t>
            </a:r>
            <a:r>
              <a:rPr lang="cs-CZ" sz="1400" dirty="0">
                <a:latin typeface="Libre Baskerville"/>
                <a:cs typeface="Calibri"/>
              </a:rPr>
              <a:t> o</a:t>
            </a:r>
            <a:r>
              <a:rPr lang="cs-CZ" sz="1400" spc="-5" dirty="0">
                <a:latin typeface="Libre Baskerville"/>
                <a:cs typeface="Calibri"/>
              </a:rPr>
              <a:t> </a:t>
            </a:r>
            <a:r>
              <a:rPr lang="cs-CZ" sz="1400" spc="-25" dirty="0">
                <a:latin typeface="Libre Baskerville"/>
                <a:cs typeface="Calibri"/>
              </a:rPr>
              <a:t>zdravotní</a:t>
            </a:r>
            <a:r>
              <a:rPr lang="cs-CZ" sz="1400" dirty="0">
                <a:latin typeface="Libre Baskerville"/>
                <a:cs typeface="Calibri"/>
              </a:rPr>
              <a:t> </a:t>
            </a:r>
            <a:r>
              <a:rPr lang="cs-CZ" sz="1400" spc="-10" dirty="0">
                <a:latin typeface="Libre Baskerville"/>
                <a:cs typeface="Calibri"/>
              </a:rPr>
              <a:t>způsobilosti</a:t>
            </a:r>
            <a:r>
              <a:rPr lang="cs-CZ" sz="1400" spc="5" dirty="0">
                <a:latin typeface="Libre Baskerville"/>
                <a:cs typeface="Calibri"/>
              </a:rPr>
              <a:t> </a:t>
            </a:r>
            <a:r>
              <a:rPr lang="cs-CZ" sz="1400" spc="-40" dirty="0">
                <a:latin typeface="Libre Baskerville"/>
                <a:cs typeface="Calibri"/>
              </a:rPr>
              <a:t>ke</a:t>
            </a:r>
            <a:r>
              <a:rPr lang="cs-CZ" sz="1400" spc="-10" dirty="0">
                <a:latin typeface="Libre Baskerville"/>
                <a:cs typeface="Calibri"/>
              </a:rPr>
              <a:t> </a:t>
            </a:r>
            <a:r>
              <a:rPr lang="cs-CZ" sz="1400" spc="-20" dirty="0">
                <a:latin typeface="Libre Baskerville"/>
                <a:cs typeface="Calibri"/>
              </a:rPr>
              <a:t>vzdělávání</a:t>
            </a:r>
            <a:r>
              <a:rPr lang="cs-CZ" sz="1400" spc="10" dirty="0">
                <a:latin typeface="Libre Baskerville"/>
                <a:cs typeface="Calibri"/>
              </a:rPr>
              <a:t> </a:t>
            </a:r>
            <a:r>
              <a:rPr lang="cs-CZ" sz="1400" spc="-15" dirty="0">
                <a:latin typeface="Libre Baskerville"/>
                <a:cs typeface="Calibri"/>
              </a:rPr>
              <a:t>potvrzený </a:t>
            </a:r>
            <a:r>
              <a:rPr lang="cs-CZ" sz="1400" spc="-10" dirty="0" smtClean="0">
                <a:latin typeface="Libre Baskerville"/>
                <a:cs typeface="Calibri"/>
              </a:rPr>
              <a:t>praktickým</a:t>
            </a:r>
            <a:r>
              <a:rPr lang="cs-CZ" sz="1400" spc="-35" dirty="0" smtClean="0">
                <a:latin typeface="Libre Baskerville"/>
                <a:cs typeface="Calibri"/>
              </a:rPr>
              <a:t> </a:t>
            </a:r>
            <a:r>
              <a:rPr lang="cs-CZ" sz="1400" spc="-10" dirty="0">
                <a:latin typeface="Libre Baskerville"/>
                <a:cs typeface="Calibri"/>
              </a:rPr>
              <a:t>lékařem </a:t>
            </a:r>
            <a:r>
              <a:rPr lang="cs-CZ" sz="1400" dirty="0">
                <a:latin typeface="Libre Baskerville"/>
                <a:cs typeface="Calibri"/>
              </a:rPr>
              <a:t>a</a:t>
            </a:r>
            <a:r>
              <a:rPr lang="cs-CZ" sz="1400" spc="10" dirty="0">
                <a:latin typeface="Libre Baskerville"/>
                <a:cs typeface="Calibri"/>
              </a:rPr>
              <a:t> </a:t>
            </a:r>
            <a:r>
              <a:rPr lang="cs-CZ" sz="1400" spc="-10" dirty="0">
                <a:latin typeface="Libre Baskerville"/>
                <a:cs typeface="Calibri"/>
              </a:rPr>
              <a:t>stvrzující</a:t>
            </a:r>
            <a:r>
              <a:rPr lang="cs-CZ" sz="1400" spc="-5" dirty="0">
                <a:latin typeface="Libre Baskerville"/>
                <a:cs typeface="Calibri"/>
              </a:rPr>
              <a:t> </a:t>
            </a:r>
            <a:r>
              <a:rPr lang="cs-CZ" sz="1400" spc="-25" dirty="0">
                <a:latin typeface="Libre Baskerville"/>
                <a:cs typeface="Calibri"/>
              </a:rPr>
              <a:t>zdravotní</a:t>
            </a:r>
            <a:r>
              <a:rPr lang="cs-CZ" sz="1400" spc="-20" dirty="0">
                <a:latin typeface="Libre Baskerville"/>
                <a:cs typeface="Calibri"/>
              </a:rPr>
              <a:t> </a:t>
            </a:r>
            <a:r>
              <a:rPr lang="cs-CZ" sz="1400" spc="-10" dirty="0">
                <a:latin typeface="Libre Baskerville"/>
                <a:cs typeface="Calibri"/>
              </a:rPr>
              <a:t>způsobilost</a:t>
            </a:r>
            <a:r>
              <a:rPr lang="cs-CZ" sz="1400" spc="15" dirty="0">
                <a:latin typeface="Libre Baskerville"/>
                <a:cs typeface="Calibri"/>
              </a:rPr>
              <a:t> </a:t>
            </a:r>
            <a:r>
              <a:rPr lang="cs-CZ" sz="1400" spc="-40" dirty="0">
                <a:latin typeface="Libre Baskerville"/>
                <a:cs typeface="Calibri"/>
              </a:rPr>
              <a:t>ke</a:t>
            </a:r>
            <a:r>
              <a:rPr lang="cs-CZ" sz="1400" dirty="0">
                <a:latin typeface="Libre Baskerville"/>
                <a:cs typeface="Calibri"/>
              </a:rPr>
              <a:t> </a:t>
            </a:r>
            <a:r>
              <a:rPr lang="cs-CZ" sz="1400" spc="-5" dirty="0">
                <a:latin typeface="Libre Baskerville"/>
                <a:cs typeface="Calibri"/>
              </a:rPr>
              <a:t>studiu</a:t>
            </a:r>
            <a:r>
              <a:rPr lang="cs-CZ" sz="1400" spc="-10" dirty="0">
                <a:latin typeface="Libre Baskerville"/>
                <a:cs typeface="Calibri"/>
              </a:rPr>
              <a:t> </a:t>
            </a:r>
            <a:r>
              <a:rPr lang="cs-CZ" sz="1400" dirty="0">
                <a:latin typeface="Libre Baskerville"/>
                <a:cs typeface="Calibri"/>
              </a:rPr>
              <a:t>a</a:t>
            </a:r>
            <a:r>
              <a:rPr lang="cs-CZ" sz="1400" spc="30" dirty="0">
                <a:latin typeface="Libre Baskerville"/>
                <a:cs typeface="Calibri"/>
              </a:rPr>
              <a:t> </a:t>
            </a:r>
            <a:r>
              <a:rPr lang="cs-CZ" sz="1400" spc="-15" dirty="0">
                <a:latin typeface="Libre Baskerville"/>
                <a:cs typeface="Calibri"/>
              </a:rPr>
              <a:t>výkonu </a:t>
            </a:r>
            <a:r>
              <a:rPr lang="cs-CZ" sz="1400" spc="-525" dirty="0">
                <a:latin typeface="Libre Baskerville"/>
                <a:cs typeface="Calibri"/>
              </a:rPr>
              <a:t> </a:t>
            </a:r>
            <a:r>
              <a:rPr lang="cs-CZ" sz="1400" spc="-30" dirty="0">
                <a:latin typeface="Libre Baskerville"/>
                <a:cs typeface="Calibri"/>
              </a:rPr>
              <a:t>praxe</a:t>
            </a:r>
            <a:r>
              <a:rPr lang="cs-CZ" sz="1400" spc="-15" dirty="0">
                <a:latin typeface="Libre Baskerville"/>
                <a:cs typeface="Calibri"/>
              </a:rPr>
              <a:t> </a:t>
            </a:r>
            <a:r>
              <a:rPr lang="cs-CZ" sz="1400" spc="-5" dirty="0">
                <a:latin typeface="Libre Baskerville"/>
                <a:cs typeface="Calibri"/>
              </a:rPr>
              <a:t>(ne</a:t>
            </a:r>
            <a:r>
              <a:rPr lang="cs-CZ" sz="1400" spc="-15" dirty="0">
                <a:latin typeface="Libre Baskerville"/>
                <a:cs typeface="Calibri"/>
              </a:rPr>
              <a:t> starší</a:t>
            </a:r>
            <a:r>
              <a:rPr lang="cs-CZ" sz="1400" spc="-35" dirty="0">
                <a:latin typeface="Libre Baskerville"/>
                <a:cs typeface="Calibri"/>
              </a:rPr>
              <a:t> </a:t>
            </a:r>
            <a:r>
              <a:rPr lang="cs-CZ" sz="1400" spc="-5" dirty="0">
                <a:latin typeface="Libre Baskerville"/>
                <a:cs typeface="Calibri"/>
              </a:rPr>
              <a:t>jak</a:t>
            </a:r>
            <a:r>
              <a:rPr lang="cs-CZ" sz="1400" spc="-15" dirty="0">
                <a:latin typeface="Libre Baskerville"/>
                <a:cs typeface="Calibri"/>
              </a:rPr>
              <a:t> </a:t>
            </a:r>
            <a:r>
              <a:rPr lang="cs-CZ" sz="1400" dirty="0">
                <a:latin typeface="Libre Baskerville"/>
                <a:cs typeface="Calibri"/>
              </a:rPr>
              <a:t>3</a:t>
            </a:r>
            <a:r>
              <a:rPr lang="cs-CZ" sz="1400" spc="-10" dirty="0">
                <a:latin typeface="Libre Baskerville"/>
                <a:cs typeface="Calibri"/>
              </a:rPr>
              <a:t> </a:t>
            </a:r>
            <a:r>
              <a:rPr lang="cs-CZ" sz="1400" dirty="0">
                <a:latin typeface="Libre Baskerville"/>
                <a:cs typeface="Calibri"/>
              </a:rPr>
              <a:t>měsíce</a:t>
            </a:r>
            <a:r>
              <a:rPr lang="cs-CZ" sz="1400" spc="-10" dirty="0">
                <a:latin typeface="Libre Baskerville"/>
                <a:cs typeface="Calibri"/>
              </a:rPr>
              <a:t> </a:t>
            </a:r>
            <a:r>
              <a:rPr lang="cs-CZ" sz="1400" dirty="0">
                <a:latin typeface="Libre Baskerville"/>
                <a:cs typeface="Calibri"/>
              </a:rPr>
              <a:t>a</a:t>
            </a:r>
            <a:r>
              <a:rPr lang="cs-CZ" sz="1400" spc="-15" dirty="0">
                <a:latin typeface="Libre Baskerville"/>
                <a:cs typeface="Calibri"/>
              </a:rPr>
              <a:t> </a:t>
            </a:r>
            <a:r>
              <a:rPr lang="cs-CZ" sz="1400" spc="-5" dirty="0">
                <a:latin typeface="Libre Baskerville"/>
                <a:cs typeface="Calibri"/>
              </a:rPr>
              <a:t>na </a:t>
            </a:r>
            <a:r>
              <a:rPr lang="cs-CZ" sz="1400" spc="-10" dirty="0">
                <a:latin typeface="Libre Baskerville"/>
                <a:cs typeface="Calibri"/>
              </a:rPr>
              <a:t>formuláři</a:t>
            </a:r>
            <a:r>
              <a:rPr lang="cs-CZ" sz="1400" spc="-25" dirty="0">
                <a:latin typeface="Libre Baskerville"/>
                <a:cs typeface="Calibri"/>
              </a:rPr>
              <a:t> </a:t>
            </a:r>
            <a:r>
              <a:rPr lang="cs-CZ" sz="1400" spc="-5" dirty="0">
                <a:latin typeface="Libre Baskerville"/>
                <a:cs typeface="Calibri"/>
              </a:rPr>
              <a:t>FHS).</a:t>
            </a:r>
            <a:endParaRPr lang="cs-CZ" sz="1400" dirty="0">
              <a:latin typeface="Libre Baskerville"/>
              <a:cs typeface="Calibri"/>
            </a:endParaRPr>
          </a:p>
          <a:p>
            <a:pPr marL="12700" marR="1118235">
              <a:lnSpc>
                <a:spcPct val="100000"/>
              </a:lnSpc>
              <a:spcBef>
                <a:spcPts val="1325"/>
              </a:spcBef>
            </a:pPr>
            <a:r>
              <a:rPr lang="cs-CZ" sz="1400" b="1" spc="-10" dirty="0">
                <a:latin typeface="Libre Baskerville"/>
                <a:cs typeface="Calibri"/>
              </a:rPr>
              <a:t>Předání dokumentů včetně </a:t>
            </a:r>
            <a:r>
              <a:rPr lang="cs-CZ" sz="1400" b="1" spc="-5" dirty="0">
                <a:latin typeface="Libre Baskerville"/>
                <a:cs typeface="Calibri"/>
              </a:rPr>
              <a:t>úředně </a:t>
            </a:r>
            <a:r>
              <a:rPr lang="cs-CZ" sz="1400" b="1" spc="-10" dirty="0">
                <a:latin typeface="Libre Baskerville"/>
                <a:cs typeface="Calibri"/>
              </a:rPr>
              <a:t>ověřené </a:t>
            </a:r>
            <a:r>
              <a:rPr lang="cs-CZ" sz="1400" b="1" spc="-20" dirty="0">
                <a:latin typeface="Libre Baskerville"/>
                <a:cs typeface="Calibri"/>
              </a:rPr>
              <a:t>kopie </a:t>
            </a:r>
            <a:r>
              <a:rPr lang="cs-CZ" sz="1400" b="1" spc="-5" dirty="0">
                <a:latin typeface="Libre Baskerville"/>
                <a:cs typeface="Calibri"/>
              </a:rPr>
              <a:t>maturitního </a:t>
            </a:r>
            <a:r>
              <a:rPr lang="cs-CZ" sz="1400" b="1" spc="-530" dirty="0">
                <a:latin typeface="Libre Baskerville"/>
                <a:cs typeface="Calibri"/>
              </a:rPr>
              <a:t> </a:t>
            </a:r>
            <a:r>
              <a:rPr lang="cs-CZ" sz="1400" b="1" spc="-10" dirty="0">
                <a:latin typeface="Libre Baskerville"/>
                <a:cs typeface="Calibri"/>
              </a:rPr>
              <a:t>vysvědčení</a:t>
            </a:r>
            <a:r>
              <a:rPr lang="cs-CZ" sz="1400" b="1" spc="-15" dirty="0">
                <a:latin typeface="Libre Baskerville"/>
                <a:cs typeface="Calibri"/>
              </a:rPr>
              <a:t> </a:t>
            </a:r>
            <a:r>
              <a:rPr lang="cs-CZ" sz="1400" b="1" spc="-5" dirty="0">
                <a:latin typeface="Libre Baskerville"/>
                <a:cs typeface="Calibri"/>
              </a:rPr>
              <a:t>se</a:t>
            </a:r>
            <a:r>
              <a:rPr lang="cs-CZ" sz="1400" b="1" spc="-15" dirty="0">
                <a:latin typeface="Libre Baskerville"/>
                <a:cs typeface="Calibri"/>
              </a:rPr>
              <a:t> uskuteční</a:t>
            </a:r>
            <a:r>
              <a:rPr lang="cs-CZ" sz="1400" b="1" spc="10" dirty="0">
                <a:latin typeface="Libre Baskerville"/>
                <a:cs typeface="Calibri"/>
              </a:rPr>
              <a:t> </a:t>
            </a:r>
            <a:r>
              <a:rPr lang="cs-CZ" sz="1400" b="1" spc="-5" dirty="0">
                <a:latin typeface="Libre Baskerville"/>
                <a:cs typeface="Calibri"/>
              </a:rPr>
              <a:t>ve</a:t>
            </a:r>
            <a:r>
              <a:rPr lang="cs-CZ" sz="1400" b="1" spc="-25" dirty="0">
                <a:latin typeface="Libre Baskerville"/>
                <a:cs typeface="Calibri"/>
              </a:rPr>
              <a:t> </a:t>
            </a:r>
            <a:r>
              <a:rPr lang="cs-CZ" sz="1400" b="1" spc="-25" dirty="0" smtClean="0">
                <a:latin typeface="Libre Baskerville"/>
                <a:cs typeface="Calibri"/>
              </a:rPr>
              <a:t>s</a:t>
            </a:r>
            <a:r>
              <a:rPr lang="cs-CZ" sz="1400" b="1" spc="-15" dirty="0" smtClean="0">
                <a:latin typeface="Libre Baskerville"/>
                <a:cs typeface="Calibri"/>
              </a:rPr>
              <a:t>tanovený</a:t>
            </a:r>
            <a:r>
              <a:rPr lang="cs-CZ" sz="1400" b="1" spc="-5" dirty="0" smtClean="0">
                <a:latin typeface="Libre Baskerville"/>
                <a:cs typeface="Calibri"/>
              </a:rPr>
              <a:t> </a:t>
            </a:r>
            <a:r>
              <a:rPr lang="cs-CZ" sz="1400" b="1" dirty="0">
                <a:latin typeface="Libre Baskerville"/>
                <a:cs typeface="Calibri"/>
              </a:rPr>
              <a:t>den</a:t>
            </a:r>
            <a:r>
              <a:rPr lang="cs-CZ" sz="1400" b="1" spc="-20" dirty="0">
                <a:latin typeface="Libre Baskerville"/>
                <a:cs typeface="Calibri"/>
              </a:rPr>
              <a:t> </a:t>
            </a:r>
            <a:r>
              <a:rPr lang="cs-CZ" sz="1400" b="1" spc="-5" dirty="0">
                <a:latin typeface="Libre Baskerville"/>
                <a:cs typeface="Calibri"/>
              </a:rPr>
              <a:t>zápisu</a:t>
            </a:r>
            <a:r>
              <a:rPr lang="cs-CZ" sz="1400" b="1" spc="-35" dirty="0">
                <a:latin typeface="Libre Baskerville"/>
                <a:cs typeface="Calibri"/>
              </a:rPr>
              <a:t> </a:t>
            </a:r>
            <a:r>
              <a:rPr lang="cs-CZ" sz="1400" b="1" dirty="0">
                <a:latin typeface="Libre Baskerville"/>
                <a:cs typeface="Calibri"/>
              </a:rPr>
              <a:t>do</a:t>
            </a:r>
            <a:r>
              <a:rPr lang="cs-CZ" sz="1400" b="1" spc="-15" dirty="0">
                <a:latin typeface="Libre Baskerville"/>
                <a:cs typeface="Calibri"/>
              </a:rPr>
              <a:t> </a:t>
            </a:r>
            <a:r>
              <a:rPr lang="cs-CZ" sz="1400" b="1" spc="-5" dirty="0">
                <a:latin typeface="Libre Baskerville"/>
                <a:cs typeface="Calibri"/>
              </a:rPr>
              <a:t>studia.</a:t>
            </a:r>
            <a:endParaRPr lang="cs-CZ" sz="1400" dirty="0">
              <a:latin typeface="Libre Baskervill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5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656000" y="1152000"/>
            <a:ext cx="633492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PROGRAMY VE VŠECH </a:t>
            </a:r>
            <a:br>
              <a:rPr lang="cs-CZ" sz="36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</a:br>
            <a:r>
              <a:rPr lang="cs-CZ" sz="36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TYPECH STUDIA </a:t>
            </a:r>
            <a:endParaRPr lang="cs-CZ" sz="36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656000" y="2749435"/>
            <a:ext cx="4912084" cy="26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bakalářské </a:t>
            </a: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(Bc., 3 </a:t>
            </a: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roky)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navazující </a:t>
            </a: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magisterské (nMgr., 2 </a:t>
            </a: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roky)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magisterské (Mgr., 5 let)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doktorské (Ph.D., 4 roky)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rigorózní </a:t>
            </a: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řízení (PhDr.)</a:t>
            </a:r>
          </a:p>
          <a:p>
            <a:pPr>
              <a:lnSpc>
                <a:spcPct val="130000"/>
              </a:lnSpc>
              <a:spcBef>
                <a:spcPts val="1060"/>
              </a:spcBef>
            </a:pPr>
            <a:endParaRPr lang="cs-CZ" sz="1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8" y="534054"/>
            <a:ext cx="8182462" cy="45807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Sociální pedagogika 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(obě formy Bc. studia)</a:t>
            </a:r>
          </a:p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Učitelství pro mateřské školy* </a:t>
            </a: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(obě formy 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</a:rPr>
              <a:t>studia</a:t>
            </a: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)</a:t>
            </a:r>
          </a:p>
          <a:p>
            <a:endParaRPr lang="cs-CZ" sz="1400" spc="-5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Rozhodujícím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kritériem pro přijetí je výsledek v testu </a:t>
            </a: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OSP. </a:t>
            </a:r>
          </a:p>
          <a:p>
            <a:endParaRPr lang="cs-CZ" sz="1400" spc="-5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12700" marR="72390"/>
            <a:r>
              <a:rPr lang="cs-CZ" sz="1400" u="sng" spc="-5" dirty="0">
                <a:solidFill>
                  <a:srgbClr val="000000"/>
                </a:solidFill>
                <a:latin typeface="Libre Baskerville"/>
                <a:cs typeface="Calibri"/>
              </a:rPr>
              <a:t>*Lékařský posudek o zdravotní způsobilosti ke vzdělávání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 (ne starší jak 3  měsíce a na formuláři FHS UTB ve Zlíně) potvrzený praktickým lékařem,  odborným foniatrem a klinickým logopedem (odborná vyšetření je nutno  absolvovat v ČR). Znalost českého jazyka na úrovni C2.</a:t>
            </a: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cs-CZ" sz="1400" b="1" spc="-5" dirty="0">
                <a:solidFill>
                  <a:srgbClr val="000000"/>
                </a:solidFill>
                <a:latin typeface="Libre Baskerville"/>
                <a:cs typeface="Calibri"/>
              </a:rPr>
              <a:t>Předání dokumentů včetně úředně ověřené kopie maturitního vysvědčení</a:t>
            </a:r>
          </a:p>
          <a:p>
            <a:pPr marL="12700">
              <a:lnSpc>
                <a:spcPct val="100000"/>
              </a:lnSpc>
            </a:pPr>
            <a:r>
              <a:rPr lang="cs-CZ" sz="1400" b="1" spc="-5" dirty="0">
                <a:solidFill>
                  <a:srgbClr val="000000"/>
                </a:solidFill>
                <a:latin typeface="Libre Baskerville"/>
                <a:cs typeface="Calibri"/>
              </a:rPr>
              <a:t>se uskuteční ve stanovený den zápisu do studia.</a:t>
            </a:r>
          </a:p>
          <a:p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 </a:t>
            </a: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65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8" y="534054"/>
            <a:ext cx="7797282" cy="449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Učitelství pro 1. stupeň ZŠ</a:t>
            </a:r>
          </a:p>
          <a:p>
            <a:pPr>
              <a:lnSpc>
                <a:spcPct val="100000"/>
              </a:lnSpc>
            </a:pP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(5letý magisterský </a:t>
            </a:r>
            <a:r>
              <a:rPr lang="cs-CZ" b="1" spc="-1" dirty="0" smtClean="0">
                <a:solidFill>
                  <a:srgbClr val="B47804"/>
                </a:solidFill>
                <a:latin typeface="Source Sans Pro"/>
              </a:rPr>
              <a:t>studijní program v prezenční formě studia</a:t>
            </a: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)</a:t>
            </a:r>
          </a:p>
          <a:p>
            <a:endParaRPr lang="cs-CZ" sz="1400" spc="-5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Rozhodujícím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kritériem pro přijetí je výsledek v testu </a:t>
            </a: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OSP. </a:t>
            </a:r>
          </a:p>
          <a:p>
            <a:pPr marL="12700" marR="805180">
              <a:lnSpc>
                <a:spcPct val="100000"/>
              </a:lnSpc>
              <a:spcBef>
                <a:spcPts val="1200"/>
              </a:spcBef>
            </a:pP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Předpokladem jsou základní komunikační, rétorické a prezentační schopnosti  </a:t>
            </a: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/>
            </a:r>
            <a:b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</a:b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a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dovednosti</a:t>
            </a: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. Znalost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českého jazyka na úrovni C2.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1400" b="1" u="sng" spc="-5" dirty="0">
                <a:solidFill>
                  <a:srgbClr val="000000"/>
                </a:solidFill>
                <a:latin typeface="Libre Baskerville"/>
                <a:cs typeface="Calibri"/>
              </a:rPr>
              <a:t>Lékařský posudek o zdravotní způsobilosti ke vzdělávání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(ne starší jak 3 měsíce a  na formuláři FHS UTB ve Zlíně) potvrzený praktickým lékařem, odborným foniatrem  a klinickým logopedem (odborná vyšetření je nutno absolvovat v ČR</a:t>
            </a: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).</a:t>
            </a:r>
          </a:p>
          <a:p>
            <a:pPr marL="12700" marR="5080">
              <a:lnSpc>
                <a:spcPct val="100000"/>
              </a:lnSpc>
            </a:pP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1400" b="1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Předání </a:t>
            </a:r>
            <a:r>
              <a:rPr lang="cs-CZ" sz="1400" b="1" spc="-5" dirty="0">
                <a:solidFill>
                  <a:srgbClr val="000000"/>
                </a:solidFill>
                <a:latin typeface="Libre Baskerville"/>
                <a:cs typeface="Calibri"/>
              </a:rPr>
              <a:t>dokumentů včetně úředně ověřené kopie maturitního vysvědčení se  uskuteční ve stanovený den zápisu do studia.</a:t>
            </a:r>
          </a:p>
          <a:p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824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8" y="534054"/>
            <a:ext cx="8487262" cy="52834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Specialista rozvoje a vzdělávání dospělých</a:t>
            </a:r>
          </a:p>
          <a:p>
            <a:pPr>
              <a:lnSpc>
                <a:spcPct val="100000"/>
              </a:lnSpc>
            </a:pPr>
            <a:r>
              <a:rPr lang="cs-CZ" b="1" spc="-1" dirty="0" smtClean="0">
                <a:solidFill>
                  <a:srgbClr val="B47804"/>
                </a:solidFill>
                <a:latin typeface="Source Sans Pro"/>
              </a:rPr>
              <a:t>(bakalářský studijní program v kombinované formě studia</a:t>
            </a:r>
            <a:r>
              <a:rPr lang="cs-CZ" b="1" spc="-1" dirty="0">
                <a:solidFill>
                  <a:srgbClr val="B47804"/>
                </a:solidFill>
                <a:latin typeface="Source Sans Pro"/>
              </a:rPr>
              <a:t>)</a:t>
            </a:r>
          </a:p>
          <a:p>
            <a:endParaRPr lang="cs-CZ" sz="1400" spc="-5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755"/>
              </a:spcBef>
            </a:pPr>
            <a:endParaRPr lang="cs-CZ" sz="1400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755"/>
              </a:spcBef>
            </a:pPr>
            <a:r>
              <a:rPr lang="cs-CZ" sz="1400" dirty="0" smtClean="0">
                <a:solidFill>
                  <a:srgbClr val="000000"/>
                </a:solidFill>
                <a:latin typeface="Libre Baskerville"/>
                <a:cs typeface="Calibri"/>
              </a:rPr>
              <a:t>Přijímací</a:t>
            </a:r>
            <a:r>
              <a:rPr lang="cs-CZ" sz="1400" spc="-30" dirty="0" smtClean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řízení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probíhá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bez 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přijímací</a:t>
            </a:r>
            <a:r>
              <a:rPr lang="cs-CZ" sz="1400" spc="-3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35" dirty="0">
                <a:solidFill>
                  <a:srgbClr val="000000"/>
                </a:solidFill>
                <a:latin typeface="Libre Baskerville"/>
                <a:cs typeface="Calibri"/>
              </a:rPr>
              <a:t>zkoušky.</a:t>
            </a:r>
          </a:p>
          <a:p>
            <a:pPr marL="31115">
              <a:lnSpc>
                <a:spcPct val="100000"/>
              </a:lnSpc>
            </a:pPr>
            <a:endParaRPr lang="cs-CZ" sz="1400" spc="-5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</a:pPr>
            <a:endParaRPr lang="cs-CZ" sz="1400" spc="-5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31115">
              <a:lnSpc>
                <a:spcPct val="100000"/>
              </a:lnSpc>
            </a:pP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Uchazeči</a:t>
            </a:r>
            <a:r>
              <a:rPr lang="cs-CZ" sz="1400" spc="-25" dirty="0" smtClean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budou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přijímáni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na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základě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 předloženého</a:t>
            </a:r>
            <a:r>
              <a:rPr lang="cs-CZ" sz="1400" spc="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motivačního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dopisu</a:t>
            </a:r>
          </a:p>
          <a:p>
            <a:pPr marL="31115" marR="465455"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(v</a:t>
            </a:r>
            <a:r>
              <a:rPr lang="cs-CZ" sz="1400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maximálním</a:t>
            </a:r>
            <a:r>
              <a:rPr lang="cs-CZ" sz="1400" spc="-3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rozsahu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dvou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normostran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 textu),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který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 vloží</a:t>
            </a:r>
            <a:r>
              <a:rPr lang="cs-CZ" sz="1400" spc="1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do </a:t>
            </a:r>
            <a:r>
              <a:rPr lang="cs-CZ" sz="1400" spc="-25" dirty="0">
                <a:solidFill>
                  <a:srgbClr val="000000"/>
                </a:solidFill>
                <a:latin typeface="Libre Baskerville"/>
                <a:cs typeface="Calibri"/>
              </a:rPr>
              <a:t>své</a:t>
            </a:r>
            <a:r>
              <a:rPr lang="cs-CZ" sz="1400" spc="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elektronické </a:t>
            </a:r>
            <a:r>
              <a:rPr lang="cs-CZ" sz="1400" spc="-52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přihlášky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nejpozději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 do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31.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5.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2025;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podrobnosti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specifikovány</a:t>
            </a:r>
            <a:r>
              <a:rPr lang="cs-CZ" sz="1400" spc="1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ve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směrnici </a:t>
            </a:r>
            <a:r>
              <a:rPr lang="cs-CZ" sz="1400" dirty="0" smtClean="0">
                <a:solidFill>
                  <a:srgbClr val="000000"/>
                </a:solidFill>
                <a:latin typeface="Libre Baskerville"/>
                <a:cs typeface="Calibri"/>
              </a:rPr>
              <a:t>k</a:t>
            </a:r>
            <a:r>
              <a:rPr lang="cs-CZ" sz="1400" spc="-15" dirty="0" smtClean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veřejně</a:t>
            </a:r>
            <a:r>
              <a:rPr lang="cs-CZ" sz="1400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vyhlášenému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přijímacímu</a:t>
            </a:r>
            <a:r>
              <a:rPr lang="cs-CZ" sz="1400" spc="-2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řízení.</a:t>
            </a:r>
          </a:p>
          <a:p>
            <a:pPr marL="31115" marR="5080">
              <a:lnSpc>
                <a:spcPct val="100000"/>
              </a:lnSpc>
              <a:spcBef>
                <a:spcPts val="1200"/>
              </a:spcBef>
            </a:pPr>
            <a:endParaRPr lang="cs-CZ" sz="1400" spc="-10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31115" marR="5080">
              <a:lnSpc>
                <a:spcPct val="100000"/>
              </a:lnSpc>
              <a:spcBef>
                <a:spcPts val="1200"/>
              </a:spcBef>
            </a:pPr>
            <a:r>
              <a:rPr lang="cs-CZ" sz="1400" spc="-10" dirty="0" smtClean="0">
                <a:solidFill>
                  <a:srgbClr val="000000"/>
                </a:solidFill>
                <a:latin typeface="Libre Baskerville"/>
                <a:cs typeface="Calibri"/>
              </a:rPr>
              <a:t>Znalost anglického</a:t>
            </a:r>
            <a:r>
              <a:rPr lang="cs-CZ" sz="1400" spc="-20" dirty="0" smtClean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jazyka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 na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úrovni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B1</a:t>
            </a:r>
            <a:r>
              <a:rPr lang="cs-CZ" sz="1400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podle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5" dirty="0">
                <a:solidFill>
                  <a:srgbClr val="000000"/>
                </a:solidFill>
                <a:latin typeface="Libre Baskerville"/>
                <a:cs typeface="Calibri"/>
              </a:rPr>
              <a:t>Společného</a:t>
            </a:r>
            <a:r>
              <a:rPr lang="cs-CZ" sz="140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20" dirty="0">
                <a:solidFill>
                  <a:srgbClr val="000000"/>
                </a:solidFill>
                <a:latin typeface="Libre Baskerville"/>
                <a:cs typeface="Calibri"/>
              </a:rPr>
              <a:t>evropského</a:t>
            </a:r>
            <a:r>
              <a:rPr lang="cs-CZ" sz="1400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referenčního </a:t>
            </a:r>
            <a:r>
              <a:rPr lang="cs-CZ" sz="1400" spc="-52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0" dirty="0">
                <a:solidFill>
                  <a:srgbClr val="000000"/>
                </a:solidFill>
                <a:latin typeface="Libre Baskerville"/>
                <a:cs typeface="Calibri"/>
              </a:rPr>
              <a:t>rámce</a:t>
            </a:r>
            <a:r>
              <a:rPr lang="cs-CZ" sz="1400" spc="-2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spc="-15" dirty="0">
                <a:solidFill>
                  <a:srgbClr val="000000"/>
                </a:solidFill>
                <a:latin typeface="Libre Baskerville"/>
                <a:cs typeface="Calibri"/>
              </a:rPr>
              <a:t>pro </a:t>
            </a:r>
            <a:r>
              <a:rPr lang="cs-CZ" sz="1400" spc="-30" dirty="0">
                <a:solidFill>
                  <a:srgbClr val="000000"/>
                </a:solidFill>
                <a:latin typeface="Libre Baskerville"/>
                <a:cs typeface="Calibri"/>
              </a:rPr>
              <a:t>jazyky.</a:t>
            </a:r>
          </a:p>
          <a:p>
            <a:pPr marL="12700" marR="5080">
              <a:lnSpc>
                <a:spcPct val="100000"/>
              </a:lnSpc>
            </a:pP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12700" marR="1437005">
              <a:lnSpc>
                <a:spcPct val="100000"/>
              </a:lnSpc>
            </a:pPr>
            <a:endParaRPr lang="cs-CZ" sz="1400" i="1" spc="-10" dirty="0" smtClean="0">
              <a:solidFill>
                <a:srgbClr val="000000"/>
              </a:solidFill>
              <a:latin typeface="Libre Baskerville"/>
              <a:cs typeface="Calibri"/>
            </a:endParaRPr>
          </a:p>
          <a:p>
            <a:pPr marL="12700" marR="1437005">
              <a:lnSpc>
                <a:spcPct val="100000"/>
              </a:lnSpc>
            </a:pPr>
            <a:r>
              <a:rPr lang="cs-CZ" sz="1400" i="1" spc="-10" dirty="0" smtClean="0">
                <a:solidFill>
                  <a:srgbClr val="000000"/>
                </a:solidFill>
                <a:latin typeface="Libre Baskerville"/>
                <a:cs typeface="Calibri"/>
              </a:rPr>
              <a:t>Předání</a:t>
            </a:r>
            <a:r>
              <a:rPr lang="cs-CZ" sz="1400" i="1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10" dirty="0">
                <a:solidFill>
                  <a:srgbClr val="000000"/>
                </a:solidFill>
                <a:latin typeface="Libre Baskerville"/>
                <a:cs typeface="Calibri"/>
              </a:rPr>
              <a:t>úředně</a:t>
            </a:r>
            <a:r>
              <a:rPr lang="cs-CZ" sz="1400" i="1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10" dirty="0">
                <a:solidFill>
                  <a:srgbClr val="000000"/>
                </a:solidFill>
                <a:latin typeface="Libre Baskerville"/>
                <a:cs typeface="Calibri"/>
              </a:rPr>
              <a:t>ověřené</a:t>
            </a:r>
            <a:r>
              <a:rPr lang="cs-CZ" sz="1400" i="1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20" dirty="0">
                <a:solidFill>
                  <a:srgbClr val="000000"/>
                </a:solidFill>
                <a:latin typeface="Libre Baskerville"/>
                <a:cs typeface="Calibri"/>
              </a:rPr>
              <a:t>kopie</a:t>
            </a:r>
            <a:r>
              <a:rPr lang="cs-CZ" sz="1400" i="1" spc="-5" dirty="0">
                <a:solidFill>
                  <a:srgbClr val="000000"/>
                </a:solidFill>
                <a:latin typeface="Libre Baskerville"/>
                <a:cs typeface="Calibri"/>
              </a:rPr>
              <a:t> maturitního</a:t>
            </a:r>
            <a:r>
              <a:rPr lang="cs-CZ" sz="1400" i="1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10" dirty="0">
                <a:solidFill>
                  <a:srgbClr val="000000"/>
                </a:solidFill>
                <a:latin typeface="Libre Baskerville"/>
                <a:cs typeface="Calibri"/>
              </a:rPr>
              <a:t>vysvědčení </a:t>
            </a:r>
            <a:r>
              <a:rPr lang="cs-CZ" sz="1400" i="1" spc="-5" dirty="0">
                <a:solidFill>
                  <a:srgbClr val="000000"/>
                </a:solidFill>
                <a:latin typeface="Libre Baskerville"/>
                <a:cs typeface="Calibri"/>
              </a:rPr>
              <a:t>se</a:t>
            </a:r>
            <a:r>
              <a:rPr lang="cs-CZ" sz="1400" i="1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15" dirty="0">
                <a:solidFill>
                  <a:srgbClr val="000000"/>
                </a:solidFill>
                <a:latin typeface="Libre Baskerville"/>
                <a:cs typeface="Calibri"/>
              </a:rPr>
              <a:t>uskuteční</a:t>
            </a:r>
            <a:r>
              <a:rPr lang="cs-CZ" sz="1400" i="1" spc="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5" dirty="0">
                <a:solidFill>
                  <a:srgbClr val="000000"/>
                </a:solidFill>
                <a:latin typeface="Libre Baskerville"/>
                <a:cs typeface="Calibri"/>
              </a:rPr>
              <a:t>ve </a:t>
            </a:r>
            <a:r>
              <a:rPr lang="cs-CZ" sz="1400" i="1" spc="-53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15" dirty="0">
                <a:solidFill>
                  <a:srgbClr val="000000"/>
                </a:solidFill>
                <a:latin typeface="Libre Baskerville"/>
                <a:cs typeface="Calibri"/>
              </a:rPr>
              <a:t>stanovený</a:t>
            </a:r>
            <a:r>
              <a:rPr lang="cs-CZ" sz="1400" i="1" spc="-1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dirty="0">
                <a:solidFill>
                  <a:srgbClr val="000000"/>
                </a:solidFill>
                <a:latin typeface="Libre Baskerville"/>
                <a:cs typeface="Calibri"/>
              </a:rPr>
              <a:t>den</a:t>
            </a:r>
            <a:r>
              <a:rPr lang="cs-CZ" sz="1400" i="1" spc="-20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spc="-5" dirty="0">
                <a:solidFill>
                  <a:srgbClr val="000000"/>
                </a:solidFill>
                <a:latin typeface="Libre Baskerville"/>
                <a:cs typeface="Calibri"/>
              </a:rPr>
              <a:t>zápisu</a:t>
            </a:r>
            <a:r>
              <a:rPr lang="cs-CZ" sz="1400" i="1" spc="-45" dirty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r>
              <a:rPr lang="cs-CZ" sz="1400" i="1" dirty="0">
                <a:solidFill>
                  <a:srgbClr val="000000"/>
                </a:solidFill>
                <a:latin typeface="Libre Baskerville"/>
                <a:cs typeface="Calibri"/>
              </a:rPr>
              <a:t>do </a:t>
            </a:r>
            <a:r>
              <a:rPr lang="cs-CZ" sz="1400" i="1" spc="-5" dirty="0">
                <a:solidFill>
                  <a:srgbClr val="000000"/>
                </a:solidFill>
                <a:latin typeface="Libre Baskerville"/>
                <a:cs typeface="Calibri"/>
              </a:rPr>
              <a:t>studia.</a:t>
            </a:r>
          </a:p>
          <a:p>
            <a:r>
              <a:rPr lang="cs-CZ" sz="1400" spc="-5" dirty="0" smtClean="0">
                <a:solidFill>
                  <a:srgbClr val="000000"/>
                </a:solidFill>
                <a:latin typeface="Libre Baskerville"/>
                <a:cs typeface="Calibri"/>
              </a:rPr>
              <a:t> 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endParaRPr lang="cs-CZ" sz="32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641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080625" cy="56705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834540"/>
            <a:ext cx="10080625" cy="75027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CustomShape 1"/>
          <p:cNvSpPr/>
          <p:nvPr/>
        </p:nvSpPr>
        <p:spPr>
          <a:xfrm>
            <a:off x="3869904" y="932677"/>
            <a:ext cx="2340815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SCIO TESTY</a:t>
            </a:r>
            <a:endParaRPr lang="cs-CZ" sz="36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515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42488" y="534054"/>
            <a:ext cx="7797282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Národní srovnávací zkoušky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942488" y="1719683"/>
            <a:ext cx="5925036" cy="4080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spc="-1" dirty="0">
                <a:latin typeface="Libre Baskerville"/>
                <a:ea typeface="LibreBaskerville-Regular"/>
              </a:rPr>
              <a:t>Formou PÍSEMNÉHO TESTU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spc="-1" dirty="0" smtClean="0">
                <a:latin typeface="Libre Baskerville"/>
                <a:ea typeface="LibreBaskerville-Regular"/>
              </a:rPr>
              <a:t>Prezenční </a:t>
            </a:r>
            <a:r>
              <a:rPr lang="cs-CZ" sz="1600" spc="-1" dirty="0">
                <a:latin typeface="Libre Baskerville"/>
                <a:ea typeface="LibreBaskerville-Regular"/>
              </a:rPr>
              <a:t>zkouška nebo online </a:t>
            </a:r>
            <a:r>
              <a:rPr lang="cs-CZ" sz="1600" spc="-1" dirty="0" smtClean="0">
                <a:latin typeface="Libre Baskerville"/>
                <a:ea typeface="LibreBaskerville-Regular"/>
              </a:rPr>
              <a:t>zkouška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spc="-1" dirty="0">
                <a:latin typeface="Libre Baskerville"/>
                <a:ea typeface="LibreBaskerville-Regular"/>
              </a:rPr>
              <a:t>Regulérní, transparentní, objektivní  (norma ISO 9001, námitkové řízení)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1600" spc="-1" dirty="0" smtClean="0">
                <a:latin typeface="Libre Baskerville"/>
                <a:ea typeface="LibreBaskerville-Regular"/>
              </a:rPr>
              <a:t>Celkem </a:t>
            </a:r>
            <a:r>
              <a:rPr lang="cs-CZ" sz="1600" spc="-1" dirty="0">
                <a:latin typeface="Libre Baskerville"/>
                <a:ea typeface="LibreBaskerville-Regular"/>
              </a:rPr>
              <a:t>7 termínů ve více než 30 městech ČR a SR 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l-PL" sz="1600" spc="-1" dirty="0">
                <a:latin typeface="Libre Baskerville"/>
                <a:ea typeface="LibreBaskerville-Regular"/>
              </a:rPr>
              <a:t>Nezávislé na fakultě, realizuje je společnost </a:t>
            </a:r>
            <a:r>
              <a:rPr lang="pl-PL" sz="1600" spc="-1" dirty="0" smtClean="0">
                <a:latin typeface="Libre Baskerville"/>
                <a:ea typeface="LibreBaskerville-Regular"/>
              </a:rPr>
              <a:t>SCIO</a:t>
            </a:r>
          </a:p>
          <a:p>
            <a:pPr marL="28575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cs-CZ" sz="1600" spc="-1" dirty="0">
                <a:latin typeface="Libre Baskerville"/>
                <a:ea typeface="LibreBaskerville-Regular"/>
              </a:rPr>
              <a:t>Základní cena je cca 690 Kč/890 Kč, (možnost sociální slevy)</a:t>
            </a:r>
          </a:p>
          <a:p>
            <a:pPr marL="28575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l-PL" sz="1600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spc="-1" dirty="0">
              <a:latin typeface="Libre Baskerville"/>
              <a:ea typeface="LibreBaskervill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65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611088" y="718650"/>
            <a:ext cx="7797282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Jak to funguje?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24398" y="909268"/>
            <a:ext cx="188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B47804"/>
                </a:solidFill>
                <a:latin typeface="Libre Baskerville"/>
              </a:rPr>
              <a:t>Přihlášení na VŠ</a:t>
            </a:r>
            <a:endParaRPr lang="cs-CZ" sz="1600" b="1" dirty="0">
              <a:solidFill>
                <a:srgbClr val="B47804"/>
              </a:solidFill>
              <a:latin typeface="Libre Baskerville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195037" y="909268"/>
            <a:ext cx="188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B47804"/>
                </a:solidFill>
                <a:latin typeface="Libre Baskerville"/>
              </a:rPr>
              <a:t>Přihlášení k NSZ</a:t>
            </a:r>
            <a:endParaRPr lang="cs-CZ" sz="1600" b="1" dirty="0">
              <a:solidFill>
                <a:srgbClr val="B47804"/>
              </a:solidFill>
              <a:latin typeface="Libre Baskerville"/>
            </a:endParaRPr>
          </a:p>
        </p:txBody>
      </p:sp>
      <p:cxnSp>
        <p:nvCxnSpPr>
          <p:cNvPr id="24" name="Přímá spojnice se šipkou 23"/>
          <p:cNvCxnSpPr>
            <a:stCxn id="2" idx="2"/>
          </p:cNvCxnSpPr>
          <p:nvPr/>
        </p:nvCxnSpPr>
        <p:spPr>
          <a:xfrm flipH="1">
            <a:off x="5597766" y="1431862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8091848" y="1431862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5597764" y="2509698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8091847" y="2515080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5597764" y="3728163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8091847" y="3370280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8091847" y="4291251"/>
            <a:ext cx="1" cy="224582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6576647" y="4872473"/>
            <a:ext cx="489435" cy="0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4583720" y="1783224"/>
            <a:ext cx="188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NUTNÉ</a:t>
            </a:r>
          </a:p>
          <a:p>
            <a:pPr algn="ctr"/>
            <a:r>
              <a:rPr lang="cs-CZ" sz="1200" b="1" dirty="0" smtClean="0">
                <a:latin typeface="Libre Baskerville"/>
              </a:rPr>
              <a:t>Přihlášení na VŠ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967901" y="1690890"/>
            <a:ext cx="224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UCHAZEČ: Přihlášení </a:t>
            </a:r>
            <a:br>
              <a:rPr lang="cs-CZ" sz="1200" b="1" dirty="0" smtClean="0">
                <a:latin typeface="Libre Baskerville"/>
              </a:rPr>
            </a:br>
            <a:r>
              <a:rPr lang="cs-CZ" sz="1200" b="1" dirty="0" smtClean="0">
                <a:latin typeface="Libre Baskerville"/>
              </a:rPr>
              <a:t>na </a:t>
            </a:r>
            <a:r>
              <a:rPr lang="cs-CZ" sz="1200" b="1" dirty="0" smtClean="0">
                <a:solidFill>
                  <a:srgbClr val="B47804"/>
                </a:solidFill>
                <a:latin typeface="Libre Baskerville"/>
                <a:hlinkClick r:id="rId2"/>
              </a:rPr>
              <a:t>www.scio/nsz</a:t>
            </a:r>
            <a:r>
              <a:rPr lang="cs-CZ" sz="1200" b="1" dirty="0" smtClean="0">
                <a:solidFill>
                  <a:srgbClr val="B47804"/>
                </a:solidFill>
                <a:latin typeface="Libre Baskerville"/>
              </a:rPr>
              <a:t>,</a:t>
            </a:r>
            <a:r>
              <a:rPr lang="cs-CZ" sz="1200" b="1" dirty="0" smtClean="0">
                <a:latin typeface="Libre Baskerville"/>
              </a:rPr>
              <a:t> nutný souhlas k předání výsledků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22549" y="2884067"/>
            <a:ext cx="201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FAKULTA nezve, </a:t>
            </a:r>
          </a:p>
          <a:p>
            <a:pPr algn="ctr"/>
            <a:r>
              <a:rPr lang="cs-CZ" sz="1200" b="1" dirty="0" smtClean="0">
                <a:latin typeface="Libre Baskerville"/>
              </a:rPr>
              <a:t>Očekává, že uchazeči absolvují NSZ.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7066082" y="2838104"/>
            <a:ext cx="201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SCIO: </a:t>
            </a:r>
            <a:br>
              <a:rPr lang="cs-CZ" sz="1200" b="1" dirty="0" smtClean="0">
                <a:latin typeface="Libre Baskerville"/>
              </a:rPr>
            </a:br>
            <a:r>
              <a:rPr lang="cs-CZ" sz="1200" b="1" dirty="0" smtClean="0">
                <a:latin typeface="Libre Baskerville"/>
              </a:rPr>
              <a:t>Pozvánka na NSZ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130559" y="3683445"/>
            <a:ext cx="201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UCHAZEČ: </a:t>
            </a:r>
            <a:br>
              <a:rPr lang="cs-CZ" sz="1200" b="1" dirty="0" smtClean="0">
                <a:latin typeface="Libre Baskerville"/>
              </a:rPr>
            </a:br>
            <a:r>
              <a:rPr lang="cs-CZ" sz="1200" b="1" dirty="0" smtClean="0">
                <a:latin typeface="Libre Baskerville"/>
              </a:rPr>
              <a:t>Absolvování testů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130559" y="4604416"/>
            <a:ext cx="201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SCIO: </a:t>
            </a:r>
            <a:br>
              <a:rPr lang="cs-CZ" sz="1200" b="1" dirty="0" smtClean="0">
                <a:latin typeface="Libre Baskerville"/>
              </a:rPr>
            </a:br>
            <a:r>
              <a:rPr lang="cs-CZ" sz="1200" b="1" dirty="0" smtClean="0">
                <a:latin typeface="Libre Baskerville"/>
              </a:rPr>
              <a:t>Zaslání výsledků z testů jak uchazeči, tak fakultě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622549" y="4291251"/>
            <a:ext cx="201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Libre Baskerville"/>
              </a:rPr>
              <a:t>FAKULTA od SCIO dostane výsledky NSZ, podle toho SAMA rozhodne o přijetí či nepřijetí ke studiu</a:t>
            </a:r>
            <a:endParaRPr lang="cs-CZ" sz="1200" b="1" dirty="0">
              <a:latin typeface="Libre Baskerville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844913" y="4647082"/>
            <a:ext cx="201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B47804"/>
                </a:solidFill>
                <a:latin typeface="Libre Baskerville"/>
              </a:rPr>
              <a:t>PŘIJETÍ / NEPŘIJETÍ </a:t>
            </a:r>
            <a:br>
              <a:rPr lang="cs-CZ" sz="1200" b="1" dirty="0" smtClean="0">
                <a:solidFill>
                  <a:srgbClr val="B47804"/>
                </a:solidFill>
                <a:latin typeface="Libre Baskerville"/>
              </a:rPr>
            </a:br>
            <a:r>
              <a:rPr lang="cs-CZ" sz="1200" b="1" dirty="0" smtClean="0">
                <a:solidFill>
                  <a:srgbClr val="B47804"/>
                </a:solidFill>
                <a:latin typeface="Libre Baskerville"/>
              </a:rPr>
              <a:t>NA FAKULTU.</a:t>
            </a:r>
            <a:endParaRPr lang="cs-CZ" sz="1200" b="1" dirty="0">
              <a:solidFill>
                <a:srgbClr val="B47804"/>
              </a:solidFill>
              <a:latin typeface="Libre Baskerville"/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H="1">
            <a:off x="4020294" y="4868146"/>
            <a:ext cx="489435" cy="0"/>
          </a:xfrm>
          <a:prstGeom prst="straightConnector1">
            <a:avLst/>
          </a:prstGeom>
          <a:ln>
            <a:solidFill>
              <a:srgbClr val="B478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1036769" y="633426"/>
            <a:ext cx="7797282" cy="1508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</a:rPr>
              <a:t>Uchazeč se specifickými potřebami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" y="2155969"/>
            <a:ext cx="1953435" cy="1395729"/>
          </a:xfrm>
          <a:prstGeom prst="rect">
            <a:avLst/>
          </a:prstGeom>
        </p:spPr>
      </p:pic>
      <p:sp>
        <p:nvSpPr>
          <p:cNvPr id="35" name="CustomShape 1"/>
          <p:cNvSpPr/>
          <p:nvPr/>
        </p:nvSpPr>
        <p:spPr>
          <a:xfrm>
            <a:off x="1938250" y="2502826"/>
            <a:ext cx="323162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Zrakové, sluchové, </a:t>
            </a:r>
            <a:b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</a:b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pohybové postižení</a:t>
            </a:r>
            <a:endParaRPr lang="cs-CZ" sz="20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72" y="2250662"/>
            <a:ext cx="1550729" cy="1107996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1915510" y="3973590"/>
            <a:ext cx="7797282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Specifické poruchy učení </a:t>
            </a:r>
            <a:b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</a:b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(dyslexie, dysgrafie, </a:t>
            </a:r>
          </a:p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dyskalkulie, ADHD)</a:t>
            </a:r>
            <a:endParaRPr lang="cs-CZ" sz="20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4" y="3892286"/>
            <a:ext cx="1328686" cy="9493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0" y="3780550"/>
            <a:ext cx="1750851" cy="1250983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6418088" y="2508026"/>
            <a:ext cx="323162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Poruchy autistického spektra</a:t>
            </a:r>
            <a:endParaRPr lang="cs-CZ" sz="20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  <p:sp>
        <p:nvSpPr>
          <p:cNvPr id="46" name="CustomShape 1"/>
          <p:cNvSpPr/>
          <p:nvPr/>
        </p:nvSpPr>
        <p:spPr>
          <a:xfrm>
            <a:off x="6418087" y="3973590"/>
            <a:ext cx="3231627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Psychické potíže, </a:t>
            </a:r>
            <a:b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</a:b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somatické onemocnění, narušená komunikační schopnost a jiné</a:t>
            </a:r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638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1036769" y="633426"/>
            <a:ext cx="7797282" cy="1508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</a:rPr>
              <a:t>Uchazeč se specifickými potřebami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" y="2155969"/>
            <a:ext cx="1953435" cy="1395729"/>
          </a:xfrm>
          <a:prstGeom prst="rect">
            <a:avLst/>
          </a:prstGeom>
        </p:spPr>
      </p:pic>
      <p:sp>
        <p:nvSpPr>
          <p:cNvPr id="35" name="CustomShape 1"/>
          <p:cNvSpPr/>
          <p:nvPr/>
        </p:nvSpPr>
        <p:spPr>
          <a:xfrm>
            <a:off x="5768945" y="1719410"/>
            <a:ext cx="323162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Uvede tuto skutečnost při </a:t>
            </a:r>
            <a:r>
              <a:rPr lang="cs-CZ" sz="2000" b="1" spc="-1" dirty="0" smtClean="0">
                <a:latin typeface="Source Sans Pro"/>
              </a:rPr>
              <a:t>vyplňování přihlášky</a:t>
            </a:r>
            <a:endParaRPr lang="cs-CZ" sz="2000" spc="-5" dirty="0">
              <a:latin typeface="Libre Baskerville"/>
              <a:cs typeface="Calibri"/>
            </a:endParaRPr>
          </a:p>
          <a:p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89" y="2247936"/>
            <a:ext cx="1550729" cy="1107996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5768945" y="3522148"/>
            <a:ext cx="7797282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latin typeface="Source Sans Pro"/>
              </a:rPr>
              <a:t>Zohlednění zdravotních specifik</a:t>
            </a:r>
            <a:endParaRPr lang="cs-CZ" sz="2000" spc="-5" dirty="0">
              <a:latin typeface="Libre Baskerville"/>
              <a:cs typeface="Calibri"/>
            </a:endParaRPr>
          </a:p>
          <a:p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58" y="2334571"/>
            <a:ext cx="1328686" cy="9493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4" y="2251867"/>
            <a:ext cx="1650789" cy="1179489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5768945" y="2788015"/>
            <a:ext cx="3231627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V sekci </a:t>
            </a:r>
            <a:r>
              <a:rPr lang="cs-CZ" sz="2000" b="1" spc="-1" dirty="0" smtClean="0">
                <a:latin typeface="Source Sans Pro"/>
              </a:rPr>
              <a:t>Osobní údaje</a:t>
            </a:r>
            <a:endParaRPr lang="cs-CZ" sz="2000" spc="-5" dirty="0">
              <a:latin typeface="Libre Baskerville"/>
              <a:cs typeface="Calibri"/>
            </a:endParaRPr>
          </a:p>
          <a:p>
            <a:endParaRPr lang="cs-CZ" sz="2000" b="1" spc="-1" dirty="0">
              <a:solidFill>
                <a:srgbClr val="B47804"/>
              </a:solidFill>
              <a:latin typeface="Source Sans Pro"/>
            </a:endParaRPr>
          </a:p>
        </p:txBody>
      </p:sp>
      <p:sp>
        <p:nvSpPr>
          <p:cNvPr id="46" name="CustomShape 1"/>
          <p:cNvSpPr/>
          <p:nvPr/>
        </p:nvSpPr>
        <p:spPr>
          <a:xfrm>
            <a:off x="5768945" y="4308847"/>
            <a:ext cx="3231627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/>
              </a:rPr>
              <a:t>Vybrat </a:t>
            </a:r>
            <a:r>
              <a:rPr lang="cs-CZ" sz="2000" b="1" spc="-1" dirty="0" smtClean="0">
                <a:latin typeface="Source Sans Pro"/>
              </a:rPr>
              <a:t>typ postižení</a:t>
            </a:r>
            <a:endParaRPr lang="cs-CZ" sz="2000" b="1" spc="-1" dirty="0">
              <a:latin typeface="Source Sans Pro"/>
            </a:endParaRPr>
          </a:p>
        </p:txBody>
      </p:sp>
      <p:sp>
        <p:nvSpPr>
          <p:cNvPr id="2" name="Šipka dolů 1"/>
          <p:cNvSpPr/>
          <p:nvPr/>
        </p:nvSpPr>
        <p:spPr>
          <a:xfrm>
            <a:off x="6893169" y="2426677"/>
            <a:ext cx="246185" cy="361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Šipka dolů 11"/>
          <p:cNvSpPr/>
          <p:nvPr/>
        </p:nvSpPr>
        <p:spPr>
          <a:xfrm>
            <a:off x="6893169" y="3157833"/>
            <a:ext cx="246185" cy="361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Šipka dolů 13"/>
          <p:cNvSpPr/>
          <p:nvPr/>
        </p:nvSpPr>
        <p:spPr>
          <a:xfrm>
            <a:off x="6893169" y="3957032"/>
            <a:ext cx="246185" cy="361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942485" y="1377622"/>
            <a:ext cx="6372711" cy="4080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 panose="020B0503030403020204" pitchFamily="34" charset="-18"/>
                <a:ea typeface="LibreBaskerville-Regular"/>
              </a:rPr>
              <a:t>Poradenské centrum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2000" b="1" spc="-1" dirty="0" smtClean="0">
                <a:solidFill>
                  <a:srgbClr val="B47804"/>
                </a:solidFill>
                <a:latin typeface="Source Sans Pro" panose="020B0503030403020204" pitchFamily="34" charset="-18"/>
                <a:ea typeface="LibreBaskerville-Regular"/>
              </a:rPr>
              <a:t>Centrum pro studenty se specifickými potřebami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spc="-1" dirty="0" smtClean="0">
                <a:latin typeface="Libre Baskerville"/>
                <a:ea typeface="LibreBaskerville-Regular"/>
              </a:rPr>
              <a:t>Štefánikova 5670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spc="-1" dirty="0" smtClean="0">
                <a:latin typeface="Libre Baskerville"/>
                <a:ea typeface="LibreBaskerville-Regular"/>
              </a:rPr>
              <a:t>760 01 Zlín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spc="-1" dirty="0" smtClean="0">
                <a:latin typeface="Libre Baskerville"/>
                <a:ea typeface="LibreBaskerville-Regular"/>
              </a:rPr>
              <a:t>Sídlíme na Fakultě humanitních studií, kancelář číslo 117.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2400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spc="-1" dirty="0" smtClean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spc="-1" dirty="0" smtClean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b="1" spc="-1" dirty="0" smtClean="0">
                <a:latin typeface="Libre Baskerville"/>
                <a:ea typeface="LibreBaskerville-Regular"/>
              </a:rPr>
              <a:t>             spporadenstvi@utb.cz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b="1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b="1" spc="-1" dirty="0" smtClean="0">
                <a:latin typeface="Libre Baskerville"/>
                <a:ea typeface="LibreBaskerville-Regular"/>
              </a:rPr>
              <a:t>             www.poradenstvi.utb.cz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b="1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b="1" spc="-1" dirty="0" smtClean="0">
                <a:latin typeface="Libre Baskerville"/>
                <a:ea typeface="LibreBaskerville-Regular"/>
              </a:rPr>
              <a:t>             @poradenstvi.utb</a:t>
            </a:r>
            <a:endParaRPr lang="cs-CZ" sz="1600" b="1" spc="-1" dirty="0">
              <a:latin typeface="Libre Baskerville"/>
              <a:ea typeface="LibreBaskerville-Regular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942486" y="631641"/>
            <a:ext cx="7797282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Kde nás najdete?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942486" y="3085963"/>
            <a:ext cx="7797282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Neváhejte nás kontaktovat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487" y="4781878"/>
            <a:ext cx="522898" cy="478265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486" y="4290646"/>
            <a:ext cx="522899" cy="491232"/>
          </a:xfrm>
          <a:prstGeom prst="rect">
            <a:avLst/>
          </a:prstGeom>
        </p:spPr>
      </p:pic>
      <p:pic>
        <p:nvPicPr>
          <p:cNvPr id="10" name="Picture 12" descr="EHK POC testy - Mana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28" y="3880724"/>
            <a:ext cx="328613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2367057" y="2013100"/>
            <a:ext cx="6372711" cy="4080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b="1" spc="-1" dirty="0" smtClean="0">
                <a:latin typeface="Libre Baskerville"/>
                <a:ea typeface="LibreBaskerville-Regular"/>
              </a:rPr>
              <a:t>studium@fhs.utb.cz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b="1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b="1" spc="-1" dirty="0" smtClean="0">
                <a:latin typeface="Libre Baskerville"/>
                <a:ea typeface="LibreBaskerville-Regular"/>
              </a:rPr>
              <a:t>www.fhs.utb.cz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cs-CZ" sz="1600" b="1" spc="-1" dirty="0">
              <a:latin typeface="Libre Baskerville"/>
              <a:ea typeface="LibreBaskerville-Regula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cs-CZ" sz="1600" b="1" spc="-1" dirty="0" smtClean="0">
                <a:latin typeface="Libre Baskerville"/>
                <a:ea typeface="LibreBaskerville-Regular"/>
              </a:rPr>
              <a:t>@fhs.utb</a:t>
            </a:r>
            <a:endParaRPr lang="cs-CZ" sz="1600" b="1" spc="-1" dirty="0">
              <a:latin typeface="Libre Baskerville"/>
              <a:ea typeface="LibreBaskerville-Regular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942486" y="631641"/>
            <a:ext cx="7797282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Poslední důležité info</a:t>
            </a:r>
            <a:endParaRPr lang="cs-CZ" sz="1400" spc="-5" dirty="0">
              <a:solidFill>
                <a:srgbClr val="000000"/>
              </a:solidFill>
              <a:latin typeface="Libre Baskerville"/>
              <a:cs typeface="Calibri"/>
            </a:endParaRPr>
          </a:p>
          <a:p>
            <a:endParaRPr lang="cs-CZ" b="1" spc="-1" dirty="0">
              <a:solidFill>
                <a:srgbClr val="B47804"/>
              </a:solidFill>
              <a:latin typeface="Source Sans Pro"/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911" y="2886582"/>
            <a:ext cx="522898" cy="467958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5910" y="2395349"/>
            <a:ext cx="522899" cy="480646"/>
          </a:xfrm>
          <a:prstGeom prst="rect">
            <a:avLst/>
          </a:prstGeom>
        </p:spPr>
      </p:pic>
      <p:pic>
        <p:nvPicPr>
          <p:cNvPr id="10" name="Picture 12" descr="EHK POC testy - Mana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52" y="1985427"/>
            <a:ext cx="328613" cy="3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486" y="2904591"/>
            <a:ext cx="493423" cy="4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0080625" cy="5670550"/>
          </a:xfrm>
          <a:prstGeom prst="rect">
            <a:avLst/>
          </a:prstGeom>
          <a:blipFill dpi="0" rotWithShape="1">
            <a:blip r:embed="rId2">
              <a:alphaModFix amt="78000"/>
            </a:blip>
            <a:srcRect/>
            <a:tile tx="0" ty="0" sx="100000" sy="100000" flip="none" algn="tl"/>
          </a:blipFill>
        </p:spPr>
      </p:pic>
      <p:sp>
        <p:nvSpPr>
          <p:cNvPr id="3" name="Obdélník 2"/>
          <p:cNvSpPr/>
          <p:nvPr/>
        </p:nvSpPr>
        <p:spPr>
          <a:xfrm>
            <a:off x="-1" y="827127"/>
            <a:ext cx="10080626" cy="75027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CustomShape 1"/>
          <p:cNvSpPr/>
          <p:nvPr/>
        </p:nvSpPr>
        <p:spPr>
          <a:xfrm>
            <a:off x="3482928" y="914739"/>
            <a:ext cx="9430412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PŘIJÍMACÍ ŘÍZENÍ</a:t>
            </a:r>
            <a:br>
              <a:rPr lang="cs-CZ" sz="3600" b="1" spc="-1" dirty="0" smtClean="0">
                <a:solidFill>
                  <a:srgbClr val="B47804"/>
                </a:solidFill>
                <a:latin typeface="Source Sans Pro"/>
                <a:ea typeface="DejaVu Sans"/>
              </a:rPr>
            </a:br>
            <a:endParaRPr lang="cs-CZ" sz="3600" b="1" spc="-1" dirty="0">
              <a:solidFill>
                <a:srgbClr val="B47804"/>
              </a:solidFill>
              <a:latin typeface="Source Sans Pro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528000" y="2012040"/>
            <a:ext cx="42469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Děkuji za pozornost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528000" y="3456000"/>
            <a:ext cx="475092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 dirty="0" smtClean="0">
                <a:solidFill>
                  <a:srgbClr val="000000"/>
                </a:solidFill>
                <a:latin typeface="Source Sans Pro"/>
                <a:ea typeface="DejaVu Sans"/>
              </a:rPr>
              <a:t>Ing</a:t>
            </a:r>
            <a:r>
              <a:rPr lang="cs-CZ" sz="2000" b="1" strike="noStrike" spc="-1" dirty="0">
                <a:solidFill>
                  <a:srgbClr val="000000"/>
                </a:solidFill>
                <a:latin typeface="Source Sans Pro"/>
                <a:ea typeface="DejaVu Sans"/>
              </a:rPr>
              <a:t>. </a:t>
            </a:r>
            <a:r>
              <a:rPr lang="cs-CZ" sz="2000" b="1" strike="noStrike" spc="-1" dirty="0" smtClean="0">
                <a:solidFill>
                  <a:srgbClr val="000000"/>
                </a:solidFill>
                <a:latin typeface="Source Sans Pro"/>
                <a:ea typeface="DejaVu Sans"/>
              </a:rPr>
              <a:t>Pavla Lečbychová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b="0" strike="noStrike" spc="-1" dirty="0" smtClean="0">
                <a:solidFill>
                  <a:srgbClr val="666666"/>
                </a:solidFill>
                <a:latin typeface="Source Sans Pro"/>
                <a:ea typeface="DejaVu Sans"/>
              </a:rPr>
              <a:t>Studijní oddělení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7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B4780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066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656000" y="1152000"/>
            <a:ext cx="6334920" cy="2215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1 / </a:t>
            </a:r>
            <a:r>
              <a:rPr lang="cs-CZ" sz="3600" b="1" spc="-1" dirty="0">
                <a:solidFill>
                  <a:srgbClr val="B47804"/>
                </a:solidFill>
                <a:latin typeface="Source Sans Pro"/>
                <a:ea typeface="DejaVu Sans"/>
              </a:rPr>
              <a:t>F</a:t>
            </a:r>
            <a:r>
              <a:rPr lang="cs-CZ" sz="36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ilologické programy</a:t>
            </a:r>
          </a:p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</a:rPr>
              <a:t>2 / Zdravotnické programy</a:t>
            </a:r>
          </a:p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</a:rPr>
              <a:t>3 / Učitelské programy</a:t>
            </a:r>
          </a:p>
          <a:p>
            <a:pPr>
              <a:lnSpc>
                <a:spcPct val="100000"/>
              </a:lnSpc>
            </a:pPr>
            <a:r>
              <a:rPr lang="cs-CZ" sz="3600" b="1" spc="-1" dirty="0" smtClean="0">
                <a:solidFill>
                  <a:srgbClr val="B47804"/>
                </a:solidFill>
                <a:latin typeface="Source Sans Pro"/>
              </a:rPr>
              <a:t>4 / Neučitelská pedagogika  </a:t>
            </a:r>
            <a:endParaRPr lang="cs-CZ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566640" y="504000"/>
            <a:ext cx="6478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1 / </a:t>
            </a: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Filologické programy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66640" y="1402088"/>
            <a:ext cx="5124866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Anglický</a:t>
            </a:r>
            <a:r>
              <a:rPr lang="cs-CZ" spc="-1" dirty="0" smtClean="0">
                <a:solidFill>
                  <a:srgbClr val="000000"/>
                </a:solidFill>
                <a:latin typeface="Source Sans Pro"/>
                <a:ea typeface="DejaVu Sans"/>
              </a:rPr>
              <a:t> </a:t>
            </a: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jazyk pro manažerskou praxi (Bc.)</a:t>
            </a:r>
          </a:p>
          <a:p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Německý jazyk pro manažerskou praxi (Bc.)</a:t>
            </a:r>
          </a:p>
          <a:p>
            <a:endParaRPr lang="cs-CZ" sz="2000" spc="-1" dirty="0">
              <a:solidFill>
                <a:srgbClr val="000000"/>
              </a:solidFill>
              <a:latin typeface="Calibri"/>
              <a:ea typeface="DejaVu Sans"/>
              <a:cs typeface="Calibri"/>
            </a:endParaRPr>
          </a:p>
          <a:p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*Anglická filologie (nMgr.)</a:t>
            </a:r>
          </a:p>
          <a:p>
            <a:endParaRPr lang="cs-CZ" sz="2000" spc="-1" dirty="0">
              <a:solidFill>
                <a:srgbClr val="000000"/>
              </a:solidFill>
              <a:latin typeface="Source Sans Pro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66640" y="2934965"/>
            <a:ext cx="5124866" cy="1377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>
              <a:lnSpc>
                <a:spcPts val="2775"/>
              </a:lnSpc>
            </a:pP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*Uchazeči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musí splňovat specifické podmínky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/>
            </a:r>
            <a:b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</a:b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přijímacího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řízení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– viz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Směrnice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k veřejně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vyhlášenému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přijímacímu řízení.</a:t>
            </a:r>
          </a:p>
          <a:p>
            <a:pPr>
              <a:lnSpc>
                <a:spcPct val="130000"/>
              </a:lnSpc>
            </a:pPr>
            <a:endParaRPr lang="cs-CZ" sz="1500" b="0" strike="noStrike" spc="-1" dirty="0">
              <a:latin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26" y="0"/>
            <a:ext cx="3765600" cy="567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566640" y="504000"/>
            <a:ext cx="6478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2 </a:t>
            </a:r>
            <a:r>
              <a:rPr lang="cs-CZ" sz="3200" b="1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/ </a:t>
            </a: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Zdravotnické programy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66640" y="1307576"/>
            <a:ext cx="5124866" cy="4534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Všeobecné ošetřovatelství (Bc.)  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Porodní asistence (Bc.) </a:t>
            </a:r>
            <a:endParaRPr lang="cs-CZ" spc="-1" dirty="0" smtClean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Zdravotně sociální péče (Bc</a:t>
            </a: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Zdravotnické záchranářství (Bc</a:t>
            </a: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5" dirty="0">
                <a:latin typeface="Calibri"/>
                <a:cs typeface="Calibri"/>
              </a:rPr>
              <a:t>*</a:t>
            </a:r>
            <a:r>
              <a:rPr lang="cs-CZ" spc="-5" dirty="0">
                <a:solidFill>
                  <a:srgbClr val="FF0000"/>
                </a:solidFill>
                <a:latin typeface="Calibri"/>
                <a:cs typeface="Calibri"/>
              </a:rPr>
              <a:t>Domácí </a:t>
            </a:r>
            <a:r>
              <a:rPr lang="cs-CZ" spc="-5" dirty="0" smtClean="0">
                <a:solidFill>
                  <a:srgbClr val="FF0000"/>
                </a:solidFill>
                <a:latin typeface="Calibri"/>
                <a:cs typeface="Calibri"/>
              </a:rPr>
              <a:t>péče a </a:t>
            </a:r>
            <a:r>
              <a:rPr lang="cs-CZ" spc="-5" dirty="0">
                <a:solidFill>
                  <a:srgbClr val="FF0000"/>
                </a:solidFill>
                <a:latin typeface="Calibri"/>
                <a:cs typeface="Calibri"/>
              </a:rPr>
              <a:t>hospicová péče (nMgr.)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 </a:t>
            </a: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endParaRPr lang="cs-CZ" sz="2000" spc="-1" dirty="0">
              <a:solidFill>
                <a:srgbClr val="000000"/>
              </a:solidFill>
              <a:latin typeface="Calibri"/>
              <a:ea typeface="DejaVu Sans"/>
              <a:cs typeface="Calibri"/>
            </a:endParaRPr>
          </a:p>
          <a:p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endParaRPr lang="cs-CZ" sz="2000" spc="-1" dirty="0">
              <a:solidFill>
                <a:srgbClr val="000000"/>
              </a:solidFill>
              <a:latin typeface="Source Sans Pro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66640" y="3932300"/>
            <a:ext cx="5124866" cy="1377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>
              <a:lnSpc>
                <a:spcPts val="2775"/>
              </a:lnSpc>
            </a:pP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*Uchazeči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musí splňovat specifické podmínky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/>
            </a:r>
            <a:b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</a:b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přijímacího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řízení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– viz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Směrnice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k veřejně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vyhlášenému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přijímacímu řízení.</a:t>
            </a:r>
          </a:p>
          <a:p>
            <a:pPr>
              <a:lnSpc>
                <a:spcPct val="130000"/>
              </a:lnSpc>
            </a:pPr>
            <a:endParaRPr lang="cs-CZ" sz="1500" b="0" strike="noStrike" spc="-1" dirty="0">
              <a:latin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6" y="0"/>
            <a:ext cx="3935318" cy="56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566640" y="504000"/>
            <a:ext cx="6478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3 </a:t>
            </a:r>
            <a:r>
              <a:rPr lang="cs-CZ" sz="3200" b="1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/ </a:t>
            </a: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Pedagogické programy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66640" y="3932300"/>
            <a:ext cx="5124866" cy="1377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>
              <a:lnSpc>
                <a:spcPts val="2775"/>
              </a:lnSpc>
            </a:pP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*Uchazeči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musí splňovat specifické podmínky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/>
            </a:r>
            <a:b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</a:b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přijímacího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řízení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– viz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Směrnice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k veřejně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vyhlášenému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přijímacímu řízení.</a:t>
            </a:r>
          </a:p>
          <a:p>
            <a:pPr>
              <a:lnSpc>
                <a:spcPct val="130000"/>
              </a:lnSpc>
            </a:pPr>
            <a:endParaRPr lang="cs-CZ" sz="1500" b="0" strike="noStrike" spc="-1" dirty="0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566640" y="1561998"/>
            <a:ext cx="5124866" cy="4419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Učitelství pro 1. stupeň základní školy (Mgr</a:t>
            </a: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Učitelství </a:t>
            </a: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pro mateřské školy (Bc</a:t>
            </a: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 smtClean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5" dirty="0">
                <a:latin typeface="Calibri"/>
                <a:cs typeface="Calibri"/>
              </a:rPr>
              <a:t>*</a:t>
            </a: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Předškolní pedagogika (nMgr</a:t>
            </a: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*Pedagogika (Ph.D.)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 smtClean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 </a:t>
            </a: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endParaRPr lang="cs-CZ" sz="2000" spc="-1" dirty="0">
              <a:solidFill>
                <a:srgbClr val="000000"/>
              </a:solidFill>
              <a:latin typeface="Calibri"/>
              <a:ea typeface="DejaVu Sans"/>
              <a:cs typeface="Calibri"/>
            </a:endParaRPr>
          </a:p>
          <a:p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endParaRPr lang="cs-CZ" sz="2000" spc="-1" dirty="0">
              <a:solidFill>
                <a:srgbClr val="000000"/>
              </a:solidFill>
              <a:latin typeface="Source Sans Pro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53" y="0"/>
            <a:ext cx="3921872" cy="56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566640" y="504000"/>
            <a:ext cx="6478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4 </a:t>
            </a:r>
            <a:r>
              <a:rPr lang="cs-CZ" sz="3200" b="1" strike="noStrike" spc="-1" dirty="0">
                <a:solidFill>
                  <a:srgbClr val="B47804"/>
                </a:solidFill>
                <a:latin typeface="Source Sans Pro"/>
                <a:ea typeface="DejaVu Sans"/>
              </a:rPr>
              <a:t>/ </a:t>
            </a:r>
            <a:r>
              <a:rPr lang="cs-CZ" sz="32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Neučitelské programy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66640" y="1307576"/>
            <a:ext cx="5124866" cy="4693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Sociální pedagogika (Bc.)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Specialista rozvoje a vzdělávání dospělých (Bc.)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*Sociální pedagogika (nMgr.)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cs-CZ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 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endParaRPr lang="cs-CZ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66640" y="3932300"/>
            <a:ext cx="5124866" cy="1377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12700">
              <a:lnSpc>
                <a:spcPts val="2775"/>
              </a:lnSpc>
            </a:pP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*Uchazeči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musí splňovat specifické podmínky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/>
            </a:r>
            <a:b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</a:b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přijímacího </a:t>
            </a:r>
            <a:r>
              <a:rPr lang="cs-CZ" sz="1500" spc="-1" dirty="0">
                <a:solidFill>
                  <a:srgbClr val="666666"/>
                </a:solidFill>
                <a:latin typeface="Libre Baskerville"/>
                <a:ea typeface="DejaVu Sans"/>
              </a:rPr>
              <a:t>řízení </a:t>
            </a:r>
            <a:r>
              <a:rPr lang="cs-CZ" sz="1500" spc="-1" dirty="0" smtClean="0">
                <a:solidFill>
                  <a:srgbClr val="666666"/>
                </a:solidFill>
                <a:latin typeface="Libre Baskerville"/>
                <a:ea typeface="DejaVu Sans"/>
              </a:rPr>
              <a:t>– viz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Směrnice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k veřejně </a:t>
            </a:r>
            <a:r>
              <a:rPr lang="cs-CZ" sz="1500" spc="-1" dirty="0" smtClean="0">
                <a:solidFill>
                  <a:srgbClr val="B47804"/>
                </a:solidFill>
                <a:latin typeface="Libre Baskerville"/>
                <a:ea typeface="DejaVu Sans"/>
              </a:rPr>
              <a:t>vyhlášenému </a:t>
            </a:r>
            <a:r>
              <a:rPr lang="cs-CZ" sz="1500" spc="-1" dirty="0">
                <a:solidFill>
                  <a:srgbClr val="B47804"/>
                </a:solidFill>
                <a:latin typeface="Libre Baskerville"/>
                <a:ea typeface="DejaVu Sans"/>
              </a:rPr>
              <a:t>přijímacímu řízení.</a:t>
            </a:r>
          </a:p>
          <a:p>
            <a:pPr>
              <a:lnSpc>
                <a:spcPct val="130000"/>
              </a:lnSpc>
            </a:pPr>
            <a:endParaRPr lang="cs-CZ" sz="1500" b="0" strike="noStrike" spc="-1" dirty="0">
              <a:latin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0"/>
            <a:ext cx="3773954" cy="56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41650" y="740744"/>
            <a:ext cx="6334920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  <a:t>Proč studovat u nás?</a:t>
            </a:r>
            <a:br>
              <a:rPr lang="cs-CZ" sz="4000" b="1" strike="noStrike" spc="-1" dirty="0" smtClean="0">
                <a:solidFill>
                  <a:srgbClr val="B47804"/>
                </a:solidFill>
                <a:latin typeface="Source Sans Pro"/>
                <a:ea typeface="DejaVu Sans"/>
              </a:rPr>
            </a:br>
            <a:endParaRPr lang="cs-CZ" sz="40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093658" y="1542649"/>
            <a:ext cx="4912084" cy="4444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Vysoká uplatnitelnost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Praxe součástí programů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Kvalitní výuka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 smtClean="0">
                <a:solidFill>
                  <a:srgbClr val="000000"/>
                </a:solidFill>
                <a:latin typeface="Libre Baskerville"/>
                <a:ea typeface="LibreBaskerville-Regular"/>
              </a:rPr>
              <a:t>Žádané studijní programy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08272" y="1547612"/>
            <a:ext cx="5038725" cy="1887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Mezinárodní spolupráce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Zahraniční studijní pobyt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Praktická stáž</a:t>
            </a:r>
          </a:p>
          <a:p>
            <a:pPr marL="374650" marR="77470" indent="-28575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lang="cs-CZ" sz="15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Mezinárodní prostředí na fakultě </a:t>
            </a:r>
          </a:p>
        </p:txBody>
      </p:sp>
    </p:spTree>
    <p:extLst>
      <p:ext uri="{BB962C8B-B14F-4D97-AF65-F5344CB8AC3E}">
        <p14:creationId xmlns:p14="http://schemas.microsoft.com/office/powerpoint/2010/main" val="771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f3d65-827b-427f-ae15-2681f1188d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0B6C8487036A47A157D12003B9CBD5" ma:contentTypeVersion="16" ma:contentTypeDescription="Vytvoří nový dokument" ma:contentTypeScope="" ma:versionID="58e989e641eee1ed4f5bd33e941373f4">
  <xsd:schema xmlns:xsd="http://www.w3.org/2001/XMLSchema" xmlns:xs="http://www.w3.org/2001/XMLSchema" xmlns:p="http://schemas.microsoft.com/office/2006/metadata/properties" xmlns:ns3="407f3d65-827b-427f-ae15-2681f1188d7c" xmlns:ns4="dac0cd9f-0d90-43c1-a39a-3c14a1118513" targetNamespace="http://schemas.microsoft.com/office/2006/metadata/properties" ma:root="true" ma:fieldsID="7e130246027be0b07280be8b95451077" ns3:_="" ns4:_="">
    <xsd:import namespace="407f3d65-827b-427f-ae15-2681f1188d7c"/>
    <xsd:import namespace="dac0cd9f-0d90-43c1-a39a-3c14a11185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f3d65-827b-427f-ae15-2681f1188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0cd9f-0d90-43c1-a39a-3c14a11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AD831-9310-46E0-957B-79D88538A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59FDE2-5544-4F9E-8441-F01107F8CEC8}">
  <ds:schemaRefs>
    <ds:schemaRef ds:uri="dac0cd9f-0d90-43c1-a39a-3c14a111851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7f3d65-827b-427f-ae15-2681f1188d7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ACBC58-028C-4F27-B843-2D9F36816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f3d65-827b-427f-ae15-2681f1188d7c"/>
    <ds:schemaRef ds:uri="dac0cd9f-0d90-43c1-a39a-3c14a1118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1408</Words>
  <Application>Microsoft Office PowerPoint</Application>
  <PresentationFormat>Vlastní</PresentationFormat>
  <Paragraphs>250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30</vt:i4>
      </vt:variant>
    </vt:vector>
  </HeadingPairs>
  <TitlesOfParts>
    <vt:vector size="43" baseType="lpstr">
      <vt:lpstr>Arial</vt:lpstr>
      <vt:lpstr>Calibri</vt:lpstr>
      <vt:lpstr>DejaVu Sans</vt:lpstr>
      <vt:lpstr>Libre Baskerville</vt:lpstr>
      <vt:lpstr>LibreBaskerville-Regular</vt:lpstr>
      <vt:lpstr>Source Sans Pro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Hana Polešáková</dc:creator>
  <dc:description/>
  <cp:lastModifiedBy>Hana Polešáková</cp:lastModifiedBy>
  <cp:revision>83</cp:revision>
  <dcterms:created xsi:type="dcterms:W3CDTF">2019-09-03T10:06:13Z</dcterms:created>
  <dcterms:modified xsi:type="dcterms:W3CDTF">2025-02-11T09:27:25Z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0x010100B60B6C8487036A47A157D12003B9CBD5</vt:lpwstr>
  </property>
</Properties>
</file>