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  <p:sldMasterId id="2147483744" r:id="rId8"/>
  </p:sldMasterIdLst>
  <p:sldIdLst>
    <p:sldId id="256" r:id="rId9"/>
    <p:sldId id="258" r:id="rId10"/>
    <p:sldId id="257" r:id="rId11"/>
    <p:sldId id="265" r:id="rId12"/>
    <p:sldId id="261" r:id="rId13"/>
    <p:sldId id="267" r:id="rId14"/>
    <p:sldId id="266" r:id="rId15"/>
    <p:sldId id="268" r:id="rId16"/>
    <p:sldId id="263" r:id="rId17"/>
    <p:sldId id="264" r:id="rId18"/>
    <p:sldId id="262" r:id="rId19"/>
    <p:sldId id="260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Xc6cv9wrjbIZ9LMhwk3Fhw==" hashData="FQiMynBKkTPNuyOoEjBs8/SvzqeVP+1obs+ZYHSjFaXnwImHPWS9LuzE9i/jUvgyaXTWsLtz2bvYcSPz6IzA4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>
        <p:scale>
          <a:sx n="100" d="100"/>
          <a:sy n="100" d="100"/>
        </p:scale>
        <p:origin x="330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70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751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593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894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767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688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820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534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775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687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03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627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1548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53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956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52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685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1436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06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677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065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394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2386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980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858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80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985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014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02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730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567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330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895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52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009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835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153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85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992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665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4542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265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651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77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66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2785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85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515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91770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423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4518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101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917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88551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3968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8216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0515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090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1624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8632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3685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9949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766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0648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6058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61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2656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46647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2528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899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788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69686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1966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12840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35584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26500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981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1359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6287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69078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839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8523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03465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28622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7179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0409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5230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03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22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15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17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98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05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784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65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85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z.pinterest.com/pin/460844974351838902/" TargetMode="External"/><Relationship Id="rId13" Type="http://schemas.openxmlformats.org/officeDocument/2006/relationships/hyperlink" Target="https://www.hrad-karlstejn.cz/cs" TargetMode="External"/><Relationship Id="rId18" Type="http://schemas.openxmlformats.org/officeDocument/2006/relationships/hyperlink" Target="https://cs.wikipedia.org/wiki/Hrobka_%C4%8Desk%C3%BDch_kr%C3%A1l%C5%AF" TargetMode="External"/><Relationship Id="rId3" Type="http://schemas.openxmlformats.org/officeDocument/2006/relationships/hyperlink" Target="https://www.mksnj.cz/kurzy/francouzstina-pro-dospele-1-2-a-3-rocnik/" TargetMode="External"/><Relationship Id="rId7" Type="http://schemas.openxmlformats.org/officeDocument/2006/relationships/hyperlink" Target="https://puzzlefactory.pl/cs/puzzle/prehravat/umeni/159370-italsk%C3%A1-vlajka" TargetMode="External"/><Relationship Id="rId12" Type="http://schemas.openxmlformats.org/officeDocument/2006/relationships/hyperlink" Target="https://www.vysokeskoly.cz/katalog-vs/univerzita-karlova-v-praze/144" TargetMode="External"/><Relationship Id="rId17" Type="http://schemas.openxmlformats.org/officeDocument/2006/relationships/hyperlink" Target="http://zhola.com/praha/cz.php?st=katedralaSvVita" TargetMode="External"/><Relationship Id="rId2" Type="http://schemas.openxmlformats.org/officeDocument/2006/relationships/hyperlink" Target="http://www.ddm.hranet.cz/vytvarne-a-ostatni/ze-zivota-karla-iv" TargetMode="External"/><Relationship Id="rId16" Type="http://schemas.openxmlformats.org/officeDocument/2006/relationships/hyperlink" Target="https://www.kampocesku.cz/prazsky-hrad" TargetMode="External"/><Relationship Id="rId1" Type="http://schemas.openxmlformats.org/officeDocument/2006/relationships/slideLayout" Target="../slideLayouts/slideLayout68.xml"/><Relationship Id="rId6" Type="http://schemas.openxmlformats.org/officeDocument/2006/relationships/hyperlink" Target="https://www.velenice.cz/kalendar-akci/152-nemcina-opet-ve-fenixu" TargetMode="External"/><Relationship Id="rId11" Type="http://schemas.openxmlformats.org/officeDocument/2006/relationships/hyperlink" Target="https://cz.pinterest.com/pin/460844974352291895/" TargetMode="External"/><Relationship Id="rId5" Type="http://schemas.openxmlformats.org/officeDocument/2006/relationships/hyperlink" Target="https://www.meriva-preklady.cz/korektury/dle-jazyka/cestina" TargetMode="External"/><Relationship Id="rId15" Type="http://schemas.openxmlformats.org/officeDocument/2006/relationships/hyperlink" Target="http://www.fototuristika.cz/tips/detail/446" TargetMode="External"/><Relationship Id="rId10" Type="http://schemas.openxmlformats.org/officeDocument/2006/relationships/hyperlink" Target="https://cz.pinterest.com/pin/460844974351838897/" TargetMode="External"/><Relationship Id="rId4" Type="http://schemas.openxmlformats.org/officeDocument/2006/relationships/hyperlink" Target="https://cs.wikipedia.org/wiki/Latinsk%C3%A1_r%C4%8Den%C3%AD,_A" TargetMode="External"/><Relationship Id="rId9" Type="http://schemas.openxmlformats.org/officeDocument/2006/relationships/hyperlink" Target="https://cz.pinterest.com/pin/460844974351788083/" TargetMode="External"/><Relationship Id="rId14" Type="http://schemas.openxmlformats.org/officeDocument/2006/relationships/hyperlink" Target="https://www.prague.eu/cs/objekt/mista/93/karluv-most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NULL" TargetMode="External"/><Relationship Id="rId7" Type="http://schemas.openxmlformats.org/officeDocument/2006/relationships/image" Target="../media/image9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12.jpeg"/><Relationship Id="rId4" Type="http://schemas.microsoft.com/office/2007/relationships/media" Target="../media/media5.m4a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4a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1.xml"/><Relationship Id="rId4" Type="http://schemas.openxmlformats.org/officeDocument/2006/relationships/audio" Target="../media/media7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NULL" TargetMode="External"/><Relationship Id="rId7" Type="http://schemas.openxmlformats.org/officeDocument/2006/relationships/image" Target="../media/image18.jpeg"/><Relationship Id="rId12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21.jpeg"/><Relationship Id="rId4" Type="http://schemas.microsoft.com/office/2007/relationships/media" Target="../media/media10.m4a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media" Target="../media/media13.m4a"/><Relationship Id="rId7" Type="http://schemas.openxmlformats.org/officeDocument/2006/relationships/slideLayout" Target="../slideLayouts/slideLayout6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5" Type="http://schemas.microsoft.com/office/2007/relationships/media" Target="../media/media14.m4a"/><Relationship Id="rId4" Type="http://schemas.openxmlformats.org/officeDocument/2006/relationships/audio" Target="../media/media13.m4a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8gEExRd8S0&amp;ab_channel=PavelKoutsk%C3%BD" TargetMode="External"/><Relationship Id="rId2" Type="http://schemas.openxmlformats.org/officeDocument/2006/relationships/hyperlink" Target="https://www.youtube.com/watch?v=vdDj2-cYVsA&amp;ab_channel=PavelKoutsk%C3%BD" TargetMode="Externa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13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Ze života Karla IV. *Výsledky soutěže* | Dům dětí a mládeže Hranice, p. o.">
            <a:extLst>
              <a:ext uri="{FF2B5EF4-FFF2-40B4-BE49-F238E27FC236}">
                <a16:creationId xmlns:a16="http://schemas.microsoft.com/office/drawing/2014/main" id="{E559DCFC-0485-4750-B865-D2F30E2AF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6" b="20833"/>
          <a:stretch/>
        </p:blipFill>
        <p:spPr bwMode="auto">
          <a:xfrm>
            <a:off x="6096000" y="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800" b="1" dirty="0"/>
              <a:t>KAREL IV. 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C313A5-B019-4441-8C47-3BBFD2EAD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0601" y="804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9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B73855-390C-437B-8692-1F2DA0052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090"/>
            <a:ext cx="10515600" cy="1325563"/>
          </a:xfrm>
        </p:spPr>
        <p:txBody>
          <a:bodyPr/>
          <a:lstStyle/>
          <a:p>
            <a:r>
              <a:rPr lang="cs-CZ" dirty="0"/>
              <a:t>Seznam obrázků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61B897-9015-44AC-AA33-B2D17B8DF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8653"/>
            <a:ext cx="10515600" cy="4351338"/>
          </a:xfrm>
        </p:spPr>
        <p:txBody>
          <a:bodyPr>
            <a:normAutofit fontScale="55000" lnSpcReduction="20000"/>
          </a:bodyPr>
          <a:lstStyle/>
          <a:p>
            <a:r>
              <a:rPr lang="cs-CZ" sz="2200" dirty="0"/>
              <a:t>Obrázek 1+ titulní strana -  </a:t>
            </a:r>
            <a:r>
              <a:rPr lang="cs-CZ" sz="2200" dirty="0">
                <a:hlinkClick r:id="rId2"/>
              </a:rPr>
              <a:t>http://www.ddm.hranet.cz/vytvarne-a-ostatni/ze-zivota-karla-iv</a:t>
            </a:r>
            <a:r>
              <a:rPr lang="cs-CZ" sz="2200" dirty="0"/>
              <a:t> </a:t>
            </a:r>
          </a:p>
          <a:p>
            <a:r>
              <a:rPr lang="cs-CZ" sz="2200" dirty="0"/>
              <a:t>Obrázek 2- </a:t>
            </a:r>
            <a:r>
              <a:rPr lang="cs-CZ" sz="2200" dirty="0">
                <a:hlinkClick r:id="rId3"/>
              </a:rPr>
              <a:t>https://www.mksnj.cz/kurzy/francouzstina-pro-dospele-1-2-a-3-rocnik/</a:t>
            </a:r>
            <a:r>
              <a:rPr lang="cs-CZ" sz="2200" dirty="0"/>
              <a:t> </a:t>
            </a:r>
          </a:p>
          <a:p>
            <a:r>
              <a:rPr lang="cs-CZ" sz="2200" dirty="0"/>
              <a:t>Obrázek 3- </a:t>
            </a:r>
            <a:r>
              <a:rPr lang="cs-CZ" sz="2200" dirty="0">
                <a:hlinkClick r:id="rId4"/>
              </a:rPr>
              <a:t>https://cs.wikipedia.org/wiki/Latinsk%C3%A1_r%C4%8Den%C3%AD,_A</a:t>
            </a:r>
            <a:r>
              <a:rPr lang="cs-CZ" sz="2200" dirty="0"/>
              <a:t> </a:t>
            </a:r>
          </a:p>
          <a:p>
            <a:r>
              <a:rPr lang="cs-CZ" sz="2200" dirty="0"/>
              <a:t>Obrázek 4- </a:t>
            </a:r>
            <a:r>
              <a:rPr lang="cs-CZ" sz="2200" dirty="0">
                <a:hlinkClick r:id="rId5"/>
              </a:rPr>
              <a:t>https://www.meriva-preklady.cz/korektury/dle-jazyka/cestina</a:t>
            </a:r>
            <a:r>
              <a:rPr lang="cs-CZ" sz="2200" dirty="0"/>
              <a:t> </a:t>
            </a:r>
          </a:p>
          <a:p>
            <a:r>
              <a:rPr lang="cs-CZ" sz="2200" dirty="0"/>
              <a:t>Obrázek 5- </a:t>
            </a:r>
            <a:r>
              <a:rPr lang="cs-CZ" sz="2200" dirty="0">
                <a:hlinkClick r:id="rId6"/>
              </a:rPr>
              <a:t>https://www.velenice.cz/kalendar-akci/152-nemcina-opet-ve-fenixu</a:t>
            </a:r>
            <a:r>
              <a:rPr lang="cs-CZ" sz="2200" dirty="0"/>
              <a:t> </a:t>
            </a:r>
          </a:p>
          <a:p>
            <a:r>
              <a:rPr lang="cs-CZ" sz="2200" dirty="0"/>
              <a:t>Obrázek 6-  </a:t>
            </a:r>
            <a:r>
              <a:rPr lang="cs-CZ" sz="2200" dirty="0">
                <a:hlinkClick r:id="rId7"/>
              </a:rPr>
              <a:t>https://puzzlefactory.pl/cs/puzzle/prehravat/umeni/159370-italsk%C3%A1-vlajka</a:t>
            </a:r>
            <a:r>
              <a:rPr lang="cs-CZ" sz="2200" dirty="0"/>
              <a:t> </a:t>
            </a:r>
          </a:p>
          <a:p>
            <a:r>
              <a:rPr lang="cs-CZ" sz="2200" dirty="0"/>
              <a:t>Obrázek 7- </a:t>
            </a:r>
            <a:r>
              <a:rPr lang="cs-CZ" sz="2200" dirty="0">
                <a:hlinkClick r:id="rId8"/>
              </a:rPr>
              <a:t>https://cz.pinterest.com/pin/460844974351838902/</a:t>
            </a:r>
            <a:r>
              <a:rPr lang="cs-CZ" sz="2200" dirty="0"/>
              <a:t> </a:t>
            </a:r>
          </a:p>
          <a:p>
            <a:r>
              <a:rPr lang="cs-CZ" sz="2200" dirty="0"/>
              <a:t>Obrázek 8- </a:t>
            </a:r>
            <a:r>
              <a:rPr lang="cs-CZ" sz="2200" dirty="0">
                <a:hlinkClick r:id="rId9"/>
              </a:rPr>
              <a:t>https://cz.pinterest.com/pin/460844974351788083/</a:t>
            </a:r>
            <a:r>
              <a:rPr lang="cs-CZ" sz="2200" dirty="0"/>
              <a:t> </a:t>
            </a:r>
          </a:p>
          <a:p>
            <a:r>
              <a:rPr lang="cs-CZ" sz="2200" dirty="0"/>
              <a:t>Obrázek 9- </a:t>
            </a:r>
            <a:r>
              <a:rPr lang="cs-CZ" sz="2200" dirty="0">
                <a:hlinkClick r:id="rId10"/>
              </a:rPr>
              <a:t>https://cz.pinterest.com/pin/460844974351838897/</a:t>
            </a:r>
            <a:r>
              <a:rPr lang="cs-CZ" sz="2200" dirty="0"/>
              <a:t> </a:t>
            </a:r>
          </a:p>
          <a:p>
            <a:r>
              <a:rPr lang="cs-CZ" sz="2200" dirty="0"/>
              <a:t>Obrázek 10- </a:t>
            </a:r>
            <a:r>
              <a:rPr lang="cs-CZ" sz="2200" dirty="0">
                <a:hlinkClick r:id="rId11"/>
              </a:rPr>
              <a:t>https://cz.pinterest.com/pin/460844974352291895/</a:t>
            </a:r>
            <a:r>
              <a:rPr lang="cs-CZ" sz="2200" dirty="0"/>
              <a:t> </a:t>
            </a:r>
          </a:p>
          <a:p>
            <a:r>
              <a:rPr lang="cs-CZ" sz="2200" dirty="0"/>
              <a:t>Obrázek 11- </a:t>
            </a:r>
            <a:r>
              <a:rPr lang="cs-CZ" sz="2200" dirty="0">
                <a:hlinkClick r:id="rId12"/>
              </a:rPr>
              <a:t>https://www.vysokeskoly.cz/katalog-vs/univerzita-karlova-v-praze/144</a:t>
            </a:r>
            <a:r>
              <a:rPr lang="cs-CZ" sz="2200" dirty="0"/>
              <a:t> </a:t>
            </a:r>
          </a:p>
          <a:p>
            <a:r>
              <a:rPr lang="cs-CZ" sz="2200" dirty="0"/>
              <a:t>Obrázek 12- </a:t>
            </a:r>
            <a:r>
              <a:rPr lang="cs-CZ" sz="2200" dirty="0">
                <a:hlinkClick r:id="rId13"/>
              </a:rPr>
              <a:t>https://www.hrad-karlstejn.cz/cs</a:t>
            </a:r>
            <a:r>
              <a:rPr lang="cs-CZ" sz="2200" dirty="0"/>
              <a:t> </a:t>
            </a:r>
          </a:p>
          <a:p>
            <a:r>
              <a:rPr lang="cs-CZ" sz="2200" dirty="0"/>
              <a:t>Obrázek 13- </a:t>
            </a:r>
            <a:r>
              <a:rPr lang="cs-CZ" sz="2200" dirty="0">
                <a:hlinkClick r:id="rId14"/>
              </a:rPr>
              <a:t>https://www.prague.eu/cs/objekt/mista/93/karluv-most</a:t>
            </a:r>
            <a:r>
              <a:rPr lang="cs-CZ" sz="2200" dirty="0"/>
              <a:t> </a:t>
            </a:r>
          </a:p>
          <a:p>
            <a:r>
              <a:rPr lang="cs-CZ" sz="2200" dirty="0"/>
              <a:t>Obrázek 14- </a:t>
            </a:r>
            <a:r>
              <a:rPr lang="cs-CZ" sz="2200" dirty="0">
                <a:hlinkClick r:id="rId15"/>
              </a:rPr>
              <a:t>http://www.fototuristika.cz/tips/detail/446</a:t>
            </a:r>
            <a:r>
              <a:rPr lang="cs-CZ" sz="2200" dirty="0"/>
              <a:t> </a:t>
            </a:r>
          </a:p>
          <a:p>
            <a:r>
              <a:rPr lang="cs-CZ" sz="2200" dirty="0"/>
              <a:t>Obrázek 15- </a:t>
            </a:r>
            <a:r>
              <a:rPr lang="cs-CZ" sz="2200" dirty="0">
                <a:hlinkClick r:id="rId16"/>
              </a:rPr>
              <a:t>https://www.kampocesku.cz/prazsky-hrad</a:t>
            </a:r>
            <a:r>
              <a:rPr lang="cs-CZ" sz="2200" dirty="0"/>
              <a:t> </a:t>
            </a:r>
          </a:p>
          <a:p>
            <a:r>
              <a:rPr lang="cs-CZ" sz="2200" dirty="0"/>
              <a:t>Obrázek 16- </a:t>
            </a:r>
            <a:r>
              <a:rPr lang="cs-CZ" sz="2200" dirty="0">
                <a:hlinkClick r:id="rId17"/>
              </a:rPr>
              <a:t>http://zhola.com/praha/cz.php?st=katedralaSvVita</a:t>
            </a:r>
            <a:r>
              <a:rPr lang="cs-CZ" sz="2200" dirty="0"/>
              <a:t> </a:t>
            </a:r>
          </a:p>
          <a:p>
            <a:r>
              <a:rPr lang="cs-CZ" sz="2200" dirty="0"/>
              <a:t>Obrázek 17- </a:t>
            </a:r>
            <a:r>
              <a:rPr lang="cs-CZ" sz="2200" dirty="0">
                <a:hlinkClick r:id="rId18"/>
              </a:rPr>
              <a:t>https://cs.wikipedia.org/wiki/Hrobka_%C4%8Desk%C3%BDch_kr%C3%A1l%C5%AF</a:t>
            </a:r>
            <a:r>
              <a:rPr lang="cs-CZ" sz="2200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1972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6570E2-FFC2-4FC3-AE29-DC4C72466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Seznam použité literatury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83D307-AD12-4813-916B-31AFD515E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 err="1">
                <a:solidFill>
                  <a:srgbClr val="212529"/>
                </a:solidFill>
                <a:effectLst/>
                <a:latin typeface="Open Sans"/>
              </a:rPr>
              <a:t>Čornej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/>
              </a:rPr>
              <a:t>, P. (2009). </a:t>
            </a:r>
            <a:r>
              <a:rPr lang="cs-CZ" b="0" i="1" dirty="0">
                <a:solidFill>
                  <a:srgbClr val="212529"/>
                </a:solidFill>
                <a:effectLst/>
                <a:latin typeface="Open Sans"/>
              </a:rPr>
              <a:t>Panovníci českých zemí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/>
              </a:rPr>
              <a:t>. Praha: Fragment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8768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1522800" y="2520000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Konec</a:t>
            </a:r>
          </a:p>
          <a:p>
            <a:pPr algn="ctr"/>
            <a:endParaRPr lang="cs-CZ" b="1" dirty="0"/>
          </a:p>
          <a:p>
            <a:pPr algn="ctr"/>
            <a:r>
              <a:rPr lang="cs-CZ" b="1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110108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Ze života Karla IV. *Výsledky soutěže* | Dům dětí a mládeže Hranice, p. o.">
            <a:extLst>
              <a:ext uri="{FF2B5EF4-FFF2-40B4-BE49-F238E27FC236}">
                <a16:creationId xmlns:a16="http://schemas.microsoft.com/office/drawing/2014/main" id="{446D8C1E-E014-4B45-AB8B-A4A9CB8345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3"/>
          <a:stretch/>
        </p:blipFill>
        <p:spPr bwMode="auto">
          <a:xfrm>
            <a:off x="7520018" y="445104"/>
            <a:ext cx="4668933" cy="641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C4E186D-EE42-48CD-89B5-7C2FFD73C876}"/>
              </a:ext>
            </a:extLst>
          </p:cNvPr>
          <p:cNvSpPr txBox="1"/>
          <p:nvPr/>
        </p:nvSpPr>
        <p:spPr>
          <a:xfrm>
            <a:off x="344556" y="477077"/>
            <a:ext cx="773927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dirty="0"/>
              <a:t>Život Karla IV.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500" dirty="0"/>
              <a:t>Narodil se 14. 5. _ _ _ _ 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cs-CZ" sz="2500" dirty="0"/>
              <a:t>Vypočítejte příklad( 2000 – 900 + 16 – 400 + 650 - 50= ?) </a:t>
            </a:r>
          </a:p>
          <a:p>
            <a:pPr lvl="1"/>
            <a:endParaRPr lang="cs-CZ" sz="25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500" dirty="0"/>
              <a:t>Syn Jana Lucemburského a Elišky Přemyslovny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500" dirty="0"/>
              <a:t>Vlastní jméno Václav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500" dirty="0"/>
              <a:t>Římský císař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500" dirty="0"/>
              <a:t>Vyrůstal ve _ _ _ _ _ _ _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cs-CZ" sz="2500" dirty="0"/>
              <a:t>Poznej, o který stát se jedna: Země známá pro svou vysokou věž. Země módy, vína, sýrů. Jako národní jazyk se zde používá francouzština.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cs-CZ" sz="25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500" dirty="0"/>
              <a:t>Povýšil pražské biskupství na arcibiskupství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3F6F9F-80DA-4E58-9A42-E52E5D253E4D}"/>
              </a:ext>
            </a:extLst>
          </p:cNvPr>
          <p:cNvSpPr txBox="1"/>
          <p:nvPr/>
        </p:nvSpPr>
        <p:spPr>
          <a:xfrm>
            <a:off x="8958470" y="6412896"/>
            <a:ext cx="339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1 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57917D4-8D0A-4140-9DCA-94F3647AFEEA}"/>
              </a:ext>
            </a:extLst>
          </p:cNvPr>
          <p:cNvSpPr txBox="1"/>
          <p:nvPr/>
        </p:nvSpPr>
        <p:spPr>
          <a:xfrm>
            <a:off x="2752283" y="802912"/>
            <a:ext cx="17227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dirty="0"/>
              <a:t>1 3 1 6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F0B4705-B350-4050-8B04-E717E96CCEFD}"/>
              </a:ext>
            </a:extLst>
          </p:cNvPr>
          <p:cNvSpPr txBox="1"/>
          <p:nvPr/>
        </p:nvSpPr>
        <p:spPr>
          <a:xfrm>
            <a:off x="2102927" y="3517705"/>
            <a:ext cx="21203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dirty="0"/>
              <a:t>F R A N C I </a:t>
            </a:r>
            <a:r>
              <a:rPr lang="cs-CZ" sz="2500" dirty="0" err="1"/>
              <a:t>I</a:t>
            </a:r>
            <a:endParaRPr lang="cs-CZ" sz="2500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BE41151-4C02-42AD-AE9F-0055293A3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65466" y="139726"/>
            <a:ext cx="609600" cy="6096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F2BBFBD-1DD9-4CE0-9CE9-F9B3162E93CC}"/>
              </a:ext>
            </a:extLst>
          </p:cNvPr>
          <p:cNvSpPr txBox="1"/>
          <p:nvPr/>
        </p:nvSpPr>
        <p:spPr>
          <a:xfrm>
            <a:off x="3613674" y="625501"/>
            <a:ext cx="79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2.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E6D9C20-2269-4A01-BF31-0E6CC52FE672}"/>
              </a:ext>
            </a:extLst>
          </p:cNvPr>
          <p:cNvSpPr txBox="1"/>
          <p:nvPr/>
        </p:nvSpPr>
        <p:spPr>
          <a:xfrm>
            <a:off x="6622882" y="847845"/>
            <a:ext cx="135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3.</a:t>
            </a:r>
          </a:p>
        </p:txBody>
      </p:sp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6CB891-6907-4E58-995E-73BC613B82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6027" y="2005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6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26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numSld="99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330" y="117484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/>
              <a:t>Karel IV. mluvil několika jazyky. Poznáš podle ukázek, jakými? </a:t>
            </a:r>
          </a:p>
        </p:txBody>
      </p:sp>
      <p:pic>
        <p:nvPicPr>
          <p:cNvPr id="3074" name="Picture 2" descr="Francouzština pro dospělé - 1., 2., 3., 4. ročník + konverzace | Městské  kulturní středisko Nový Jičín">
            <a:extLst>
              <a:ext uri="{FF2B5EF4-FFF2-40B4-BE49-F238E27FC236}">
                <a16:creationId xmlns:a16="http://schemas.microsoft.com/office/drawing/2014/main" id="{DC23A250-E619-442A-9D87-CD06788109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8" y="1443047"/>
            <a:ext cx="2062898" cy="209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C04AB0E-7711-49BF-91DD-7AD7A33EE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652" y="1633192"/>
            <a:ext cx="2743797" cy="3754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orektury češtiny pro firmy a odborníky │ MERIVA">
            <a:extLst>
              <a:ext uri="{FF2B5EF4-FFF2-40B4-BE49-F238E27FC236}">
                <a16:creationId xmlns:a16="http://schemas.microsoft.com/office/drawing/2014/main" id="{42ED3490-95F6-45F1-9BFA-E1FCC8629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21" y="4320922"/>
            <a:ext cx="2987545" cy="2188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ĚMČINA OPĚT VE FENIXU! | Oficiální stránky Města České Velenice">
            <a:extLst>
              <a:ext uri="{FF2B5EF4-FFF2-40B4-BE49-F238E27FC236}">
                <a16:creationId xmlns:a16="http://schemas.microsoft.com/office/drawing/2014/main" id="{5A1ED43D-5D38-495C-B129-69489D345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04" y="1347993"/>
            <a:ext cx="2838649" cy="2162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TALSKÁ VLAJKA - Vytvořte si online puzzle zdarma na Puzzle Factory">
            <a:extLst>
              <a:ext uri="{FF2B5EF4-FFF2-40B4-BE49-F238E27FC236}">
                <a16:creationId xmlns:a16="http://schemas.microsoft.com/office/drawing/2014/main" id="{483AFEAB-49FE-409A-A62F-5242C79C4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733" y="4083825"/>
            <a:ext cx="3319541" cy="2409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D315F77-B223-43D8-AAF0-AE5E24F2CEA8}"/>
              </a:ext>
            </a:extLst>
          </p:cNvPr>
          <p:cNvSpPr txBox="1"/>
          <p:nvPr/>
        </p:nvSpPr>
        <p:spPr>
          <a:xfrm>
            <a:off x="367990" y="3564173"/>
            <a:ext cx="256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Obrázek 2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3E0EE46-708B-4ECF-BF9B-DF4FC41B834A}"/>
              </a:ext>
            </a:extLst>
          </p:cNvPr>
          <p:cNvSpPr txBox="1"/>
          <p:nvPr/>
        </p:nvSpPr>
        <p:spPr>
          <a:xfrm>
            <a:off x="9688995" y="5482163"/>
            <a:ext cx="145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Obrázek 3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993A251-84C0-47DF-BE61-248FDB729F89}"/>
              </a:ext>
            </a:extLst>
          </p:cNvPr>
          <p:cNvSpPr txBox="1"/>
          <p:nvPr/>
        </p:nvSpPr>
        <p:spPr>
          <a:xfrm>
            <a:off x="947175" y="6492865"/>
            <a:ext cx="206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Obrázek 4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5C5D319-9A28-4089-A8B2-2509F9FBE8FC}"/>
              </a:ext>
            </a:extLst>
          </p:cNvPr>
          <p:cNvSpPr txBox="1"/>
          <p:nvPr/>
        </p:nvSpPr>
        <p:spPr>
          <a:xfrm>
            <a:off x="4693385" y="3393335"/>
            <a:ext cx="2071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Obrázek 5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624781A-9B75-40BD-BABD-FB337B56A31D}"/>
              </a:ext>
            </a:extLst>
          </p:cNvPr>
          <p:cNvSpPr txBox="1"/>
          <p:nvPr/>
        </p:nvSpPr>
        <p:spPr>
          <a:xfrm>
            <a:off x="5324260" y="6506117"/>
            <a:ext cx="211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Obrázek 6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04730F7-ECE4-4B07-9B0E-0EA951B6DA78}"/>
              </a:ext>
            </a:extLst>
          </p:cNvPr>
          <p:cNvSpPr txBox="1"/>
          <p:nvPr/>
        </p:nvSpPr>
        <p:spPr>
          <a:xfrm>
            <a:off x="9113850" y="1233257"/>
            <a:ext cx="2442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L _ _ _ _ 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3138CC2-BA17-49E4-97E9-7E01B4BBC67C}"/>
              </a:ext>
            </a:extLst>
          </p:cNvPr>
          <p:cNvSpPr txBox="1"/>
          <p:nvPr/>
        </p:nvSpPr>
        <p:spPr>
          <a:xfrm>
            <a:off x="6580236" y="1809420"/>
            <a:ext cx="207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N _ _ _ _ _ 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1B68294-7ECA-47A6-A0B5-8B71D305AB29}"/>
              </a:ext>
            </a:extLst>
          </p:cNvPr>
          <p:cNvSpPr txBox="1"/>
          <p:nvPr/>
        </p:nvSpPr>
        <p:spPr>
          <a:xfrm>
            <a:off x="411483" y="1048592"/>
            <a:ext cx="313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F _ _ _ _ _ _ _ _ _ _ _ 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3A8DFF6-D94B-4B2C-AA54-B5EAECB28E19}"/>
              </a:ext>
            </a:extLst>
          </p:cNvPr>
          <p:cNvSpPr txBox="1"/>
          <p:nvPr/>
        </p:nvSpPr>
        <p:spPr>
          <a:xfrm>
            <a:off x="2172228" y="3808067"/>
            <a:ext cx="2394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Č _ _ _ _ _ 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8BC1683-6ECE-4368-9140-6BBD2B43326E}"/>
              </a:ext>
            </a:extLst>
          </p:cNvPr>
          <p:cNvSpPr txBox="1"/>
          <p:nvPr/>
        </p:nvSpPr>
        <p:spPr>
          <a:xfrm>
            <a:off x="7654785" y="6098410"/>
            <a:ext cx="248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I _ _ _ _ _ _ _ 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411C447-AF6E-4BC0-A735-46771D4BF0D1}"/>
              </a:ext>
            </a:extLst>
          </p:cNvPr>
          <p:cNvSpPr txBox="1"/>
          <p:nvPr/>
        </p:nvSpPr>
        <p:spPr>
          <a:xfrm>
            <a:off x="368195" y="1048592"/>
            <a:ext cx="3138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 R A N C O U Z Š T I N </a:t>
            </a:r>
          </a:p>
          <a:p>
            <a:pPr algn="ctr"/>
            <a:endParaRPr lang="cs-CZ" sz="24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02B72B1-416D-46AC-B43F-C722EEFF21B1}"/>
              </a:ext>
            </a:extLst>
          </p:cNvPr>
          <p:cNvSpPr txBox="1"/>
          <p:nvPr/>
        </p:nvSpPr>
        <p:spPr>
          <a:xfrm>
            <a:off x="2196034" y="3819546"/>
            <a:ext cx="2260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 E Š T I N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FD56D5A-88E4-406D-B3FE-DF9C69C1FAE3}"/>
              </a:ext>
            </a:extLst>
          </p:cNvPr>
          <p:cNvSpPr txBox="1"/>
          <p:nvPr/>
        </p:nvSpPr>
        <p:spPr>
          <a:xfrm>
            <a:off x="6891877" y="1796168"/>
            <a:ext cx="207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 Ě M Č I N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E50A80B-90ED-41A2-8F4E-1F1F66505C7E}"/>
              </a:ext>
            </a:extLst>
          </p:cNvPr>
          <p:cNvSpPr txBox="1"/>
          <p:nvPr/>
        </p:nvSpPr>
        <p:spPr>
          <a:xfrm>
            <a:off x="7903274" y="6121052"/>
            <a:ext cx="1873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T A L Š T I N 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E891E36-BEA8-4C93-B106-A168718D9EC7}"/>
              </a:ext>
            </a:extLst>
          </p:cNvPr>
          <p:cNvSpPr txBox="1"/>
          <p:nvPr/>
        </p:nvSpPr>
        <p:spPr>
          <a:xfrm>
            <a:off x="9453173" y="1245820"/>
            <a:ext cx="172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 A T I N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A41B4C3-4994-4A30-AF06-598035B6AF33}"/>
              </a:ext>
            </a:extLst>
          </p:cNvPr>
          <p:cNvSpPr txBox="1"/>
          <p:nvPr/>
        </p:nvSpPr>
        <p:spPr>
          <a:xfrm>
            <a:off x="9765638" y="864540"/>
            <a:ext cx="1454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4.</a:t>
            </a:r>
          </a:p>
        </p:txBody>
      </p:sp>
      <p:pic>
        <p:nvPicPr>
          <p:cNvPr id="2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6986F3-F52C-4C0E-8BAF-D846318B9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6063" y="157438"/>
            <a:ext cx="609600" cy="609600"/>
          </a:xfrm>
          <a:prstGeom prst="rect">
            <a:avLst/>
          </a:prstGeom>
        </p:spPr>
      </p:pic>
      <p:pic>
        <p:nvPicPr>
          <p:cNvPr id="2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1F2D9A-5B19-4399-BDCD-930B32584A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5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8019" y="5476005"/>
            <a:ext cx="609600" cy="609600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084A3389-EDEB-4FB3-A91F-A0C1680A35AE}"/>
              </a:ext>
            </a:extLst>
          </p:cNvPr>
          <p:cNvSpPr txBox="1"/>
          <p:nvPr/>
        </p:nvSpPr>
        <p:spPr>
          <a:xfrm>
            <a:off x="11220027" y="6098410"/>
            <a:ext cx="770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17812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31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numSld="999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D7307B-9576-4292-B5D2-EA13867C3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Karel IV. měl 4 manželky. Poznáš jejich jména?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765DCF2-8E1E-4566-9D50-CE2760F70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17467"/>
            <a:ext cx="5157787" cy="823912"/>
          </a:xfrm>
        </p:spPr>
        <p:txBody>
          <a:bodyPr/>
          <a:lstStyle/>
          <a:p>
            <a:pPr algn="ctr"/>
            <a:r>
              <a:rPr lang="cs-CZ" dirty="0"/>
              <a:t>BLANKA Z VALOIS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B6C90EC-7638-4C8D-AD15-D546373FCA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9BF6788-4C68-4694-A08D-1D7E39078F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509564"/>
            <a:ext cx="5183188" cy="823912"/>
          </a:xfrm>
        </p:spPr>
        <p:txBody>
          <a:bodyPr/>
          <a:lstStyle/>
          <a:p>
            <a:pPr algn="ctr"/>
            <a:r>
              <a:rPr lang="cs-CZ" dirty="0"/>
              <a:t>ANNA FALCKÁ</a:t>
            </a:r>
          </a:p>
        </p:txBody>
      </p:sp>
      <p:pic>
        <p:nvPicPr>
          <p:cNvPr id="7" name="Zástupný obsah 3">
            <a:extLst>
              <a:ext uri="{FF2B5EF4-FFF2-40B4-BE49-F238E27FC236}">
                <a16:creationId xmlns:a16="http://schemas.microsoft.com/office/drawing/2014/main" id="{38E04D5F-5A05-4F85-9F28-311E97618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76" y="2251375"/>
            <a:ext cx="2886076" cy="339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B04B342F-B85B-4288-AC50-3DD6822A52B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7332643" y="2437674"/>
            <a:ext cx="3103581" cy="3442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B3D2067-455E-4D4A-9371-ECF0B0FDD854}"/>
              </a:ext>
            </a:extLst>
          </p:cNvPr>
          <p:cNvSpPr txBox="1"/>
          <p:nvPr/>
        </p:nvSpPr>
        <p:spPr>
          <a:xfrm>
            <a:off x="1903343" y="5748294"/>
            <a:ext cx="25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Obrázek 7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1C817C4-54C6-448A-A222-FABF65DEA05B}"/>
              </a:ext>
            </a:extLst>
          </p:cNvPr>
          <p:cNvSpPr txBox="1"/>
          <p:nvPr/>
        </p:nvSpPr>
        <p:spPr>
          <a:xfrm>
            <a:off x="431593" y="6208482"/>
            <a:ext cx="597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LANABK   Z  AVISLO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91F4D7F-6DDB-4249-9485-E7E57ADAED96}"/>
              </a:ext>
            </a:extLst>
          </p:cNvPr>
          <p:cNvSpPr txBox="1"/>
          <p:nvPr/>
        </p:nvSpPr>
        <p:spPr>
          <a:xfrm>
            <a:off x="7797755" y="5931927"/>
            <a:ext cx="21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Obrázek 8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E495A3E-0230-488E-B401-84FE01E72001}"/>
              </a:ext>
            </a:extLst>
          </p:cNvPr>
          <p:cNvSpPr txBox="1"/>
          <p:nvPr/>
        </p:nvSpPr>
        <p:spPr>
          <a:xfrm>
            <a:off x="6882071" y="6262042"/>
            <a:ext cx="419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NNAA ALCKFÁ 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E37D157-AA65-46AA-A827-F7D004550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1191" y="226085"/>
            <a:ext cx="609600" cy="6096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966E26A-AF60-4B88-8488-25F50345C15C}"/>
              </a:ext>
            </a:extLst>
          </p:cNvPr>
          <p:cNvSpPr txBox="1"/>
          <p:nvPr/>
        </p:nvSpPr>
        <p:spPr>
          <a:xfrm>
            <a:off x="11200606" y="958215"/>
            <a:ext cx="91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6.</a:t>
            </a:r>
          </a:p>
        </p:txBody>
      </p:sp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66163D-CAC7-492B-B2E3-079850D7DE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3215" y="4986794"/>
            <a:ext cx="609600" cy="60960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32662ED-9A98-4721-A5C8-40C9682E9077}"/>
              </a:ext>
            </a:extLst>
          </p:cNvPr>
          <p:cNvSpPr txBox="1"/>
          <p:nvPr/>
        </p:nvSpPr>
        <p:spPr>
          <a:xfrm>
            <a:off x="10675620" y="5793942"/>
            <a:ext cx="131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135740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1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numSld="99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9833363-D615-4928-AC5E-A4B31CE7A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3770" y="554728"/>
            <a:ext cx="5157787" cy="823912"/>
          </a:xfrm>
        </p:spPr>
        <p:txBody>
          <a:bodyPr/>
          <a:lstStyle/>
          <a:p>
            <a:pPr algn="ctr"/>
            <a:r>
              <a:rPr lang="cs-CZ" dirty="0"/>
              <a:t>ANNA SVÍDNICKÁ 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CDBBA1BC-4658-49CB-A1B5-9D76AD8795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917160" y="1609610"/>
            <a:ext cx="2791006" cy="345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A6E6C1B-8005-4260-BA23-57D62B71A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554728"/>
            <a:ext cx="5183188" cy="823912"/>
          </a:xfrm>
        </p:spPr>
        <p:txBody>
          <a:bodyPr/>
          <a:lstStyle/>
          <a:p>
            <a:pPr algn="ctr"/>
            <a:r>
              <a:rPr lang="cs-CZ" dirty="0"/>
              <a:t>ALŽBĚTA POMOŘANSKÁ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F13CE52-61F1-40B9-8987-9637D81759DB}"/>
              </a:ext>
            </a:extLst>
          </p:cNvPr>
          <p:cNvSpPr txBox="1"/>
          <p:nvPr/>
        </p:nvSpPr>
        <p:spPr>
          <a:xfrm>
            <a:off x="2126593" y="5017216"/>
            <a:ext cx="237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Obrázek 9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64FFF05-5695-44DF-8D98-D6E44C0F5107}"/>
              </a:ext>
            </a:extLst>
          </p:cNvPr>
          <p:cNvSpPr txBox="1"/>
          <p:nvPr/>
        </p:nvSpPr>
        <p:spPr>
          <a:xfrm>
            <a:off x="1099930" y="5883965"/>
            <a:ext cx="4465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AANN VÍCDNISKÁ</a:t>
            </a:r>
          </a:p>
        </p:txBody>
      </p:sp>
      <p:pic>
        <p:nvPicPr>
          <p:cNvPr id="4098" name="Picture 2" descr="Výsledek obrázku pro alžběta pomořanská">
            <a:extLst>
              <a:ext uri="{FF2B5EF4-FFF2-40B4-BE49-F238E27FC236}">
                <a16:creationId xmlns:a16="http://schemas.microsoft.com/office/drawing/2014/main" id="{13C93732-20D1-40FF-A5CA-D7204462600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626" y="1499969"/>
            <a:ext cx="2791006" cy="3330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2A4E43E-7974-4C76-8D41-00A1226E17DF}"/>
              </a:ext>
            </a:extLst>
          </p:cNvPr>
          <p:cNvSpPr txBox="1"/>
          <p:nvPr/>
        </p:nvSpPr>
        <p:spPr>
          <a:xfrm>
            <a:off x="7871791" y="4839580"/>
            <a:ext cx="271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Obrázek 10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1FF1682-74AF-4D0C-84CF-D6D8CE6A8256}"/>
              </a:ext>
            </a:extLst>
          </p:cNvPr>
          <p:cNvSpPr txBox="1"/>
          <p:nvPr/>
        </p:nvSpPr>
        <p:spPr>
          <a:xfrm>
            <a:off x="7684626" y="5883965"/>
            <a:ext cx="3539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ALBĚTAŽ KÁMOPOŘANS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9A76A5-D4AF-43CC-9639-06E5344A3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7391" y="433399"/>
            <a:ext cx="609600" cy="6096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CC25B5E-FA71-4046-84E4-37D4FB0D8DBC}"/>
              </a:ext>
            </a:extLst>
          </p:cNvPr>
          <p:cNvSpPr txBox="1"/>
          <p:nvPr/>
        </p:nvSpPr>
        <p:spPr>
          <a:xfrm>
            <a:off x="10898333" y="1099082"/>
            <a:ext cx="91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8.</a:t>
            </a:r>
          </a:p>
        </p:txBody>
      </p:sp>
    </p:spTree>
    <p:extLst>
      <p:ext uri="{BB962C8B-B14F-4D97-AF65-F5344CB8AC3E}">
        <p14:creationId xmlns:p14="http://schemas.microsoft.com/office/powerpoint/2010/main" val="50778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27E06C-F623-4D66-915E-3ADD3A687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Karel IV. nechal postavit mnoho památek: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01F1CE-6CA6-454A-B397-50A97A283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Karlova Univerzita _ _ _ _</a:t>
            </a:r>
          </a:p>
          <a:p>
            <a:pPr lvl="1"/>
            <a:r>
              <a:rPr lang="cs-CZ" sz="2500" dirty="0"/>
              <a:t>( 3000 – 12 – 440 – 1000 + 100 – 300 =?) </a:t>
            </a:r>
          </a:p>
          <a:p>
            <a:r>
              <a:rPr lang="cs-CZ" sz="2500" dirty="0"/>
              <a:t>Karlštejn </a:t>
            </a:r>
          </a:p>
          <a:p>
            <a:r>
              <a:rPr lang="cs-CZ" sz="2500" dirty="0"/>
              <a:t>Kamenný (Karlův) most </a:t>
            </a:r>
          </a:p>
          <a:p>
            <a:r>
              <a:rPr lang="cs-CZ" sz="2500" dirty="0"/>
              <a:t>Hladová zeď </a:t>
            </a:r>
          </a:p>
          <a:p>
            <a:r>
              <a:rPr lang="cs-CZ" sz="2500" dirty="0"/>
              <a:t>Oprava Pražského hradu </a:t>
            </a:r>
          </a:p>
          <a:p>
            <a:r>
              <a:rPr lang="cs-CZ" sz="2500" dirty="0"/>
              <a:t>Započal stavbu chrámu sv. Víta </a:t>
            </a:r>
          </a:p>
        </p:txBody>
      </p:sp>
      <p:pic>
        <p:nvPicPr>
          <p:cNvPr id="5124" name="Picture 4" descr="Univerzita Karlova - Vysoké školy">
            <a:extLst>
              <a:ext uri="{FF2B5EF4-FFF2-40B4-BE49-F238E27FC236}">
                <a16:creationId xmlns:a16="http://schemas.microsoft.com/office/drawing/2014/main" id="{1EEC3137-513E-427C-BA41-ADEAA59CE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792" y="3628371"/>
            <a:ext cx="10165095" cy="3303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tátní hrad Karlštejn – oficiální webové stránky">
            <a:extLst>
              <a:ext uri="{FF2B5EF4-FFF2-40B4-BE49-F238E27FC236}">
                <a16:creationId xmlns:a16="http://schemas.microsoft.com/office/drawing/2014/main" id="{A3205178-A15B-4D02-8497-77657AE33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97612"/>
            <a:ext cx="6674036" cy="3503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arlův most - Prague.eu">
            <a:extLst>
              <a:ext uri="{FF2B5EF4-FFF2-40B4-BE49-F238E27FC236}">
                <a16:creationId xmlns:a16="http://schemas.microsoft.com/office/drawing/2014/main" id="{81754946-6B0F-4156-89B4-EF6A614CE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44" y="2503137"/>
            <a:ext cx="6266760" cy="4181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ladová zeď | FOTOTURISTIKA.cz">
            <a:extLst>
              <a:ext uri="{FF2B5EF4-FFF2-40B4-BE49-F238E27FC236}">
                <a16:creationId xmlns:a16="http://schemas.microsoft.com/office/drawing/2014/main" id="{81ED791C-C0D0-415B-939C-15E307CE8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35" y="1597323"/>
            <a:ext cx="6893169" cy="4604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ražský hrad">
            <a:extLst>
              <a:ext uri="{FF2B5EF4-FFF2-40B4-BE49-F238E27FC236}">
                <a16:creationId xmlns:a16="http://schemas.microsoft.com/office/drawing/2014/main" id="{9D86D469-019E-478B-BABE-788D63735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1944"/>
            <a:ext cx="12192000" cy="407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Pražský hrad - Katedrála sv. Víta">
            <a:extLst>
              <a:ext uri="{FF2B5EF4-FFF2-40B4-BE49-F238E27FC236}">
                <a16:creationId xmlns:a16="http://schemas.microsoft.com/office/drawing/2014/main" id="{C54C2B90-71FF-4110-A79D-DA0E649DC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47" y="1487253"/>
            <a:ext cx="5289452" cy="4824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4702E27-C874-4417-90FC-9A329EDEC7AC}"/>
              </a:ext>
            </a:extLst>
          </p:cNvPr>
          <p:cNvSpPr txBox="1"/>
          <p:nvPr/>
        </p:nvSpPr>
        <p:spPr>
          <a:xfrm>
            <a:off x="6188765" y="312088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A16D24F-494B-4A8A-B3C2-84467235D651}"/>
              </a:ext>
            </a:extLst>
          </p:cNvPr>
          <p:cNvSpPr txBox="1"/>
          <p:nvPr/>
        </p:nvSpPr>
        <p:spPr>
          <a:xfrm>
            <a:off x="2764673" y="1807789"/>
            <a:ext cx="25130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dirty="0"/>
              <a:t>1 3 4 8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675C211-A9C5-4838-8F46-97DD71376D24}"/>
              </a:ext>
            </a:extLst>
          </p:cNvPr>
          <p:cNvSpPr txBox="1"/>
          <p:nvPr/>
        </p:nvSpPr>
        <p:spPr>
          <a:xfrm>
            <a:off x="10003772" y="758611"/>
            <a:ext cx="933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9.</a:t>
            </a: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9C67835-80E8-48EA-856C-A3EC1BE3B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08080" y="425106"/>
            <a:ext cx="609600" cy="6096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876A088-34AE-45E0-8183-7BC5DF5FF1C7}"/>
              </a:ext>
            </a:extLst>
          </p:cNvPr>
          <p:cNvSpPr txBox="1"/>
          <p:nvPr/>
        </p:nvSpPr>
        <p:spPr>
          <a:xfrm>
            <a:off x="11082061" y="100311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10.</a:t>
            </a:r>
          </a:p>
        </p:txBody>
      </p:sp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14B966-587D-47BC-ADD9-76AD6BA584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7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65665" y="117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9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944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99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297B5F-20E2-4652-8988-B1D5D42C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Karel IV. má přezdívku. Vyluštíš jakou?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2AFF69D-0430-4764-BCFE-589086B826CA}"/>
              </a:ext>
            </a:extLst>
          </p:cNvPr>
          <p:cNvSpPr txBox="1"/>
          <p:nvPr/>
        </p:nvSpPr>
        <p:spPr>
          <a:xfrm>
            <a:off x="277815" y="1690688"/>
            <a:ext cx="533519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dirty="0"/>
              <a:t>1. Anna Falcká 	11. latina </a:t>
            </a:r>
          </a:p>
          <a:p>
            <a:r>
              <a:rPr lang="cs-CZ" sz="2500" dirty="0"/>
              <a:t>2. Anna Svídnická	12. Lucemburský</a:t>
            </a:r>
          </a:p>
          <a:p>
            <a:r>
              <a:rPr lang="cs-CZ" sz="2500" dirty="0"/>
              <a:t>3. Alžběta 		13. most </a:t>
            </a:r>
          </a:p>
          <a:p>
            <a:r>
              <a:rPr lang="cs-CZ" sz="2500" dirty="0"/>
              <a:t>4. Blanka		14. oko</a:t>
            </a:r>
          </a:p>
          <a:p>
            <a:r>
              <a:rPr lang="cs-CZ" sz="2500" dirty="0"/>
              <a:t>5. císař 		15. pot</a:t>
            </a:r>
          </a:p>
          <a:p>
            <a:r>
              <a:rPr lang="cs-CZ" sz="2500" dirty="0"/>
              <a:t>6. Eliška		16. ret</a:t>
            </a:r>
          </a:p>
          <a:p>
            <a:r>
              <a:rPr lang="cs-CZ" sz="2500" dirty="0"/>
              <a:t>7. Francie		17. univerzita</a:t>
            </a:r>
          </a:p>
          <a:p>
            <a:r>
              <a:rPr lang="cs-CZ" sz="2500" dirty="0"/>
              <a:t>8. Jan			18. Václav</a:t>
            </a:r>
          </a:p>
          <a:p>
            <a:r>
              <a:rPr lang="cs-CZ" sz="2500" dirty="0"/>
              <a:t>9. Karel		19. </a:t>
            </a:r>
            <a:r>
              <a:rPr lang="cs-CZ" sz="2500" dirty="0" err="1"/>
              <a:t>Valois</a:t>
            </a:r>
            <a:r>
              <a:rPr lang="cs-CZ" sz="2500" dirty="0"/>
              <a:t> </a:t>
            </a:r>
          </a:p>
          <a:p>
            <a:r>
              <a:rPr lang="cs-CZ" sz="2500" dirty="0"/>
              <a:t>10. Karlštejn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761E547-BBC1-4CFA-81D5-9F543F676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303" y="1420837"/>
            <a:ext cx="5759153" cy="486932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BDA97FB-4D7F-4370-A458-D514B3E30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320" y="1341083"/>
            <a:ext cx="5932750" cy="502883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9F26251-E7A8-443C-A423-BC30C061721B}"/>
              </a:ext>
            </a:extLst>
          </p:cNvPr>
          <p:cNvSpPr txBox="1"/>
          <p:nvPr/>
        </p:nvSpPr>
        <p:spPr>
          <a:xfrm>
            <a:off x="447137" y="5874665"/>
            <a:ext cx="4996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Tajenka: Karel IV. je známý jako </a:t>
            </a:r>
            <a:r>
              <a:rPr lang="cs-CZ" sz="2400" dirty="0">
                <a:solidFill>
                  <a:srgbClr val="FF0000"/>
                </a:solidFill>
              </a:rPr>
              <a:t>OTEC VLASTI 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9FA45C5-D6F7-4E2E-88ED-587AA77AC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7558" y="170279"/>
            <a:ext cx="609600" cy="6096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C80B80B-0A15-439A-9159-88E14084F848}"/>
              </a:ext>
            </a:extLst>
          </p:cNvPr>
          <p:cNvSpPr txBox="1"/>
          <p:nvPr/>
        </p:nvSpPr>
        <p:spPr>
          <a:xfrm>
            <a:off x="9937427" y="747208"/>
            <a:ext cx="1041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11.</a:t>
            </a:r>
          </a:p>
        </p:txBody>
      </p:sp>
    </p:spTree>
    <p:extLst>
      <p:ext uri="{BB962C8B-B14F-4D97-AF65-F5344CB8AC3E}">
        <p14:creationId xmlns:p14="http://schemas.microsoft.com/office/powerpoint/2010/main" val="88733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C6BEC6B-5C77-412D-B45A-5B0F46F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ECD023-00F8-4BE1-86D7-5EA1D1AF3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14"/>
            <a:ext cx="10515600" cy="1481188"/>
          </a:xfrm>
        </p:spPr>
        <p:txBody>
          <a:bodyPr>
            <a:normAutofit/>
          </a:bodyPr>
          <a:lstStyle/>
          <a:p>
            <a:pPr algn="ctr"/>
            <a:r>
              <a:rPr lang="cs-CZ" sz="4000" dirty="0"/>
              <a:t>Karel IV. zemřel roku 1378, kolika let se dožil, pokud se narodil roku 1316 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6D1FF1-C169-4359-AD72-7DCC704CE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68" y="1847129"/>
            <a:ext cx="3990968" cy="4272681"/>
          </a:xfrm>
        </p:spPr>
        <p:txBody>
          <a:bodyPr>
            <a:normAutofit/>
          </a:bodyPr>
          <a:lstStyle/>
          <a:p>
            <a:r>
              <a:rPr lang="cs-CZ" sz="2000" dirty="0"/>
              <a:t>Zápal plic </a:t>
            </a:r>
          </a:p>
          <a:p>
            <a:r>
              <a:rPr lang="cs-CZ" sz="2000" dirty="0" err="1"/>
              <a:t>Sartifág</a:t>
            </a:r>
            <a:r>
              <a:rPr lang="cs-CZ" sz="2000" dirty="0"/>
              <a:t> v královské hrobce v chámu sv. Víta </a:t>
            </a:r>
          </a:p>
          <a:p>
            <a:r>
              <a:rPr lang="cs-CZ" sz="2000" dirty="0"/>
              <a:t>Nástupce Václav IV.</a:t>
            </a:r>
          </a:p>
        </p:txBody>
      </p:sp>
      <p:pic>
        <p:nvPicPr>
          <p:cNvPr id="1026" name="Picture 2" descr="Hrobka českých králů – Wikipedie">
            <a:extLst>
              <a:ext uri="{FF2B5EF4-FFF2-40B4-BE49-F238E27FC236}">
                <a16:creationId xmlns:a16="http://schemas.microsoft.com/office/drawing/2014/main" id="{18111DC8-72D6-411C-A32A-38878CB02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" r="2" b="2"/>
          <a:stretch/>
        </p:blipFill>
        <p:spPr bwMode="auto">
          <a:xfrm>
            <a:off x="5191128" y="1847129"/>
            <a:ext cx="6162670" cy="4272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F8F8453-D783-4F92-8E86-0D7A834EA658}"/>
              </a:ext>
            </a:extLst>
          </p:cNvPr>
          <p:cNvSpPr txBox="1"/>
          <p:nvPr/>
        </p:nvSpPr>
        <p:spPr>
          <a:xfrm>
            <a:off x="6931598" y="6027237"/>
            <a:ext cx="293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Obrázek 17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43F3CB1-AB8F-4F86-8F0C-FB46929C3C75}"/>
              </a:ext>
            </a:extLst>
          </p:cNvPr>
          <p:cNvSpPr txBox="1"/>
          <p:nvPr/>
        </p:nvSpPr>
        <p:spPr>
          <a:xfrm>
            <a:off x="8651631" y="738194"/>
            <a:ext cx="28557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62 let 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BBA830A-3474-4012-AE5D-EC54E68EC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33761" y="208127"/>
            <a:ext cx="609600" cy="6096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B4D1664-DD67-476D-96D0-4686031D02B1}"/>
              </a:ext>
            </a:extLst>
          </p:cNvPr>
          <p:cNvSpPr txBox="1"/>
          <p:nvPr/>
        </p:nvSpPr>
        <p:spPr>
          <a:xfrm>
            <a:off x="10477415" y="753582"/>
            <a:ext cx="152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12.</a:t>
            </a: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305B66-C083-499B-990B-347B706959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3789" y="3983467"/>
            <a:ext cx="609600" cy="6096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E01CE71-E89F-4722-83EC-BF3CB805C13F}"/>
              </a:ext>
            </a:extLst>
          </p:cNvPr>
          <p:cNvSpPr txBox="1"/>
          <p:nvPr/>
        </p:nvSpPr>
        <p:spPr>
          <a:xfrm>
            <a:off x="761998" y="4820177"/>
            <a:ext cx="172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13. </a:t>
            </a:r>
          </a:p>
        </p:txBody>
      </p:sp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2C6FB4-6B64-4272-8EF4-E925AAB5A98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60090" y="5189509"/>
            <a:ext cx="609600" cy="6096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42EB234-A189-460E-9F1C-7258C2426155}"/>
              </a:ext>
            </a:extLst>
          </p:cNvPr>
          <p:cNvSpPr txBox="1"/>
          <p:nvPr/>
        </p:nvSpPr>
        <p:spPr>
          <a:xfrm>
            <a:off x="3457161" y="5842571"/>
            <a:ext cx="116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14.</a:t>
            </a:r>
          </a:p>
        </p:txBody>
      </p:sp>
    </p:spTree>
    <p:extLst>
      <p:ext uri="{BB962C8B-B14F-4D97-AF65-F5344CB8AC3E}">
        <p14:creationId xmlns:p14="http://schemas.microsoft.com/office/powerpoint/2010/main" val="142744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01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numSld="99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FDA76C-0188-4587-91A7-496FBA735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Videa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9402C8-22D3-454C-AEBB-C67595760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https://www.youtube.com/watch?v=vdDj2-cYVsA&amp;ab_channel=PavelKoutsk%C3%BD</a:t>
            </a:r>
            <a:endParaRPr lang="cs-CZ" dirty="0"/>
          </a:p>
          <a:p>
            <a:r>
              <a:rPr lang="cs-CZ" dirty="0">
                <a:hlinkClick r:id="rId3"/>
              </a:rPr>
              <a:t>https://www.youtube.com/watch?v=28gEExRd8S0&amp;ab_channel=PavelKoutsk%C3%BD</a:t>
            </a:r>
            <a:r>
              <a:rPr lang="cs-CZ" dirty="0"/>
              <a:t> </a:t>
            </a:r>
          </a:p>
          <a:p>
            <a:r>
              <a:rPr lang="cs-CZ" dirty="0">
                <a:hlinkClick r:id="rId3"/>
              </a:rPr>
              <a:t>https://www.youtube.com/watch?v=28gEExRd8S0&amp;ab_channel=PavelKoutsk%C3%BD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5634251"/>
      </p:ext>
    </p:extLst>
  </p:cSld>
  <p:clrMapOvr>
    <a:masterClrMapping/>
  </p:clrMapOvr>
</p:sld>
</file>

<file path=ppt/theme/theme1.xml><?xml version="1.0" encoding="utf-8"?>
<a:theme xmlns:a="http://schemas.openxmlformats.org/drawingml/2006/main" name="UPPER šablona FHS1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PPER šablona FHS2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PPER šablona FHS3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UPPER šablona FHS4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UPPER šablona FHS5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820</Words>
  <Application>Microsoft Office PowerPoint</Application>
  <PresentationFormat>Widescreen</PresentationFormat>
  <Paragraphs>111</Paragraphs>
  <Slides>12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Calibri</vt:lpstr>
      <vt:lpstr>Calibri Light</vt:lpstr>
      <vt:lpstr>Open Sans</vt:lpstr>
      <vt:lpstr>Wingdings</vt:lpstr>
      <vt:lpstr>UPPER šablona FHS1</vt:lpstr>
      <vt:lpstr>UPPER šablona FHS2</vt:lpstr>
      <vt:lpstr>UPPER šablona FHS3</vt:lpstr>
      <vt:lpstr>UPPER šablona FHS4</vt:lpstr>
      <vt:lpstr>UPPER šablona FHS5</vt:lpstr>
      <vt:lpstr>Office Theme</vt:lpstr>
      <vt:lpstr>1_Office Theme</vt:lpstr>
      <vt:lpstr>2_Office Theme</vt:lpstr>
      <vt:lpstr>KAREL IV. </vt:lpstr>
      <vt:lpstr>PowerPoint Presentation</vt:lpstr>
      <vt:lpstr>Karel IV. mluvil několika jazyky. Poznáš podle ukázek, jakými? </vt:lpstr>
      <vt:lpstr>Karel IV. měl 4 manželky. Poznáš jejich jména?</vt:lpstr>
      <vt:lpstr>PowerPoint Presentation</vt:lpstr>
      <vt:lpstr>Karel IV. nechal postavit mnoho památek: </vt:lpstr>
      <vt:lpstr>Karel IV. má přezdívku. Vyluštíš jakou? </vt:lpstr>
      <vt:lpstr>Karel IV. zemřel roku 1378, kolika let se dožil, pokud se narodil roku 1316 ? </vt:lpstr>
      <vt:lpstr>Videa </vt:lpstr>
      <vt:lpstr>Seznam obrázků </vt:lpstr>
      <vt:lpstr>Seznam použité literatury </vt:lpstr>
      <vt:lpstr>PowerPoint Presentation</vt:lpstr>
    </vt:vector>
  </TitlesOfParts>
  <Manager>Adriana Wiegerová</Manager>
  <Company>Univerzita Tomáše Bati ve Zlíně, Fakulta humanitních studií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KAREL IV.</dc:title>
  <dc:creator>Denisa Grešová</dc:creator>
  <cp:lastModifiedBy>Juraj Obonya</cp:lastModifiedBy>
  <cp:revision>19</cp:revision>
  <dcterms:created xsi:type="dcterms:W3CDTF">2020-10-30T09:33:07Z</dcterms:created>
  <dcterms:modified xsi:type="dcterms:W3CDTF">2022-01-26T19:23:41Z</dcterms:modified>
</cp:coreProperties>
</file>