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3" r:id="rId2"/>
    <p:sldId id="263" r:id="rId3"/>
    <p:sldId id="274" r:id="rId4"/>
    <p:sldId id="267" r:id="rId5"/>
    <p:sldId id="306" r:id="rId6"/>
    <p:sldId id="292" r:id="rId7"/>
    <p:sldId id="273" r:id="rId8"/>
    <p:sldId id="275" r:id="rId9"/>
    <p:sldId id="276" r:id="rId10"/>
    <p:sldId id="293" r:id="rId11"/>
    <p:sldId id="296" r:id="rId12"/>
    <p:sldId id="297" r:id="rId13"/>
    <p:sldId id="298" r:id="rId14"/>
    <p:sldId id="305" r:id="rId15"/>
    <p:sldId id="299" r:id="rId16"/>
    <p:sldId id="304" r:id="rId17"/>
    <p:sldId id="300" r:id="rId18"/>
    <p:sldId id="303" r:id="rId19"/>
    <p:sldId id="301" r:id="rId20"/>
    <p:sldId id="285" r:id="rId21"/>
    <p:sldId id="280" r:id="rId22"/>
    <p:sldId id="294" r:id="rId23"/>
    <p:sldId id="307" r:id="rId24"/>
    <p:sldId id="308" r:id="rId25"/>
    <p:sldId id="309" r:id="rId26"/>
    <p:sldId id="281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D17"/>
    <a:srgbClr val="934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F3AEC-ACB6-0B72-BA57-A8AC233CFB28}" v="17" dt="2022-09-04T12:24:33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95" autoAdjust="0"/>
  </p:normalViewPr>
  <p:slideViewPr>
    <p:cSldViewPr snapToGrid="0">
      <p:cViewPr varScale="1">
        <p:scale>
          <a:sx n="101" d="100"/>
          <a:sy n="101" d="100"/>
        </p:scale>
        <p:origin x="126" y="4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9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>
                <a:solidFill>
                  <a:schemeClr val="accent2">
                    <a:lumMod val="75000"/>
                  </a:schemeClr>
                </a:solidFill>
              </a:rPr>
              <a:t>O jaké obory se zajímáš?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výsledky!$B$193:$B$194</c:f>
              <c:strCache>
                <c:ptCount val="2"/>
                <c:pt idx="0">
                  <c:v>O jaké obory se zajímáš? </c:v>
                </c:pt>
                <c:pt idx="1">
                  <c:v>gymnázium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výsledky!$A$195:$A$203</c:f>
              <c:strCache>
                <c:ptCount val="9"/>
                <c:pt idx="0">
                  <c:v>humanitní a společenské vědy</c:v>
                </c:pt>
                <c:pt idx="1">
                  <c:v>Ekonomie a management</c:v>
                </c:pt>
                <c:pt idx="2">
                  <c:v>Jazyky a mezinárodní studia</c:v>
                </c:pt>
                <c:pt idx="3">
                  <c:v>Kultura a umělecké obory</c:v>
                </c:pt>
                <c:pt idx="4">
                  <c:v>medicína</c:v>
                </c:pt>
                <c:pt idx="5">
                  <c:v>Přírodní vědy</c:v>
                </c:pt>
                <c:pt idx="6">
                  <c:v>Technika a informatika</c:v>
                </c:pt>
                <c:pt idx="7">
                  <c:v>Učitelství a sport</c:v>
                </c:pt>
                <c:pt idx="8">
                  <c:v>Právo a veřejná správa</c:v>
                </c:pt>
              </c:strCache>
            </c:strRef>
          </c:cat>
          <c:val>
            <c:numRef>
              <c:f>výsledky!$B$195:$B$203</c:f>
              <c:numCache>
                <c:formatCode>General</c:formatCode>
                <c:ptCount val="9"/>
                <c:pt idx="0">
                  <c:v>87</c:v>
                </c:pt>
                <c:pt idx="1">
                  <c:v>45</c:v>
                </c:pt>
                <c:pt idx="2">
                  <c:v>93</c:v>
                </c:pt>
                <c:pt idx="3">
                  <c:v>55</c:v>
                </c:pt>
                <c:pt idx="4">
                  <c:v>6</c:v>
                </c:pt>
                <c:pt idx="5">
                  <c:v>83</c:v>
                </c:pt>
                <c:pt idx="6">
                  <c:v>59</c:v>
                </c:pt>
                <c:pt idx="7">
                  <c:v>57</c:v>
                </c:pt>
                <c:pt idx="8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15-412A-BF77-E0AA4D0B031A}"/>
            </c:ext>
          </c:extLst>
        </c:ser>
        <c:ser>
          <c:idx val="1"/>
          <c:order val="1"/>
          <c:tx>
            <c:strRef>
              <c:f>výsledky!$C$193:$C$194</c:f>
              <c:strCache>
                <c:ptCount val="2"/>
                <c:pt idx="0">
                  <c:v>O jaké obory se zajímáš? </c:v>
                </c:pt>
                <c:pt idx="1">
                  <c:v>obchodní akademii či ekonomické lyceum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výsledky!$A$195:$A$203</c:f>
              <c:strCache>
                <c:ptCount val="9"/>
                <c:pt idx="0">
                  <c:v>humanitní a společenské vědy</c:v>
                </c:pt>
                <c:pt idx="1">
                  <c:v>Ekonomie a management</c:v>
                </c:pt>
                <c:pt idx="2">
                  <c:v>Jazyky a mezinárodní studia</c:v>
                </c:pt>
                <c:pt idx="3">
                  <c:v>Kultura a umělecké obory</c:v>
                </c:pt>
                <c:pt idx="4">
                  <c:v>medicína</c:v>
                </c:pt>
                <c:pt idx="5">
                  <c:v>Přírodní vědy</c:v>
                </c:pt>
                <c:pt idx="6">
                  <c:v>Technika a informatika</c:v>
                </c:pt>
                <c:pt idx="7">
                  <c:v>Učitelství a sport</c:v>
                </c:pt>
                <c:pt idx="8">
                  <c:v>Právo a veřejná správa</c:v>
                </c:pt>
              </c:strCache>
            </c:strRef>
          </c:cat>
          <c:val>
            <c:numRef>
              <c:f>výsledky!$C$195:$C$203</c:f>
              <c:numCache>
                <c:formatCode>General</c:formatCode>
                <c:ptCount val="9"/>
                <c:pt idx="0">
                  <c:v>1</c:v>
                </c:pt>
                <c:pt idx="2">
                  <c:v>1</c:v>
                </c:pt>
                <c:pt idx="3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15-412A-BF77-E0AA4D0B031A}"/>
            </c:ext>
          </c:extLst>
        </c:ser>
        <c:ser>
          <c:idx val="2"/>
          <c:order val="2"/>
          <c:tx>
            <c:strRef>
              <c:f>výsledky!$D$193:$D$194</c:f>
              <c:strCache>
                <c:ptCount val="2"/>
                <c:pt idx="0">
                  <c:v>O jaké obory se zajímáš? </c:v>
                </c:pt>
                <c:pt idx="1">
                  <c:v>střední odbornou školu s maturitou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výsledky!$A$195:$A$203</c:f>
              <c:strCache>
                <c:ptCount val="9"/>
                <c:pt idx="0">
                  <c:v>humanitní a společenské vědy</c:v>
                </c:pt>
                <c:pt idx="1">
                  <c:v>Ekonomie a management</c:v>
                </c:pt>
                <c:pt idx="2">
                  <c:v>Jazyky a mezinárodní studia</c:v>
                </c:pt>
                <c:pt idx="3">
                  <c:v>Kultura a umělecké obory</c:v>
                </c:pt>
                <c:pt idx="4">
                  <c:v>medicína</c:v>
                </c:pt>
                <c:pt idx="5">
                  <c:v>Přírodní vědy</c:v>
                </c:pt>
                <c:pt idx="6">
                  <c:v>Technika a informatika</c:v>
                </c:pt>
                <c:pt idx="7">
                  <c:v>Učitelství a sport</c:v>
                </c:pt>
                <c:pt idx="8">
                  <c:v>Právo a veřejná správa</c:v>
                </c:pt>
              </c:strCache>
            </c:strRef>
          </c:cat>
          <c:val>
            <c:numRef>
              <c:f>výsledky!$D$195:$D$203</c:f>
              <c:numCache>
                <c:formatCode>General</c:formatCode>
                <c:ptCount val="9"/>
                <c:pt idx="0">
                  <c:v>17</c:v>
                </c:pt>
                <c:pt idx="1">
                  <c:v>6</c:v>
                </c:pt>
                <c:pt idx="2">
                  <c:v>8</c:v>
                </c:pt>
                <c:pt idx="3">
                  <c:v>15</c:v>
                </c:pt>
                <c:pt idx="5">
                  <c:v>10</c:v>
                </c:pt>
                <c:pt idx="6">
                  <c:v>5</c:v>
                </c:pt>
                <c:pt idx="7">
                  <c:v>19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15-412A-BF77-E0AA4D0B031A}"/>
            </c:ext>
          </c:extLst>
        </c:ser>
        <c:ser>
          <c:idx val="3"/>
          <c:order val="3"/>
          <c:tx>
            <c:strRef>
              <c:f>výsledky!$E$193:$E$194</c:f>
              <c:strCache>
                <c:ptCount val="2"/>
                <c:pt idx="0">
                  <c:v>O jaké obory se zajímáš? </c:v>
                </c:pt>
                <c:pt idx="1">
                  <c:v>Celkový součet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výsledky!$A$195:$A$203</c:f>
              <c:strCache>
                <c:ptCount val="9"/>
                <c:pt idx="0">
                  <c:v>humanitní a společenské vědy</c:v>
                </c:pt>
                <c:pt idx="1">
                  <c:v>Ekonomie a management</c:v>
                </c:pt>
                <c:pt idx="2">
                  <c:v>Jazyky a mezinárodní studia</c:v>
                </c:pt>
                <c:pt idx="3">
                  <c:v>Kultura a umělecké obory</c:v>
                </c:pt>
                <c:pt idx="4">
                  <c:v>medicína</c:v>
                </c:pt>
                <c:pt idx="5">
                  <c:v>Přírodní vědy</c:v>
                </c:pt>
                <c:pt idx="6">
                  <c:v>Technika a informatika</c:v>
                </c:pt>
                <c:pt idx="7">
                  <c:v>Učitelství a sport</c:v>
                </c:pt>
                <c:pt idx="8">
                  <c:v>Právo a veřejná správa</c:v>
                </c:pt>
              </c:strCache>
            </c:strRef>
          </c:cat>
          <c:val>
            <c:numRef>
              <c:f>výsledky!$E$195:$E$203</c:f>
              <c:numCache>
                <c:formatCode>General</c:formatCode>
                <c:ptCount val="9"/>
                <c:pt idx="0">
                  <c:v>105</c:v>
                </c:pt>
                <c:pt idx="1">
                  <c:v>51</c:v>
                </c:pt>
                <c:pt idx="2">
                  <c:v>102</c:v>
                </c:pt>
                <c:pt idx="3">
                  <c:v>71</c:v>
                </c:pt>
                <c:pt idx="4">
                  <c:v>6</c:v>
                </c:pt>
                <c:pt idx="5">
                  <c:v>94</c:v>
                </c:pt>
                <c:pt idx="6">
                  <c:v>65</c:v>
                </c:pt>
                <c:pt idx="7">
                  <c:v>77</c:v>
                </c:pt>
                <c:pt idx="8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15-412A-BF77-E0AA4D0B0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3848504"/>
        <c:axId val="223845552"/>
      </c:barChart>
      <c:catAx>
        <c:axId val="223848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3845552"/>
        <c:crosses val="autoZero"/>
        <c:auto val="1"/>
        <c:lblAlgn val="ctr"/>
        <c:lblOffset val="100"/>
        <c:noMultiLvlLbl val="0"/>
      </c:catAx>
      <c:valAx>
        <c:axId val="223845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3848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>
                <a:solidFill>
                  <a:schemeClr val="accent2">
                    <a:lumMod val="75000"/>
                  </a:schemeClr>
                </a:solidFill>
              </a:rPr>
              <a:t>Myslíš si, že věda naší fakulty/oboru je v rámci ČR: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výsledky!$B$107</c:f>
              <c:strCache>
                <c:ptCount val="1"/>
                <c:pt idx="0">
                  <c:v>Počet z Myslíš si, že věda naší fakulty/oboru je v rámci ČR: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123-4250-B547-44745C26B0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123-4250-B547-44745C26B0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123-4250-B547-44745C26B0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123-4250-B547-44745C26B0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123-4250-B547-44745C26B069}"/>
              </c:ext>
            </c:extLst>
          </c:dPt>
          <c:cat>
            <c:strRef>
              <c:f>výsledky!$A$108:$A$112</c:f>
              <c:strCache>
                <c:ptCount val="5"/>
                <c:pt idx="0">
                  <c:v>darmo mluvit, je to katastrofa</c:v>
                </c:pt>
                <c:pt idx="1">
                  <c:v>na dobré úrovni</c:v>
                </c:pt>
                <c:pt idx="2">
                  <c:v>na průměrné úrovni</c:v>
                </c:pt>
                <c:pt idx="3">
                  <c:v>na skvělé úrovni</c:v>
                </c:pt>
                <c:pt idx="4">
                  <c:v>na špatné úrovni</c:v>
                </c:pt>
              </c:strCache>
            </c:strRef>
          </c:cat>
          <c:val>
            <c:numRef>
              <c:f>výsledky!$B$108:$B$112</c:f>
              <c:numCache>
                <c:formatCode>General</c:formatCode>
                <c:ptCount val="5"/>
                <c:pt idx="0">
                  <c:v>1</c:v>
                </c:pt>
                <c:pt idx="1">
                  <c:v>82</c:v>
                </c:pt>
                <c:pt idx="2">
                  <c:v>57</c:v>
                </c:pt>
                <c:pt idx="3">
                  <c:v>13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23-4250-B547-44745C26B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0FF06-5CCF-4A7A-9E0E-69716E71479C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606CA-7BAB-45FF-82C5-48563011A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289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E1C29-D5F7-4178-B3BC-EAB563E2F59E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CB815-CB89-4390-92EF-24F6CEB041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825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934114"/>
                </a:solidFill>
                <a:latin typeface="UTB Berlin" panose="00000800000000000000" pitchFamily="50" charset="-18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189430" y="139571"/>
            <a:ext cx="6783370" cy="454318"/>
          </a:xfrm>
        </p:spPr>
        <p:txBody>
          <a:bodyPr>
            <a:noAutofit/>
          </a:bodyPr>
          <a:lstStyle>
            <a:lvl1pPr marL="0" indent="0" algn="r">
              <a:buNone/>
              <a:defRPr sz="2800" b="0">
                <a:solidFill>
                  <a:srgbClr val="93411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37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38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1102935"/>
            <a:ext cx="2628900" cy="507402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1102935"/>
            <a:ext cx="7734300" cy="507402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416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50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13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19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2300139"/>
            <a:ext cx="5181600" cy="3876823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2300139"/>
            <a:ext cx="5181600" cy="3876824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97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016220"/>
            <a:ext cx="10515600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242512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3415728"/>
            <a:ext cx="5157787" cy="27739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242512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3415727"/>
            <a:ext cx="5183188" cy="27739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109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05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9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112650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1600" y="1126503"/>
            <a:ext cx="6172200" cy="47424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865748"/>
            <a:ext cx="3932237" cy="30032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16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09822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1098222"/>
            <a:ext cx="6172200" cy="47628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799760"/>
            <a:ext cx="3932237" cy="30692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F3847-C3CD-4D15-9961-FA05194E6442}" type="datetimeFigureOut">
              <a:rPr lang="cs-CZ" smtClean="0"/>
              <a:t>09.09.2022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19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1027521"/>
            <a:ext cx="10515600" cy="1206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2271859"/>
            <a:ext cx="10515600" cy="3905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D623-A3D5-42DE-817C-8CD17F8DB1E8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72" y="124771"/>
            <a:ext cx="2740152" cy="402336"/>
          </a:xfrm>
          <a:prstGeom prst="rect">
            <a:avLst/>
          </a:prstGeom>
        </p:spPr>
      </p:pic>
      <p:sp>
        <p:nvSpPr>
          <p:cNvPr id="12" name="Zástupný symbol pro datum 1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600B4-E292-47EB-B1E7-D0B322074C89}" type="datetimeFigureOut">
              <a:rPr lang="cs-CZ" smtClean="0"/>
              <a:t>09.09.2022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885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934114"/>
          </a:solidFill>
          <a:latin typeface="UTB Berlin" panose="00000800000000000000" pitchFamily="50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34114"/>
          </a:solidFill>
          <a:latin typeface="UTB Berlin" panose="000008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34114"/>
          </a:solidFill>
          <a:latin typeface="UTB Berlin" panose="000008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34114"/>
          </a:solidFill>
          <a:latin typeface="UTB Berlin" panose="000008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4114"/>
          </a:solidFill>
          <a:latin typeface="UTB Berlin" panose="000008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4114"/>
          </a:solidFill>
          <a:latin typeface="UTB Berlin" panose="000008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5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mailto:behunkova@utb.cz" TargetMode="External"/><Relationship Id="rId7" Type="http://schemas.openxmlformats.org/officeDocument/2006/relationships/image" Target="../media/image63.png"/><Relationship Id="rId2" Type="http://schemas.openxmlformats.org/officeDocument/2006/relationships/hyperlink" Target="mailto:silhanova@utb.c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hs.utb.cz/" TargetMode="External"/><Relationship Id="rId5" Type="http://schemas.openxmlformats.org/officeDocument/2006/relationships/hyperlink" Target="mailto:polesakova@utb.cz" TargetMode="External"/><Relationship Id="rId10" Type="http://schemas.openxmlformats.org/officeDocument/2006/relationships/image" Target="../media/image66.png"/><Relationship Id="rId4" Type="http://schemas.openxmlformats.org/officeDocument/2006/relationships/hyperlink" Target="mailto:bymova@utb.cz" TargetMode="External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ational.utb.cz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rgbClr val="903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cs-CZ" sz="5400" b="1" dirty="0"/>
              <a:t>SETKÁNÍ ZAMĚSTNANCŮ FHS</a:t>
            </a:r>
          </a:p>
          <a:p>
            <a:pPr algn="ctr">
              <a:lnSpc>
                <a:spcPct val="150000"/>
              </a:lnSpc>
            </a:pPr>
            <a:r>
              <a:rPr lang="cs-CZ" sz="4000" b="1" dirty="0"/>
              <a:t>9. 9. 2022</a:t>
            </a:r>
          </a:p>
          <a:p>
            <a:pPr algn="ctr"/>
            <a:endParaRPr lang="cs-CZ" sz="4000" b="1" dirty="0"/>
          </a:p>
          <a:p>
            <a:pPr algn="ctr"/>
            <a:r>
              <a:rPr lang="cs-CZ" sz="2400" b="1" dirty="0"/>
              <a:t>Renata Šilhánová</a:t>
            </a:r>
          </a:p>
        </p:txBody>
      </p:sp>
      <p:sp>
        <p:nvSpPr>
          <p:cNvPr id="6" name="Obdélník 5"/>
          <p:cNvSpPr/>
          <p:nvPr/>
        </p:nvSpPr>
        <p:spPr>
          <a:xfrm>
            <a:off x="143163" y="0"/>
            <a:ext cx="2863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1748590" y="0"/>
            <a:ext cx="2863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 rot="16200000">
            <a:off x="5901134" y="-4903610"/>
            <a:ext cx="232648" cy="1146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49" y="133059"/>
            <a:ext cx="2693902" cy="4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37021"/>
            <a:ext cx="10515600" cy="1206630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Propagace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67059"/>
            <a:ext cx="10515600" cy="4586141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800" b="1" dirty="0">
                <a:solidFill>
                  <a:srgbClr val="903D17"/>
                </a:solidFill>
                <a:latin typeface="+mn-lt"/>
              </a:rPr>
              <a:t>Významné události a aktivity v AR 2021/22: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800" b="1" dirty="0">
                <a:solidFill>
                  <a:srgbClr val="903D17"/>
                </a:solidFill>
                <a:latin typeface="+mn-lt"/>
              </a:rPr>
              <a:t> </a:t>
            </a:r>
            <a:endParaRPr lang="cs-CZ" sz="1400" dirty="0">
              <a:solidFill>
                <a:srgbClr val="642721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Zviditelnění návštěvy zástupců 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ukrajinských univerzit na půdě </a:t>
            </a: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FHS dne 13. 10. 2021</a:t>
            </a: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</a:rPr>
              <a:t>Propagace akcí a dobrovolnických aktivit FHS spojených s podporou Ukrajiny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</a:rPr>
              <a:t>Natočení </a:t>
            </a:r>
            <a:r>
              <a:rPr lang="cs-CZ" sz="1800" dirty="0" err="1">
                <a:solidFill>
                  <a:srgbClr val="222222"/>
                </a:solidFill>
                <a:latin typeface="+mn-lt"/>
              </a:rPr>
              <a:t>promo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 videa o FHS + ústavů FHS; videa tvořila hlavní část kampaně pro přijímací řízení na AR 2022/23 na sociálních sítích; podtitul </a:t>
            </a:r>
            <a:r>
              <a:rPr lang="cs-CZ" sz="1800" b="1" dirty="0">
                <a:latin typeface="+mn-lt"/>
              </a:rPr>
              <a:t>Jsme součástí každého lidského příběhu 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</a:rPr>
              <a:t>DOD prezenčně i online; organizačně i technicky náročné – poprvé živý </a:t>
            </a:r>
            <a:r>
              <a:rPr lang="cs-CZ" sz="1800" dirty="0" err="1">
                <a:solidFill>
                  <a:srgbClr val="222222"/>
                </a:solidFill>
                <a:latin typeface="+mn-lt"/>
              </a:rPr>
              <a:t>stream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 na sociálních sítích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</a:rPr>
              <a:t>Velikonoční kavárna spojená s prezentacemi výjezdů v rámci programu Erasmus+; za drobný výtěžek z akce byl v galerii FMK zakoupen obraz, který zdobí studentský klub, zároveň jsme tak přispěli na Ukrajinu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</a:rPr>
              <a:t>Fakultní H-žurnál; letos poprvé Studentský speciál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b="1" dirty="0">
                <a:solidFill>
                  <a:srgbClr val="903D17"/>
                </a:solidFill>
                <a:latin typeface="+mn-lt"/>
              </a:rPr>
              <a:t>Reklamní kampaň na sociálních sítích – 1. a 2. kolo příjímacího řízení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</a:rPr>
              <a:t>Velká prázdninová soutěž o propagační předměty FHS </a:t>
            </a: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na IG 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v režii našich studentek – velký úspěch spojený s hojnou účastí a zvýšením sledovanosti FHS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</a:rPr>
              <a:t>Online formulář pro nové prváky; vysoká návratnost, informace na podporu propagačních aktivit</a:t>
            </a:r>
            <a:endParaRPr lang="cs-CZ" sz="1800" dirty="0">
              <a:solidFill>
                <a:srgbClr val="FF0000"/>
              </a:solidFill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1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61" y="1954782"/>
            <a:ext cx="3269089" cy="21708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61" y="4089446"/>
            <a:ext cx="3618182" cy="23601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4" y="1954782"/>
            <a:ext cx="3172843" cy="44877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0124" y="888036"/>
            <a:ext cx="10515600" cy="1206630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Ukrajina a My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74" y="4096513"/>
            <a:ext cx="3524950" cy="235309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41" y="1954782"/>
            <a:ext cx="2137318" cy="213731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059" y="1941973"/>
            <a:ext cx="2134665" cy="213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13" y="3814817"/>
            <a:ext cx="3998988" cy="266599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5359" y="1345461"/>
            <a:ext cx="10515600" cy="1206630"/>
          </a:xfrm>
        </p:spPr>
        <p:txBody>
          <a:bodyPr>
            <a:normAutofit fontScale="90000"/>
          </a:bodyPr>
          <a:lstStyle/>
          <a:p>
            <a:r>
              <a:rPr lang="cs-CZ" sz="4900" dirty="0">
                <a:latin typeface="+mn-lt"/>
              </a:rPr>
              <a:t>Promo video</a:t>
            </a:r>
            <a:r>
              <a:rPr lang="cs-CZ" dirty="0"/>
              <a:t/>
            </a:r>
            <a:br>
              <a:rPr lang="cs-CZ" dirty="0"/>
            </a:br>
            <a:endParaRPr lang="cs-CZ" dirty="0"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80" y="2034541"/>
            <a:ext cx="2964179" cy="44462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12" y="2034541"/>
            <a:ext cx="3891207" cy="249174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59" y="2034541"/>
            <a:ext cx="2964180" cy="44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Den otevřených dveří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46" y="1999281"/>
            <a:ext cx="3337426" cy="22162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46" y="4138046"/>
            <a:ext cx="3337426" cy="22162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999281"/>
            <a:ext cx="6543818" cy="43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16" y="1256013"/>
            <a:ext cx="7781314" cy="39461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6" y="3666733"/>
            <a:ext cx="3070860" cy="30708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3571" y="1960775"/>
            <a:ext cx="274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Webová stránka DOD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781550" y="5935980"/>
            <a:ext cx="233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Insta</a:t>
            </a:r>
            <a:r>
              <a:rPr lang="cs-CZ" dirty="0"/>
              <a:t> soutěž DOD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716" y="3752083"/>
            <a:ext cx="7781314" cy="270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7" y="3976508"/>
            <a:ext cx="3425466" cy="227512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82" y="3814375"/>
            <a:ext cx="3258294" cy="24372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0732" y="1050381"/>
            <a:ext cx="10515600" cy="1206630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Velikonoční kavárna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7" y="2079076"/>
            <a:ext cx="3257862" cy="2167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82" y="2079076"/>
            <a:ext cx="3258294" cy="21677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96" y="2079075"/>
            <a:ext cx="2347063" cy="41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1050" y="1130391"/>
            <a:ext cx="10515600" cy="1206630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ZFF 2022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2131436"/>
            <a:ext cx="3268980" cy="21747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70" y="2131436"/>
            <a:ext cx="3266508" cy="43553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78" y="2131436"/>
            <a:ext cx="3271452" cy="43619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81" y="4306141"/>
            <a:ext cx="3277949" cy="2180639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553450"/>
              </p:ext>
            </p:extLst>
          </p:nvPr>
        </p:nvGraphicFramePr>
        <p:xfrm>
          <a:off x="9575248" y="1314449"/>
          <a:ext cx="1730371" cy="2445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7" imgW="8019999" imgH="11334467" progId="AcroExch.Document.11">
                  <p:embed/>
                </p:oleObj>
              </mc:Choice>
              <mc:Fallback>
                <p:oleObj name="Acrobat Document" r:id="rId7" imgW="8019999" imgH="11334467" progId="AcroExch.Document.11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75248" y="1314449"/>
                        <a:ext cx="1730371" cy="2445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851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Fakultní </a:t>
            </a:r>
            <a:r>
              <a:rPr lang="cs-CZ" dirty="0" smtClean="0">
                <a:latin typeface="+mn-lt"/>
              </a:rPr>
              <a:t>časopis</a:t>
            </a:r>
            <a:r>
              <a:rPr lang="cs-CZ" sz="8000" dirty="0" smtClean="0">
                <a:latin typeface="+mn-lt"/>
              </a:rPr>
              <a:t>   </a:t>
            </a:r>
            <a:endParaRPr lang="cs-CZ" sz="8000" dirty="0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67" y="2211291"/>
            <a:ext cx="2983145" cy="42291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83" y="2234151"/>
            <a:ext cx="2969901" cy="42062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110" y="4272742"/>
            <a:ext cx="712100" cy="11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Brožura FHS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78" y="2199359"/>
            <a:ext cx="1315487" cy="26517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626" y="2199359"/>
            <a:ext cx="1312174" cy="26865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16" y="2199359"/>
            <a:ext cx="1294186" cy="26865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57" y="3227304"/>
            <a:ext cx="1404130" cy="30192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05" y="3227304"/>
            <a:ext cx="1457928" cy="301927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56" y="2216754"/>
            <a:ext cx="1298045" cy="265176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445" y="3560030"/>
            <a:ext cx="1335738" cy="26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s://scontent.cdninstagram.com/v/t51.2885-15/297100775_2288963217949195_5177626447871611097_n.jpg?stp=dst-jpg_e35_p480x480&amp;_nc_ht=scontent.cdninstagram.com&amp;_nc_cat=107&amp;_nc_ohc=giae2fs8JUUAX-7JrJi&amp;edm=AOL1moYAAAAA&amp;ccb=7-5&amp;ig_cache_key=Mjg5NjkyNjA3MTMxMzI3NjU1Mg%3D%3D.2-ccb7-5&amp;oh=00_AT-7lwjuLRAlTxPL70cwTOvfFLDFBaXnM1WqjqR9dGYI9Q&amp;oe=6306E982&amp;_nc_sid=97d3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9024">
            <a:off x="8012044" y="1700328"/>
            <a:ext cx="1264285" cy="224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latin typeface="+mn-lt"/>
              </a:rPr>
              <a:t>Summer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challenge</a:t>
            </a:r>
            <a:r>
              <a:rPr lang="cs-CZ" dirty="0">
                <a:latin typeface="+mn-lt"/>
              </a:rPr>
              <a:t> - </a:t>
            </a:r>
            <a:r>
              <a:rPr lang="cs-CZ" dirty="0" err="1">
                <a:latin typeface="+mn-lt"/>
              </a:rPr>
              <a:t>Instagram</a:t>
            </a:r>
            <a:endParaRPr lang="cs-CZ" dirty="0">
              <a:latin typeface="+mn-lt"/>
            </a:endParaRPr>
          </a:p>
        </p:txBody>
      </p:sp>
      <p:pic>
        <p:nvPicPr>
          <p:cNvPr id="1032" name="Picture 8" descr="https://scontent.cdninstagram.com/v/t51.2885-15/296483729_890051158656178_976315270339733580_n.jpg?stp=dst-jpg_e35_p480x480&amp;_nc_ht=scontent.cdninstagram.com&amp;_nc_cat=110&amp;_nc_ohc=R7uWMSwevZ8AX8kkJgE&amp;edm=AOL1moYAAAAA&amp;ccb=7-5&amp;ig_cache_key=Mjg5NTI3NTMwODczNjM3NDA1MQ%3D%3D.2-ccb7-5&amp;oh=00_AT8e9Dv_zSNP3YiYebdMOHxZLFNXzq0XhuUtjKnjxoOEig&amp;oe=63071BEA&amp;_nc_sid=97d3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332">
            <a:off x="10083778" y="4083079"/>
            <a:ext cx="1141965" cy="202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content.cdninstagram.com/v/t1.15752-9/296543472_1571301203284432_6481062455160082877_n.jpg?stp=dst-jpg_p526x296&amp;_nc_cat=102&amp;ccb=1-7&amp;_nc_sid=5a057b&amp;_nc_ohc=Qg-oEMeS-_MAX-ap9VR&amp;_nc_oc=AQndsfDFj-08ZV0ffctq3QrvdGfC4WSMT1svsYGhDuunJYdqq2RRoeR3u5k9cmInHO9AKI7IrhipwQRxSFoMMcHv&amp;_nc_ad=z-m&amp;_nc_cid=0&amp;_nc_ht=scontent.cdninstagram.com&amp;oh=03_AVL0mv6GAX9HP2A1AVRP3R5buP-jdw_zF_GNV_Av0aAtWg&amp;oe=632B94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3094">
            <a:off x="9169333" y="2373055"/>
            <a:ext cx="1041819" cy="231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content.cdninstagram.com/v/t51.2885-15/296878024_825152825134309_148646586274645129_n.jpg?stp=dst-jpg_e35_p480x480&amp;_nc_ht=scontent.cdninstagram.com&amp;_nc_cat=101&amp;_nc_ohc=VAb4y-7t2LgAX-6gobe&amp;edm=AOL1moYAAAAA&amp;ccb=7-5&amp;ig_cache_key=Mjg5NjE5MTA0Mzk3MjI0NDc5OA%3D%3D.2-ccb7-5&amp;oh=00_AT_C08SzWUx8lmQ5wkNkIf-VoZxGHyVrAFzgVMm9RxCXxA&amp;oe=63071410&amp;_nc_sid=97d3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8602">
            <a:off x="8078859" y="4070036"/>
            <a:ext cx="1275715" cy="22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content.cdninstagram.com/v/t1.15752-9/297136431_373689561546185_4418521188530619376_n.jpg?stp=dst-jpg_p526x296&amp;_nc_cat=104&amp;ccb=1-7&amp;_nc_sid=5a057b&amp;_nc_ohc=4Glfj1b64F4AX-aSwUf&amp;_nc_ad=z-m&amp;_nc_cid=0&amp;_nc_ht=scontent.cdninstagram.com&amp;oh=03_AVJXncE0nuUUlb6Tr2Q9NpjCHpOG8GiEuYWq2nDdXG7pXA&amp;oe=6329AAC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9920">
            <a:off x="10173193" y="1661356"/>
            <a:ext cx="986208" cy="21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content.cdninstagram.com/v/t51.2885-15/297496621_5706396999418077_8255308984201693263_n.jpg?stp=dst-jpg_e35_p480x480&amp;_nc_ht=scontent.cdninstagram.com&amp;_nc_cat=109&amp;_nc_ohc=vkTUXM_DFYkAX-NQFcW&amp;edm=AOL1moYAAAAA&amp;ccb=7-5&amp;ig_cache_key=Mjg5NzIzMzM5NjMxOTM2OTQyMQ%3D%3D.2-ccb7-5&amp;oh=00_AT89Yd4kNqgFNvqZZnqDOhTtG6mee5f3QlsE8a9XMLqKxA&amp;oe=63075334&amp;_nc_sid=97d3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50">
            <a:off x="6650839" y="4333921"/>
            <a:ext cx="1184275" cy="210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scontent.cdninstagram.com/v/t1.15752-9/296188253_5361978397230799_8060575936432251065_n.jpg?stp=dst-jpg_p526x296&amp;_nc_cat=107&amp;ccb=1-7&amp;_nc_sid=5a057b&amp;_nc_ohc=mGCYuvjALREAX8IbXZy&amp;_nc_ad=z-m&amp;_nc_cid=0&amp;_nc_ht=scontent.cdninstagram.com&amp;oh=03_AVIHsVsHd5_LxtVUEBmxnL83EzuRyE2PLDzwtWk8eG0CRw&amp;oe=632A49D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5330">
            <a:off x="6303924" y="2352954"/>
            <a:ext cx="1175993" cy="261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42" y="2427581"/>
            <a:ext cx="4702453" cy="312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5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 rot="16200000">
            <a:off x="5472546" y="-4530441"/>
            <a:ext cx="1265384" cy="11748661"/>
          </a:xfrm>
          <a:prstGeom prst="rect">
            <a:avLst/>
          </a:prstGeom>
          <a:solidFill>
            <a:srgbClr val="903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11197"/>
            <a:ext cx="10515600" cy="1265385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bg1"/>
                </a:solidFill>
                <a:latin typeface="+mn-lt"/>
              </a:rPr>
              <a:t>Internacionalizace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735974" y="2952897"/>
            <a:ext cx="10515600" cy="3905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Blip>
                <a:blip r:embed="rId2"/>
              </a:buBlip>
            </a:pPr>
            <a:endParaRPr lang="cs-CZ" sz="3100" dirty="0">
              <a:solidFill>
                <a:srgbClr val="222222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Blip>
                <a:blip r:embed="rId2"/>
              </a:buBlip>
            </a:pPr>
            <a:endParaRPr lang="cs-CZ" sz="3100" dirty="0">
              <a:solidFill>
                <a:srgbClr val="222222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3100" dirty="0">
              <a:latin typeface="+mn-lt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38200" y="2818036"/>
            <a:ext cx="82212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cs-CZ" sz="1600" dirty="0">
                <a:solidFill>
                  <a:srgbClr val="903D17"/>
                </a:solidFill>
              </a:rPr>
              <a:t>Prioritou Strategie internacionalizace UTB ve Zlíně na období 21+ je </a:t>
            </a:r>
            <a:r>
              <a:rPr lang="cs-CZ" sz="1600" b="1" dirty="0">
                <a:solidFill>
                  <a:srgbClr val="903D17"/>
                </a:solidFill>
              </a:rPr>
              <a:t>rozvíjet mezinárodní prostředí UTB ve Zlíně a rozšiřovat mezinárodní spolupráci ve všech jejích činnostech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</a:rPr>
              <a:t>Navýšit počet zahraničních studentů v akreditovaných studijních programech 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</a:rPr>
              <a:t>Podporovat krátkodobé výjezdy i příjezdy studentů i vyučujících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</a:rPr>
              <a:t>Rozvíjet mezinárodní prostředí fakulty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</a:rPr>
              <a:t>Navýšit počet zahraničních pracovníků a podporovat je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</a:rPr>
              <a:t>Zvýšit počet pracovníků, kteří absolvovali zahraniční studijní či pracovní stáž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</a:rPr>
              <a:t>Zvýšit počet studentů, kteří absolvovali zahraniční studijní či pracovní stáž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</a:rPr>
              <a:t>Zjednodušovat administrativní procesy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</a:rPr>
              <a:t>Podporovat akademické výjezdy doktorandů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</a:rPr>
              <a:t>Usilovat o získání mezinárodních studijních programů (joint/double/</a:t>
            </a:r>
            <a:r>
              <a:rPr lang="cs-CZ" sz="1600" dirty="0" err="1">
                <a:solidFill>
                  <a:srgbClr val="222222"/>
                </a:solidFill>
              </a:rPr>
              <a:t>multiple</a:t>
            </a:r>
            <a:r>
              <a:rPr lang="cs-CZ" sz="1600" dirty="0">
                <a:solidFill>
                  <a:srgbClr val="222222"/>
                </a:solidFill>
              </a:rPr>
              <a:t> </a:t>
            </a:r>
            <a:r>
              <a:rPr lang="cs-CZ" sz="1600" dirty="0" err="1">
                <a:solidFill>
                  <a:srgbClr val="222222"/>
                </a:solidFill>
              </a:rPr>
              <a:t>degree</a:t>
            </a:r>
            <a:r>
              <a:rPr lang="cs-CZ" sz="1600" dirty="0">
                <a:solidFill>
                  <a:srgbClr val="222222"/>
                </a:solidFill>
              </a:rPr>
              <a:t>)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</a:rPr>
              <a:t>Zapojit se do mezinárodních sítí a podporovat strategická partnerství</a:t>
            </a:r>
            <a:endParaRPr lang="cs-CZ" sz="1600" dirty="0">
              <a:solidFill>
                <a:prstClr val="black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38201" y="2277687"/>
            <a:ext cx="6050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903D17"/>
                </a:solidFill>
              </a:rPr>
              <a:t>Priority a strategické cíle</a:t>
            </a:r>
          </a:p>
        </p:txBody>
      </p:sp>
    </p:spTree>
    <p:extLst>
      <p:ext uri="{BB962C8B-B14F-4D97-AF65-F5344CB8AC3E}">
        <p14:creationId xmlns:p14="http://schemas.microsoft.com/office/powerpoint/2010/main" val="11129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Propagace – reklamní kampaň sociální sítě</a:t>
            </a:r>
            <a:br>
              <a:rPr lang="cs-CZ" b="1" dirty="0">
                <a:latin typeface="+mn-lt"/>
              </a:rPr>
            </a:br>
            <a:r>
              <a:rPr lang="cs-CZ" sz="3100" dirty="0">
                <a:latin typeface="+mn-lt"/>
              </a:rPr>
              <a:t/>
            </a:r>
            <a:br>
              <a:rPr lang="cs-CZ" sz="3100" dirty="0">
                <a:latin typeface="+mn-lt"/>
              </a:rPr>
            </a:b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14709"/>
            <a:ext cx="6581775" cy="3905103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  <a:latin typeface="+mn-lt"/>
              </a:rPr>
              <a:t>Kampaň pro uchazeče o studium: promo video </a:t>
            </a:r>
            <a:r>
              <a:rPr lang="cs-CZ" sz="1600" dirty="0" smtClean="0">
                <a:solidFill>
                  <a:srgbClr val="222222"/>
                </a:solidFill>
                <a:latin typeface="+mn-lt"/>
              </a:rPr>
              <a:t>v </a:t>
            </a:r>
            <a:r>
              <a:rPr lang="cs-CZ" sz="1600" dirty="0">
                <a:solidFill>
                  <a:srgbClr val="222222"/>
                </a:solidFill>
                <a:latin typeface="+mn-lt"/>
              </a:rPr>
              <a:t>různých typech komunikačních kanálů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222222"/>
                </a:solidFill>
                <a:latin typeface="+mn-lt"/>
              </a:rPr>
              <a:t>Následná podpora 2. kola přijímacího řízení – reklama na jednotlivé studijní programy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800" dirty="0">
              <a:solidFill>
                <a:srgbClr val="222222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1" y="2164261"/>
            <a:ext cx="1415811" cy="21170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94" y="2195249"/>
            <a:ext cx="1408423" cy="21595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29" y="2186139"/>
            <a:ext cx="1348153" cy="21595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94" y="2234151"/>
            <a:ext cx="1337902" cy="21012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87" y="2296829"/>
            <a:ext cx="3962134" cy="224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3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Propagace</a:t>
            </a:r>
            <a:r>
              <a:rPr lang="cs-CZ" dirty="0">
                <a:latin typeface="+mn-lt"/>
              </a:rPr>
              <a:t> </a:t>
            </a:r>
            <a:br>
              <a:rPr lang="cs-CZ" dirty="0">
                <a:latin typeface="+mn-lt"/>
              </a:rPr>
            </a:br>
            <a:r>
              <a:rPr lang="cs-CZ" sz="3100" dirty="0">
                <a:latin typeface="+mn-lt"/>
              </a:rPr>
              <a:t>Co nás čeká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567783"/>
            <a:ext cx="5006546" cy="3202822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800" b="1" dirty="0">
                <a:solidFill>
                  <a:srgbClr val="903D17"/>
                </a:solidFill>
                <a:latin typeface="+mn-lt"/>
              </a:rPr>
              <a:t>Kalendář vybraných akcí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  <a:tabLst>
                <a:tab pos="2333625" algn="l"/>
              </a:tabLst>
            </a:pPr>
            <a:endParaRPr lang="cs-CZ" sz="16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  <a:latin typeface="+mn-lt"/>
              </a:rPr>
              <a:t>12. září 2022       </a:t>
            </a:r>
            <a:r>
              <a:rPr lang="cs-CZ" sz="1600" b="1" dirty="0">
                <a:solidFill>
                  <a:srgbClr val="222222"/>
                </a:solidFill>
                <a:latin typeface="+mn-lt"/>
              </a:rPr>
              <a:t>Studentský speciál (H-žurnál)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  <a:latin typeface="+mn-lt"/>
              </a:rPr>
              <a:t>30. 9. 2022          </a:t>
            </a:r>
            <a:r>
              <a:rPr lang="cs-CZ" sz="1600" b="1" dirty="0">
                <a:solidFill>
                  <a:srgbClr val="222222"/>
                </a:solidFill>
                <a:latin typeface="+mn-lt"/>
              </a:rPr>
              <a:t>Noc vědců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  <a:latin typeface="+mn-lt"/>
              </a:rPr>
              <a:t>1. 10. 2022          </a:t>
            </a:r>
            <a:r>
              <a:rPr lang="cs-CZ" sz="1600" b="1" dirty="0">
                <a:solidFill>
                  <a:srgbClr val="222222"/>
                </a:solidFill>
                <a:latin typeface="+mn-lt"/>
              </a:rPr>
              <a:t>Den Zlínského kraje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 smtClean="0">
                <a:solidFill>
                  <a:srgbClr val="222222"/>
                </a:solidFill>
                <a:latin typeface="+mn-lt"/>
              </a:rPr>
              <a:t>4.</a:t>
            </a:r>
            <a:r>
              <a:rPr lang="cs-CZ" sz="1600" dirty="0" smtClean="0">
                <a:solidFill>
                  <a:srgbClr val="222222"/>
                </a:solidFill>
                <a:latin typeface="Calibri" panose="020F0502020204030204"/>
              </a:rPr>
              <a:t>–</a:t>
            </a:r>
            <a:r>
              <a:rPr lang="cs-CZ" sz="1600" dirty="0" smtClean="0">
                <a:solidFill>
                  <a:srgbClr val="222222"/>
                </a:solidFill>
                <a:latin typeface="+mn-lt"/>
              </a:rPr>
              <a:t>6</a:t>
            </a:r>
            <a:r>
              <a:rPr lang="cs-CZ" sz="1600" dirty="0">
                <a:solidFill>
                  <a:srgbClr val="222222"/>
                </a:solidFill>
                <a:latin typeface="+mn-lt"/>
              </a:rPr>
              <a:t>. 10. 2022    </a:t>
            </a:r>
            <a:r>
              <a:rPr lang="cs-CZ" sz="1600" b="1" dirty="0">
                <a:solidFill>
                  <a:srgbClr val="222222"/>
                </a:solidFill>
                <a:latin typeface="+mn-lt"/>
              </a:rPr>
              <a:t>Gaudeamus Bratislava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  <a:latin typeface="+mn-lt"/>
              </a:rPr>
              <a:t>1.–4. 11. 2022   </a:t>
            </a:r>
            <a:r>
              <a:rPr lang="cs-CZ" sz="1100" dirty="0">
                <a:solidFill>
                  <a:srgbClr val="222222"/>
                </a:solidFill>
                <a:latin typeface="+mn-lt"/>
              </a:rPr>
              <a:t>  </a:t>
            </a:r>
            <a:r>
              <a:rPr lang="cs-CZ" sz="1600" b="1" dirty="0">
                <a:solidFill>
                  <a:srgbClr val="222222"/>
                </a:solidFill>
                <a:latin typeface="+mn-lt"/>
              </a:rPr>
              <a:t>Gaudeamus Brno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  <a:latin typeface="+mn-lt"/>
              </a:rPr>
              <a:t>Listopad               </a:t>
            </a:r>
            <a:r>
              <a:rPr lang="cs-CZ" sz="1600" b="1" dirty="0">
                <a:solidFill>
                  <a:srgbClr val="222222"/>
                </a:solidFill>
                <a:latin typeface="+mn-lt"/>
              </a:rPr>
              <a:t>dobročinné aktivity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  <a:latin typeface="+mn-lt"/>
              </a:rPr>
              <a:t>Prosinec               </a:t>
            </a:r>
            <a:r>
              <a:rPr lang="cs-CZ" sz="1600" b="1" dirty="0">
                <a:solidFill>
                  <a:srgbClr val="222222"/>
                </a:solidFill>
                <a:latin typeface="+mn-lt"/>
              </a:rPr>
              <a:t>Vánoční kavárna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endParaRPr lang="cs-CZ" sz="1600" dirty="0">
              <a:solidFill>
                <a:srgbClr val="222222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684108" y="3204069"/>
            <a:ext cx="4903573" cy="240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</a:rPr>
              <a:t>24.–26. 1. 2023        </a:t>
            </a:r>
            <a:r>
              <a:rPr lang="cs-CZ" sz="1600" dirty="0" smtClean="0">
                <a:solidFill>
                  <a:srgbClr val="222222"/>
                </a:solidFill>
              </a:rPr>
              <a:t>  </a:t>
            </a:r>
            <a:r>
              <a:rPr lang="cs-CZ" sz="1600" b="1" dirty="0" err="1" smtClean="0">
                <a:solidFill>
                  <a:srgbClr val="222222"/>
                </a:solidFill>
              </a:rPr>
              <a:t>Gaudeamus</a:t>
            </a:r>
            <a:r>
              <a:rPr lang="cs-CZ" sz="1600" b="1" dirty="0" smtClean="0">
                <a:solidFill>
                  <a:srgbClr val="222222"/>
                </a:solidFill>
              </a:rPr>
              <a:t> </a:t>
            </a:r>
            <a:r>
              <a:rPr lang="cs-CZ" sz="1600" b="1" dirty="0">
                <a:solidFill>
                  <a:srgbClr val="222222"/>
                </a:solidFill>
              </a:rPr>
              <a:t>Praha 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</a:rPr>
              <a:t>Únor                             </a:t>
            </a:r>
            <a:r>
              <a:rPr lang="cs-CZ" sz="1600" b="1" dirty="0">
                <a:solidFill>
                  <a:srgbClr val="222222"/>
                </a:solidFill>
              </a:rPr>
              <a:t>DOD</a:t>
            </a:r>
            <a:r>
              <a:rPr lang="cs-CZ" sz="1600" dirty="0">
                <a:solidFill>
                  <a:srgbClr val="222222"/>
                </a:solidFill>
              </a:rPr>
              <a:t> 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</a:rPr>
              <a:t>Únor                             </a:t>
            </a:r>
            <a:r>
              <a:rPr lang="cs-CZ" sz="1600" b="1" dirty="0">
                <a:solidFill>
                  <a:srgbClr val="222222"/>
                </a:solidFill>
              </a:rPr>
              <a:t>6. číslo H-žurnálu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</a:rPr>
              <a:t>Duben                          </a:t>
            </a:r>
            <a:r>
              <a:rPr lang="cs-CZ" sz="1600" b="1" dirty="0">
                <a:solidFill>
                  <a:srgbClr val="222222"/>
                </a:solidFill>
              </a:rPr>
              <a:t>International festival 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 smtClean="0">
                <a:solidFill>
                  <a:srgbClr val="222222"/>
                </a:solidFill>
              </a:rPr>
              <a:t>Duben                          </a:t>
            </a:r>
            <a:r>
              <a:rPr lang="cs-CZ" sz="1600" b="1" dirty="0">
                <a:solidFill>
                  <a:srgbClr val="222222"/>
                </a:solidFill>
              </a:rPr>
              <a:t>Show-</a:t>
            </a:r>
            <a:r>
              <a:rPr lang="cs-CZ" sz="1600" b="1" dirty="0" err="1">
                <a:solidFill>
                  <a:srgbClr val="222222"/>
                </a:solidFill>
              </a:rPr>
              <a:t>off</a:t>
            </a:r>
            <a:endParaRPr lang="cs-CZ" sz="1600" b="1" dirty="0">
              <a:solidFill>
                <a:srgbClr val="222222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</a:rPr>
              <a:t>Květen                          </a:t>
            </a:r>
            <a:r>
              <a:rPr lang="cs-CZ" sz="1600" b="1" dirty="0">
                <a:solidFill>
                  <a:srgbClr val="222222"/>
                </a:solidFill>
              </a:rPr>
              <a:t>Zlín Film Festival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</a:rPr>
              <a:t>Červenec                     </a:t>
            </a:r>
            <a:r>
              <a:rPr lang="cs-CZ" sz="1600" b="1" dirty="0">
                <a:solidFill>
                  <a:srgbClr val="222222"/>
                </a:solidFill>
              </a:rPr>
              <a:t>Junior univerzita®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  <a:tabLst>
                <a:tab pos="2333625" algn="l"/>
              </a:tabLst>
            </a:pPr>
            <a:r>
              <a:rPr lang="cs-CZ" sz="1600" dirty="0">
                <a:solidFill>
                  <a:srgbClr val="222222"/>
                </a:solidFill>
              </a:rPr>
              <a:t>Srpen                           </a:t>
            </a:r>
            <a:r>
              <a:rPr lang="cs-CZ" sz="1600" b="1" dirty="0" smtClean="0">
                <a:solidFill>
                  <a:srgbClr val="222222"/>
                </a:solidFill>
              </a:rPr>
              <a:t>Den </a:t>
            </a:r>
            <a:r>
              <a:rPr lang="cs-CZ" sz="1600" b="1" dirty="0">
                <a:solidFill>
                  <a:srgbClr val="222222"/>
                </a:solidFill>
              </a:rPr>
              <a:t>zdraví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7053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00" dirty="0" smtClean="0">
                <a:latin typeface="+mn-lt"/>
              </a:rPr>
              <a:t>Ikaros</a:t>
            </a:r>
            <a:r>
              <a:rPr lang="cs-CZ" b="1" dirty="0" smtClean="0">
                <a:latin typeface="+mn-lt"/>
              </a:rPr>
              <a:t/>
            </a:r>
            <a:br>
              <a:rPr lang="cs-CZ" b="1" dirty="0" smtClean="0">
                <a:latin typeface="+mn-lt"/>
              </a:rPr>
            </a:br>
            <a:r>
              <a:rPr lang="cs-CZ" sz="3400" dirty="0" smtClean="0">
                <a:latin typeface="+mn-lt"/>
              </a:rPr>
              <a:t>Komunikační a marketingová strategie popularizace </a:t>
            </a:r>
            <a:r>
              <a:rPr lang="cs-CZ" sz="3400" dirty="0" err="1" smtClean="0">
                <a:latin typeface="+mn-lt"/>
              </a:rPr>
              <a:t>VaV</a:t>
            </a:r>
            <a:r>
              <a:rPr lang="cs-CZ" sz="3400" dirty="0" smtClean="0">
                <a:latin typeface="+mn-lt"/>
              </a:rPr>
              <a:t> </a:t>
            </a:r>
            <a:r>
              <a:rPr lang="cs-CZ" sz="3400" dirty="0">
                <a:latin typeface="+mn-lt"/>
              </a:rPr>
              <a:t/>
            </a:r>
            <a:br>
              <a:rPr lang="cs-CZ" sz="3400" dirty="0">
                <a:latin typeface="+mn-lt"/>
              </a:rPr>
            </a:br>
            <a:endParaRPr lang="cs-CZ" sz="34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34151"/>
            <a:ext cx="10515600" cy="4306741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600" b="1" dirty="0" smtClean="0">
                <a:solidFill>
                  <a:srgbClr val="903D17"/>
                </a:solidFill>
                <a:latin typeface="+mn-lt"/>
              </a:rPr>
              <a:t>Stručné </a:t>
            </a:r>
            <a:r>
              <a:rPr lang="cs-CZ" sz="1600" b="1" dirty="0">
                <a:solidFill>
                  <a:srgbClr val="903D17"/>
                </a:solidFill>
                <a:latin typeface="+mn-lt"/>
              </a:rPr>
              <a:t>seznámení s výsledky projektu IKAROS</a:t>
            </a:r>
            <a:r>
              <a:rPr lang="cs-CZ" b="1" dirty="0">
                <a:solidFill>
                  <a:srgbClr val="903D17"/>
                </a:solidFill>
              </a:rPr>
              <a:t> 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Popularizace vědy a výzkumu na FHS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200" dirty="0" smtClean="0">
                <a:solidFill>
                  <a:schemeClr val="tx1"/>
                </a:solidFill>
                <a:latin typeface="+mn-lt"/>
              </a:rPr>
              <a:t>Fakultní H-žurnál + Studentský speciál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200" dirty="0" smtClean="0">
                <a:solidFill>
                  <a:schemeClr val="tx1"/>
                </a:solidFill>
                <a:latin typeface="+mn-lt"/>
              </a:rPr>
              <a:t>Studentské konference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200" dirty="0" smtClean="0">
                <a:solidFill>
                  <a:schemeClr val="tx1"/>
                </a:solidFill>
                <a:latin typeface="+mn-lt"/>
              </a:rPr>
              <a:t>Noc vědců; Science kafé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200" dirty="0" err="1" smtClean="0">
                <a:solidFill>
                  <a:schemeClr val="tx1"/>
                </a:solidFill>
                <a:latin typeface="+mn-lt"/>
              </a:rPr>
              <a:t>Podcasty</a:t>
            </a:r>
            <a:endParaRPr lang="cs-CZ" sz="1200" dirty="0" smtClean="0">
              <a:solidFill>
                <a:schemeClr val="tx1"/>
              </a:solidFill>
              <a:latin typeface="+mn-lt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200" dirty="0" smtClean="0">
                <a:solidFill>
                  <a:schemeClr val="tx1"/>
                </a:solidFill>
                <a:latin typeface="+mn-lt"/>
              </a:rPr>
              <a:t>UTB na přání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200" dirty="0" smtClean="0">
                <a:solidFill>
                  <a:schemeClr val="tx1"/>
                </a:solidFill>
                <a:latin typeface="+mn-lt"/>
              </a:rPr>
              <a:t>Konference pro žáky základních škol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200" dirty="0" smtClean="0">
                <a:solidFill>
                  <a:schemeClr val="tx1"/>
                </a:solidFill>
                <a:latin typeface="+mn-lt"/>
              </a:rPr>
              <a:t>Vědci z mateřské školy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200" dirty="0" smtClean="0">
                <a:solidFill>
                  <a:schemeClr val="tx1"/>
                </a:solidFill>
                <a:latin typeface="+mn-lt"/>
              </a:rPr>
              <a:t>Junior univerzita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200" dirty="0" smtClean="0">
              <a:solidFill>
                <a:schemeClr val="tx1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Dotazníkové šetření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Dvě skupiny respondentů</a:t>
            </a:r>
            <a:r>
              <a:rPr lang="cs-CZ" sz="1600" dirty="0" smtClean="0">
                <a:solidFill>
                  <a:srgbClr val="222222"/>
                </a:solidFill>
                <a:latin typeface="+mn-lt"/>
              </a:rPr>
              <a:t>: středoškoláci, studenti FHS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600" dirty="0">
              <a:solidFill>
                <a:srgbClr val="22222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73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00" dirty="0" smtClean="0">
                <a:latin typeface="+mn-lt"/>
              </a:rPr>
              <a:t>Ikaros</a:t>
            </a:r>
            <a:r>
              <a:rPr lang="cs-CZ" b="1" dirty="0" smtClean="0">
                <a:latin typeface="+mn-lt"/>
              </a:rPr>
              <a:t/>
            </a:r>
            <a:br>
              <a:rPr lang="cs-CZ" b="1" dirty="0" smtClean="0">
                <a:latin typeface="+mn-lt"/>
              </a:rPr>
            </a:br>
            <a:r>
              <a:rPr lang="cs-CZ" sz="3400" dirty="0" smtClean="0">
                <a:latin typeface="+mn-lt"/>
              </a:rPr>
              <a:t>Komunikační a marketingová strategie popularizace </a:t>
            </a:r>
            <a:r>
              <a:rPr lang="cs-CZ" sz="3400" dirty="0" err="1" smtClean="0">
                <a:latin typeface="+mn-lt"/>
              </a:rPr>
              <a:t>VaV</a:t>
            </a:r>
            <a:r>
              <a:rPr lang="cs-CZ" sz="3400" dirty="0" smtClean="0">
                <a:latin typeface="+mn-lt"/>
              </a:rPr>
              <a:t> </a:t>
            </a:r>
            <a:r>
              <a:rPr lang="cs-CZ" sz="3400" dirty="0">
                <a:latin typeface="+mn-lt"/>
              </a:rPr>
              <a:t/>
            </a:r>
            <a:br>
              <a:rPr lang="cs-CZ" sz="3400" dirty="0">
                <a:latin typeface="+mn-lt"/>
              </a:rPr>
            </a:br>
            <a:endParaRPr lang="cs-CZ" sz="34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34151"/>
            <a:ext cx="10515600" cy="4306741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600" b="1" dirty="0" smtClean="0">
                <a:solidFill>
                  <a:srgbClr val="903D17"/>
                </a:solidFill>
                <a:latin typeface="+mn-lt"/>
              </a:rPr>
              <a:t>Tvrzení: středoškoláci</a:t>
            </a:r>
            <a:r>
              <a:rPr lang="cs-CZ" b="1" dirty="0" smtClean="0">
                <a:solidFill>
                  <a:srgbClr val="903D17"/>
                </a:solidFill>
              </a:rPr>
              <a:t> </a:t>
            </a:r>
            <a:endParaRPr lang="cs-CZ" b="1" dirty="0">
              <a:solidFill>
                <a:srgbClr val="903D17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Vzdělání je pro mě důležité.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Věda je pro svět důležitá.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Věda mě fascinuje.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Mám zájem o vědu.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Zajímám se o vědu v oborech…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600" dirty="0">
              <a:solidFill>
                <a:srgbClr val="222222"/>
              </a:solidFill>
              <a:latin typeface="+mn-lt"/>
            </a:endParaRPr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2110779665"/>
              </p:ext>
            </p:extLst>
          </p:nvPr>
        </p:nvGraphicFramePr>
        <p:xfrm>
          <a:off x="4347556" y="2136371"/>
          <a:ext cx="6276109" cy="3965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2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00" dirty="0" smtClean="0">
                <a:latin typeface="+mn-lt"/>
              </a:rPr>
              <a:t>Ikaros</a:t>
            </a:r>
            <a:r>
              <a:rPr lang="cs-CZ" b="1" dirty="0" smtClean="0">
                <a:latin typeface="+mn-lt"/>
              </a:rPr>
              <a:t/>
            </a:r>
            <a:br>
              <a:rPr lang="cs-CZ" b="1" dirty="0" smtClean="0">
                <a:latin typeface="+mn-lt"/>
              </a:rPr>
            </a:br>
            <a:r>
              <a:rPr lang="cs-CZ" sz="3400" dirty="0" smtClean="0">
                <a:latin typeface="+mn-lt"/>
              </a:rPr>
              <a:t>Komunikační a marketingová strategie popularizace </a:t>
            </a:r>
            <a:r>
              <a:rPr lang="cs-CZ" sz="3400" dirty="0" err="1" smtClean="0">
                <a:latin typeface="+mn-lt"/>
              </a:rPr>
              <a:t>VaV</a:t>
            </a:r>
            <a:r>
              <a:rPr lang="cs-CZ" sz="3400" dirty="0" smtClean="0">
                <a:latin typeface="+mn-lt"/>
              </a:rPr>
              <a:t> </a:t>
            </a:r>
            <a:r>
              <a:rPr lang="cs-CZ" sz="3400" dirty="0">
                <a:latin typeface="+mn-lt"/>
              </a:rPr>
              <a:t/>
            </a:r>
            <a:br>
              <a:rPr lang="cs-CZ" sz="3400" dirty="0">
                <a:latin typeface="+mn-lt"/>
              </a:rPr>
            </a:br>
            <a:endParaRPr lang="cs-CZ" sz="34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34151"/>
            <a:ext cx="10515600" cy="4306741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600" b="1" dirty="0" smtClean="0">
                <a:solidFill>
                  <a:srgbClr val="903D17"/>
                </a:solidFill>
                <a:latin typeface="+mn-lt"/>
              </a:rPr>
              <a:t>Otázky: studenti FHS</a:t>
            </a:r>
            <a:r>
              <a:rPr lang="cs-CZ" b="1" dirty="0" smtClean="0">
                <a:solidFill>
                  <a:srgbClr val="903D17"/>
                </a:solidFill>
              </a:rPr>
              <a:t> </a:t>
            </a:r>
            <a:endParaRPr lang="cs-CZ" b="1" dirty="0">
              <a:solidFill>
                <a:srgbClr val="903D17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Co pro mě znamená věda?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chemeClr val="tx1"/>
                </a:solidFill>
                <a:latin typeface="+mn-lt"/>
              </a:rPr>
              <a:t>Myslíš, že jsi připravený/á na kariéru vědce</a:t>
            </a: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chemeClr val="tx1"/>
                </a:solidFill>
                <a:latin typeface="+mn-lt"/>
              </a:rPr>
              <a:t>Chtěl/a by ses více zapojovat do vědeckých aktivit nad rámec studijních povinností</a:t>
            </a: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chemeClr val="tx1"/>
                </a:solidFill>
                <a:latin typeface="+mn-lt"/>
              </a:rPr>
              <a:t>Kdyby ses chtěl/a dozvědět o vědeckých aktualitách, kde bys je hledal/a</a:t>
            </a: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Kdyby </a:t>
            </a:r>
            <a:r>
              <a:rPr lang="cs-CZ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ses chtěl/a zapojit do nějakého výzkumu na fakulty, co bys udělal/a</a:t>
            </a:r>
            <a:r>
              <a:rPr lang="cs-CZ" sz="1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Kdo podle tebe dělá kvalitní vědu na fakultě a proč</a:t>
            </a:r>
            <a:r>
              <a:rPr lang="cs-CZ" sz="1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Myslíš, že fakulta propaguje své vědecké aktivity dostatečně</a:t>
            </a:r>
            <a:r>
              <a:rPr lang="cs-CZ" sz="1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Kde nejčastěji nasáváš informace o fakultě?</a:t>
            </a:r>
            <a:endParaRPr lang="cs-CZ" sz="1600" dirty="0">
              <a:latin typeface="+mn-lt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600" b="1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600" b="1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600" b="1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Myslíš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že fakulta propaguje své vědecké aktivity dostatečně?</a:t>
            </a: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Kde nejčastěji nasáváš informace o fakultě?</a:t>
            </a: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600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600" b="1" dirty="0">
              <a:solidFill>
                <a:schemeClr val="tx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600" b="1" dirty="0" smtClean="0">
              <a:solidFill>
                <a:schemeClr val="tx1"/>
              </a:solidFill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600" dirty="0">
              <a:solidFill>
                <a:srgbClr val="22222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44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00" dirty="0" smtClean="0">
                <a:latin typeface="+mn-lt"/>
              </a:rPr>
              <a:t>Ikaros</a:t>
            </a:r>
            <a:r>
              <a:rPr lang="cs-CZ" b="1" dirty="0" smtClean="0">
                <a:latin typeface="+mn-lt"/>
              </a:rPr>
              <a:t/>
            </a:r>
            <a:br>
              <a:rPr lang="cs-CZ" b="1" dirty="0" smtClean="0">
                <a:latin typeface="+mn-lt"/>
              </a:rPr>
            </a:br>
            <a:r>
              <a:rPr lang="cs-CZ" sz="3400" dirty="0" smtClean="0">
                <a:latin typeface="+mn-lt"/>
              </a:rPr>
              <a:t>Komunikační a marketingová strategie popularizace </a:t>
            </a:r>
            <a:r>
              <a:rPr lang="cs-CZ" sz="3400" dirty="0" err="1" smtClean="0">
                <a:latin typeface="+mn-lt"/>
              </a:rPr>
              <a:t>VaV</a:t>
            </a:r>
            <a:r>
              <a:rPr lang="cs-CZ" sz="3400" dirty="0" smtClean="0">
                <a:latin typeface="+mn-lt"/>
              </a:rPr>
              <a:t> </a:t>
            </a:r>
            <a:r>
              <a:rPr lang="cs-CZ" sz="3400" dirty="0">
                <a:latin typeface="+mn-lt"/>
              </a:rPr>
              <a:t/>
            </a:r>
            <a:br>
              <a:rPr lang="cs-CZ" sz="3400" dirty="0">
                <a:latin typeface="+mn-lt"/>
              </a:rPr>
            </a:br>
            <a:endParaRPr lang="cs-CZ" sz="34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34151"/>
            <a:ext cx="10515600" cy="430674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600" b="1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600" b="1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600" b="1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600" b="1" dirty="0">
              <a:solidFill>
                <a:schemeClr val="tx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600" b="1" dirty="0" smtClean="0">
              <a:solidFill>
                <a:schemeClr val="tx1"/>
              </a:solidFill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600" dirty="0">
              <a:solidFill>
                <a:srgbClr val="222222"/>
              </a:solidFill>
              <a:latin typeface="+mn-lt"/>
            </a:endParaRP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409736871"/>
              </p:ext>
            </p:extLst>
          </p:nvPr>
        </p:nvGraphicFramePr>
        <p:xfrm>
          <a:off x="939338" y="2402377"/>
          <a:ext cx="3865418" cy="3690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396" y="3464076"/>
            <a:ext cx="5203768" cy="16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52809"/>
            <a:ext cx="10515600" cy="43480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latin typeface="+mn-lt"/>
              </a:rPr>
              <a:t>Máte na ústavu výjimečné studenty, absolventy, pedagogy, spolupracující partnery, projekty, ústavní akce apod., o kterých by měla vědět fakulta, univerzita i veřejnost?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800" b="1" dirty="0"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latin typeface="+mn-lt"/>
              </a:rPr>
              <a:t>Pak neváhejte, a obraťte se na nás!</a:t>
            </a:r>
            <a:endParaRPr lang="cs-CZ" sz="1100" b="1" dirty="0"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800" b="1" dirty="0">
              <a:latin typeface="+mn-lt"/>
            </a:endParaRPr>
          </a:p>
          <a:p>
            <a:pPr marL="447675" lvl="0" indent="0">
              <a:lnSpc>
                <a:spcPct val="100000"/>
              </a:lnSpc>
              <a:spcBef>
                <a:spcPts val="0"/>
              </a:spcBef>
              <a:buNone/>
              <a:tabLst>
                <a:tab pos="3048000" algn="l"/>
              </a:tabLst>
            </a:pPr>
            <a:r>
              <a:rPr lang="cs-CZ" sz="1800" dirty="0">
                <a:solidFill>
                  <a:prstClr val="black"/>
                </a:solidFill>
                <a:latin typeface="+mn-lt"/>
              </a:rPr>
              <a:t>Renata Šilhánová 	</a:t>
            </a:r>
            <a:r>
              <a:rPr lang="cs-CZ" sz="1800" dirty="0">
                <a:solidFill>
                  <a:prstClr val="black"/>
                </a:solidFill>
                <a:latin typeface="+mn-lt"/>
                <a:hlinkClick r:id="rId2"/>
              </a:rPr>
              <a:t>silhanova@utb.cz</a:t>
            </a:r>
            <a:r>
              <a:rPr lang="cs-CZ" sz="1800" dirty="0">
                <a:solidFill>
                  <a:prstClr val="black"/>
                </a:solidFill>
                <a:latin typeface="+mn-lt"/>
              </a:rPr>
              <a:t> </a:t>
            </a:r>
            <a:endParaRPr lang="cs-CZ" sz="1800" dirty="0">
              <a:solidFill>
                <a:prstClr val="black"/>
              </a:solidFill>
              <a:latin typeface="+mn-lt"/>
              <a:hlinkClick r:id="rId3"/>
            </a:endParaRPr>
          </a:p>
          <a:p>
            <a:pPr marL="447675" lvl="0" indent="0">
              <a:lnSpc>
                <a:spcPct val="100000"/>
              </a:lnSpc>
              <a:spcBef>
                <a:spcPts val="0"/>
              </a:spcBef>
              <a:buNone/>
              <a:tabLst>
                <a:tab pos="3048000" algn="l"/>
              </a:tabLst>
            </a:pPr>
            <a:r>
              <a:rPr lang="cs-CZ" sz="1800" dirty="0">
                <a:solidFill>
                  <a:prstClr val="black"/>
                </a:solidFill>
                <a:latin typeface="+mn-lt"/>
              </a:rPr>
              <a:t>J</a:t>
            </a:r>
            <a:r>
              <a:rPr lang="cs-CZ" sz="1800" dirty="0" smtClean="0">
                <a:solidFill>
                  <a:schemeClr val="tx1"/>
                </a:solidFill>
                <a:latin typeface="+mn-lt"/>
              </a:rPr>
              <a:t>ana 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Býmová	</a:t>
            </a:r>
            <a:r>
              <a:rPr lang="cs-CZ" sz="1800" dirty="0">
                <a:solidFill>
                  <a:schemeClr val="tx1"/>
                </a:solidFill>
                <a:latin typeface="+mn-lt"/>
                <a:hlinkClick r:id="rId4"/>
              </a:rPr>
              <a:t>bymova@utb.cz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marL="447675" lvl="0" indent="0">
              <a:lnSpc>
                <a:spcPct val="100000"/>
              </a:lnSpc>
              <a:spcBef>
                <a:spcPts val="0"/>
              </a:spcBef>
              <a:buNone/>
              <a:tabLst>
                <a:tab pos="3048000" algn="l"/>
              </a:tabLst>
            </a:pPr>
            <a:r>
              <a:rPr lang="cs-CZ" sz="1800" dirty="0" smtClean="0">
                <a:solidFill>
                  <a:schemeClr val="tx1"/>
                </a:solidFill>
                <a:latin typeface="+mn-lt"/>
                <a:cs typeface="Calibri"/>
              </a:rPr>
              <a:t>Hana Polešáková	</a:t>
            </a:r>
            <a:r>
              <a:rPr lang="cs-CZ" sz="1800" dirty="0" smtClean="0">
                <a:solidFill>
                  <a:schemeClr val="tx1"/>
                </a:solidFill>
                <a:latin typeface="+mn-lt"/>
                <a:cs typeface="Calibri"/>
                <a:hlinkClick r:id="rId5"/>
              </a:rPr>
              <a:t>polesakova@utb.cz</a:t>
            </a:r>
            <a:endParaRPr lang="cs-CZ" sz="1800" dirty="0" smtClean="0">
              <a:solidFill>
                <a:schemeClr val="tx1"/>
              </a:solidFill>
              <a:latin typeface="+mn-lt"/>
              <a:cs typeface="Calibri"/>
            </a:endParaRPr>
          </a:p>
          <a:p>
            <a:pPr marL="447675" lvl="0" indent="0">
              <a:lnSpc>
                <a:spcPct val="100000"/>
              </a:lnSpc>
              <a:spcBef>
                <a:spcPts val="0"/>
              </a:spcBef>
              <a:buNone/>
              <a:tabLst>
                <a:tab pos="3048000" algn="l"/>
              </a:tabLst>
            </a:pPr>
            <a:endParaRPr lang="cs-CZ" sz="1800" dirty="0">
              <a:solidFill>
                <a:schemeClr val="tx1"/>
              </a:solidFill>
              <a:latin typeface="+mn-lt"/>
              <a:cs typeface="Calibri"/>
            </a:endParaRPr>
          </a:p>
          <a:p>
            <a:pPr marL="447675" lvl="0" indent="0">
              <a:lnSpc>
                <a:spcPct val="100000"/>
              </a:lnSpc>
              <a:spcBef>
                <a:spcPts val="0"/>
              </a:spcBef>
              <a:buNone/>
              <a:tabLst>
                <a:tab pos="3048000" algn="l"/>
              </a:tabLst>
            </a:pPr>
            <a:r>
              <a:rPr lang="cs-CZ" sz="1800" b="1" dirty="0">
                <a:solidFill>
                  <a:prstClr val="black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www.fhs.utb.cz</a:t>
            </a:r>
            <a:endParaRPr lang="cs-CZ" sz="1800" b="1" dirty="0">
              <a:solidFill>
                <a:prstClr val="black"/>
              </a:solidFill>
              <a:latin typeface="+mn-lt"/>
            </a:endParaRPr>
          </a:p>
          <a:p>
            <a:pPr marL="447675" lvl="0" indent="0">
              <a:lnSpc>
                <a:spcPct val="100000"/>
              </a:lnSpc>
              <a:spcBef>
                <a:spcPts val="0"/>
              </a:spcBef>
              <a:buNone/>
              <a:tabLst>
                <a:tab pos="3048000" algn="l"/>
              </a:tabLst>
            </a:pPr>
            <a:endParaRPr lang="cs-CZ" sz="1800" b="1" dirty="0">
              <a:solidFill>
                <a:prstClr val="black"/>
              </a:solidFill>
              <a:latin typeface="+mn-lt"/>
            </a:endParaRPr>
          </a:p>
          <a:p>
            <a:pPr marL="447675" lvl="0" indent="0">
              <a:lnSpc>
                <a:spcPct val="100000"/>
              </a:lnSpc>
              <a:spcBef>
                <a:spcPts val="0"/>
              </a:spcBef>
              <a:buNone/>
              <a:tabLst>
                <a:tab pos="3048000" algn="l"/>
              </a:tabLst>
            </a:pPr>
            <a:endParaRPr lang="cs-CZ" sz="1800" b="1" dirty="0">
              <a:solidFill>
                <a:prstClr val="black"/>
              </a:solidFill>
              <a:latin typeface="+mn-lt"/>
            </a:endParaRPr>
          </a:p>
          <a:p>
            <a:pPr marL="447675" lvl="0" indent="0">
              <a:lnSpc>
                <a:spcPct val="100000"/>
              </a:lnSpc>
              <a:spcBef>
                <a:spcPts val="0"/>
              </a:spcBef>
              <a:buNone/>
              <a:tabLst>
                <a:tab pos="3048000" algn="l"/>
              </a:tabLst>
            </a:pPr>
            <a:r>
              <a:rPr lang="cs-CZ" sz="1800" b="1" dirty="0">
                <a:latin typeface="+mn-lt"/>
              </a:rPr>
              <a:t>@fhs.utb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38200" y="1027521"/>
            <a:ext cx="10515600" cy="1206630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Propagace</a:t>
            </a:r>
            <a:r>
              <a:rPr lang="cs-CZ" dirty="0">
                <a:latin typeface="+mn-lt"/>
              </a:rPr>
              <a:t> </a:t>
            </a:r>
            <a:br>
              <a:rPr lang="cs-CZ" dirty="0">
                <a:latin typeface="+mn-lt"/>
              </a:rPr>
            </a:br>
            <a:r>
              <a:rPr lang="cs-CZ" sz="3100" dirty="0">
                <a:latin typeface="+mn-lt"/>
              </a:rPr>
              <a:t>Výzva</a:t>
            </a:r>
          </a:p>
        </p:txBody>
      </p:sp>
      <p:pic>
        <p:nvPicPr>
          <p:cNvPr id="5" name="image22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3133254" y="4700890"/>
            <a:ext cx="546183" cy="474347"/>
          </a:xfrm>
          <a:prstGeom prst="rect">
            <a:avLst/>
          </a:prstGeom>
          <a:ln/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54" y="5278582"/>
            <a:ext cx="493527" cy="4826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6" y="5864585"/>
            <a:ext cx="427625" cy="4276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61246">
            <a:off x="6269529" y="4956162"/>
            <a:ext cx="3543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5451" y="1027521"/>
            <a:ext cx="6705549" cy="1206630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Internacionalizace</a:t>
            </a: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r>
              <a:rPr lang="cs-CZ" sz="3100" dirty="0">
                <a:latin typeface="+mn-lt"/>
              </a:rPr>
              <a:t>Studijní a praktické stáže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5451" y="2384136"/>
            <a:ext cx="6089073" cy="390510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b="1" dirty="0">
                <a:solidFill>
                  <a:srgbClr val="903D17"/>
                </a:solidFill>
                <a:latin typeface="+mn-lt"/>
              </a:rPr>
              <a:t>Erasmus</a:t>
            </a:r>
            <a:r>
              <a:rPr lang="cs-CZ" sz="1800" dirty="0">
                <a:solidFill>
                  <a:prstClr val="black"/>
                </a:solidFill>
                <a:latin typeface="+mn-lt"/>
              </a:rPr>
              <a:t> + programové období 2021 – 2027 </a:t>
            </a:r>
            <a:endParaRPr lang="cs-CZ" sz="1400" dirty="0">
              <a:solidFill>
                <a:prstClr val="black"/>
              </a:solidFill>
              <a:latin typeface="+mn-lt"/>
            </a:endParaRP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400" dirty="0">
                <a:solidFill>
                  <a:prstClr val="black"/>
                </a:solidFill>
                <a:latin typeface="+mn-lt"/>
              </a:rPr>
              <a:t>28 programových zemí EU, partnerské země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400" dirty="0">
                <a:solidFill>
                  <a:prstClr val="black"/>
                </a:solidFill>
                <a:latin typeface="+mn-lt"/>
              </a:rPr>
              <a:t>Bilaterální smlouvy v platnosti (aktualizace)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b="1" dirty="0" err="1">
                <a:solidFill>
                  <a:srgbClr val="903D17"/>
                </a:solidFill>
                <a:latin typeface="+mn-lt"/>
              </a:rPr>
              <a:t>Freemover</a:t>
            </a:r>
            <a:r>
              <a:rPr lang="cs-CZ" sz="1800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400" dirty="0">
                <a:solidFill>
                  <a:prstClr val="black"/>
                </a:solidFill>
                <a:latin typeface="+mn-lt"/>
              </a:rPr>
              <a:t>Studium, výzkum, praxe v zemích mimo EU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b="1" dirty="0">
                <a:solidFill>
                  <a:srgbClr val="903D17"/>
                </a:solidFill>
                <a:latin typeface="+mn-lt"/>
              </a:rPr>
              <a:t>Absolventské stáže </a:t>
            </a:r>
            <a:r>
              <a:rPr lang="cs-CZ" sz="1800" dirty="0">
                <a:solidFill>
                  <a:prstClr val="black"/>
                </a:solidFill>
                <a:latin typeface="+mn-lt"/>
              </a:rPr>
              <a:t>(</a:t>
            </a:r>
            <a:r>
              <a:rPr lang="cs-CZ" sz="1800" dirty="0" err="1">
                <a:solidFill>
                  <a:prstClr val="black"/>
                </a:solidFill>
                <a:latin typeface="+mn-lt"/>
              </a:rPr>
              <a:t>WorkSpace</a:t>
            </a:r>
            <a:r>
              <a:rPr lang="cs-CZ" sz="1800" dirty="0">
                <a:solidFill>
                  <a:prstClr val="black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prstClr val="black"/>
                </a:solidFill>
                <a:latin typeface="+mn-lt"/>
              </a:rPr>
              <a:t>Europe</a:t>
            </a:r>
            <a:r>
              <a:rPr lang="cs-CZ" sz="1800" dirty="0">
                <a:solidFill>
                  <a:prstClr val="black"/>
                </a:solidFill>
                <a:latin typeface="+mn-lt"/>
              </a:rPr>
              <a:t> – CZ)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prstClr val="black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3100" dirty="0">
                <a:solidFill>
                  <a:srgbClr val="903D17"/>
                </a:solidFill>
                <a:latin typeface="+mn-lt"/>
              </a:rPr>
              <a:t>Výběrová řízení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800" dirty="0">
              <a:solidFill>
                <a:prstClr val="black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prstClr val="black"/>
                </a:solidFill>
                <a:latin typeface="+mn-lt"/>
              </a:rPr>
              <a:t>Dodatečné VŘ na studijní pobyty a praktické stáže na letní semestr 2022/23 – </a:t>
            </a:r>
            <a:r>
              <a:rPr lang="cs-CZ" sz="1800" b="1" dirty="0" smtClean="0">
                <a:latin typeface="+mn-lt"/>
              </a:rPr>
              <a:t>vyhlášeno, přihlášky do 30. září</a:t>
            </a:r>
            <a:endParaRPr lang="cs-CZ" sz="1800" b="1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prstClr val="black"/>
                </a:solidFill>
                <a:latin typeface="+mn-lt"/>
              </a:rPr>
              <a:t>Řádné vývěrové řízení na studijní pobyty a praktické stáže na akademický rok 2023/24 – </a:t>
            </a:r>
            <a:r>
              <a:rPr lang="cs-CZ" sz="1800" b="1" dirty="0">
                <a:latin typeface="+mn-lt"/>
              </a:rPr>
              <a:t>leden/únor 2023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prstClr val="black"/>
                </a:solidFill>
                <a:latin typeface="+mn-lt"/>
              </a:rPr>
              <a:t>Výběrové řízení na výukové pobyty pro akademické pracovníky a školení pro THP pracovníky – </a:t>
            </a:r>
            <a:r>
              <a:rPr lang="cs-CZ" sz="1800" b="1" dirty="0">
                <a:latin typeface="+mn-lt"/>
              </a:rPr>
              <a:t>leden/únor 2023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r="8387"/>
          <a:stretch/>
        </p:blipFill>
        <p:spPr>
          <a:xfrm>
            <a:off x="241405" y="933253"/>
            <a:ext cx="4790284" cy="64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Internacionalizace</a:t>
            </a:r>
            <a:br>
              <a:rPr lang="cs-CZ" b="1" dirty="0">
                <a:latin typeface="+mn-lt"/>
              </a:rPr>
            </a:br>
            <a:r>
              <a:rPr lang="cs-CZ" sz="3100" dirty="0">
                <a:latin typeface="+mn-lt"/>
              </a:rPr>
              <a:t>Mobility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71860"/>
            <a:ext cx="10273145" cy="1049310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800" dirty="0">
                <a:solidFill>
                  <a:schemeClr val="tx1"/>
                </a:solidFill>
                <a:latin typeface="+mn-lt"/>
              </a:rPr>
              <a:t>Výjezdy studentů i pedagogů v akademickém roce 2021/2022 byly stále ještě utlumeny následky epidemiologické situace související s pandemií COVID-19 předchozích období.</a:t>
            </a:r>
          </a:p>
          <a:p>
            <a:pPr marL="0" indent="0">
              <a:buNone/>
            </a:pPr>
            <a:endParaRPr lang="cs-CZ" dirty="0">
              <a:latin typeface="+mn-lt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963460" y="3130562"/>
            <a:ext cx="10515600" cy="2834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latin typeface="+mn-lt"/>
              </a:rPr>
              <a:t>Studenti výjezdy:</a:t>
            </a:r>
            <a:r>
              <a:rPr lang="cs-CZ" sz="1800" dirty="0">
                <a:latin typeface="+mn-lt"/>
              </a:rPr>
              <a:t>					</a:t>
            </a:r>
            <a:r>
              <a:rPr lang="cs-CZ" sz="1800" b="1" dirty="0">
                <a:latin typeface="+mn-lt"/>
              </a:rPr>
              <a:t>Pedagogické mobility výjezdy: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750" dirty="0">
                <a:solidFill>
                  <a:schemeClr val="tx1"/>
                </a:solidFill>
                <a:latin typeface="+mn-lt"/>
              </a:rPr>
              <a:t>Studijní pobyt: ZS </a:t>
            </a:r>
            <a:r>
              <a:rPr lang="cs-CZ" sz="1750" b="1" dirty="0">
                <a:latin typeface="+mn-lt"/>
              </a:rPr>
              <a:t>7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 / LS </a:t>
            </a:r>
            <a:r>
              <a:rPr lang="cs-CZ" sz="1750" b="1" dirty="0">
                <a:latin typeface="+mn-lt"/>
              </a:rPr>
              <a:t>9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 				Výukový pobyt: ZS </a:t>
            </a:r>
            <a:r>
              <a:rPr lang="cs-CZ" sz="1750" b="1" dirty="0">
                <a:latin typeface="+mn-lt"/>
              </a:rPr>
              <a:t>0 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/ LS </a:t>
            </a:r>
            <a:r>
              <a:rPr lang="cs-CZ" sz="1750" b="1" dirty="0">
                <a:latin typeface="+mn-lt"/>
              </a:rPr>
              <a:t>5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 </a:t>
            </a:r>
            <a:endParaRPr lang="cs-CZ" sz="1400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750" dirty="0">
                <a:solidFill>
                  <a:schemeClr val="tx1"/>
                </a:solidFill>
                <a:latin typeface="+mn-lt"/>
              </a:rPr>
              <a:t>Praktická stáž: ZS </a:t>
            </a:r>
            <a:r>
              <a:rPr lang="cs-CZ" sz="1750" b="1" dirty="0">
                <a:latin typeface="+mn-lt"/>
              </a:rPr>
              <a:t>1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 / LS </a:t>
            </a:r>
            <a:r>
              <a:rPr lang="cs-CZ" sz="1750" b="1" dirty="0">
                <a:latin typeface="+mn-lt"/>
              </a:rPr>
              <a:t>1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750" dirty="0">
                <a:solidFill>
                  <a:srgbClr val="903D17"/>
                </a:solidFill>
                <a:latin typeface="+mn-lt"/>
              </a:rPr>
              <a:t>	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			Školení: ZS </a:t>
            </a:r>
            <a:r>
              <a:rPr lang="cs-CZ" sz="1750" b="1" dirty="0">
                <a:latin typeface="+mn-lt"/>
              </a:rPr>
              <a:t>4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/ LS </a:t>
            </a:r>
            <a:r>
              <a:rPr lang="cs-CZ" sz="1750" b="1" dirty="0">
                <a:latin typeface="+mn-lt"/>
              </a:rPr>
              <a:t>0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 </a:t>
            </a:r>
            <a:endParaRPr lang="cs-CZ" sz="1400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8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latin typeface="+mn-lt"/>
              </a:rPr>
              <a:t>Zahraniční studenti příjezdy:	</a:t>
            </a:r>
            <a:r>
              <a:rPr lang="cs-CZ" sz="1800" dirty="0">
                <a:latin typeface="+mn-lt"/>
              </a:rPr>
              <a:t>			</a:t>
            </a:r>
            <a:r>
              <a:rPr lang="cs-CZ" sz="1800" b="1" dirty="0">
                <a:latin typeface="+mn-lt"/>
              </a:rPr>
              <a:t>Pedagogické mobility příjezdy: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750" dirty="0">
                <a:solidFill>
                  <a:schemeClr val="tx1"/>
                </a:solidFill>
                <a:latin typeface="+mn-lt"/>
              </a:rPr>
              <a:t>Studijní pobyt: ZS </a:t>
            </a:r>
            <a:r>
              <a:rPr lang="cs-CZ" sz="1750" b="1" dirty="0">
                <a:latin typeface="+mn-lt"/>
              </a:rPr>
              <a:t>2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 / LS </a:t>
            </a:r>
            <a:r>
              <a:rPr lang="cs-CZ" sz="1750" b="1" dirty="0">
                <a:latin typeface="+mn-lt"/>
              </a:rPr>
              <a:t>7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750" dirty="0">
                <a:solidFill>
                  <a:srgbClr val="903D17"/>
                </a:solidFill>
                <a:latin typeface="+mn-lt"/>
              </a:rPr>
              <a:t>				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Výukový pobyt: ZS </a:t>
            </a:r>
            <a:r>
              <a:rPr lang="cs-CZ" sz="1750" b="1" dirty="0">
                <a:latin typeface="+mn-lt"/>
              </a:rPr>
              <a:t>0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 / LS </a:t>
            </a:r>
            <a:r>
              <a:rPr lang="cs-CZ" sz="1750" b="1" dirty="0">
                <a:latin typeface="+mn-lt"/>
              </a:rPr>
              <a:t>4 </a:t>
            </a:r>
            <a:endParaRPr lang="cs-CZ" sz="1400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750" dirty="0">
                <a:solidFill>
                  <a:schemeClr val="tx1"/>
                </a:solidFill>
                <a:latin typeface="+mn-lt"/>
              </a:rPr>
              <a:t>Praktická stáž: ZS </a:t>
            </a:r>
            <a:r>
              <a:rPr lang="cs-CZ" sz="1750" b="1" dirty="0">
                <a:latin typeface="+mn-lt"/>
              </a:rPr>
              <a:t>0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 / LS </a:t>
            </a:r>
            <a:r>
              <a:rPr lang="cs-CZ" sz="1750" b="1" dirty="0">
                <a:latin typeface="+mn-lt"/>
              </a:rPr>
              <a:t>0</a:t>
            </a:r>
            <a:r>
              <a:rPr lang="cs-CZ" sz="1750" dirty="0">
                <a:solidFill>
                  <a:srgbClr val="903D17"/>
                </a:solidFill>
                <a:latin typeface="+mn-lt"/>
              </a:rPr>
              <a:t>				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Školení: ZS </a:t>
            </a:r>
            <a:r>
              <a:rPr lang="cs-CZ" sz="1750" b="1" dirty="0">
                <a:latin typeface="+mn-lt"/>
              </a:rPr>
              <a:t>2 </a:t>
            </a:r>
            <a:r>
              <a:rPr lang="cs-CZ" sz="1750" dirty="0">
                <a:solidFill>
                  <a:schemeClr val="tx1"/>
                </a:solidFill>
                <a:latin typeface="+mn-lt"/>
              </a:rPr>
              <a:t>/ LS </a:t>
            </a:r>
            <a:r>
              <a:rPr lang="cs-CZ" sz="1750" b="1" dirty="0">
                <a:latin typeface="+mn-lt"/>
              </a:rPr>
              <a:t>2</a:t>
            </a:r>
            <a:r>
              <a:rPr lang="cs-CZ" sz="1750" dirty="0">
                <a:solidFill>
                  <a:srgbClr val="903D17"/>
                </a:solidFill>
                <a:latin typeface="+mn-lt"/>
              </a:rPr>
              <a:t> </a:t>
            </a:r>
            <a:endParaRPr lang="cs-CZ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92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Internacionalizace</a:t>
            </a:r>
            <a:br>
              <a:rPr lang="cs-CZ" b="1" dirty="0">
                <a:latin typeface="+mn-lt"/>
              </a:rPr>
            </a:br>
            <a:r>
              <a:rPr lang="cs-CZ" sz="3100" dirty="0">
                <a:latin typeface="+mn-lt"/>
              </a:rPr>
              <a:t>Mobility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22618" y="3374967"/>
            <a:ext cx="3192087" cy="28024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cs-CZ" dirty="0">
              <a:latin typeface="+mn-lt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963460" y="3130562"/>
            <a:ext cx="10515600" cy="2834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779" y="2136370"/>
            <a:ext cx="7370962" cy="452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5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Internacionalizace</a:t>
            </a: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r>
              <a:rPr lang="cs-CZ" sz="3100" dirty="0">
                <a:latin typeface="+mn-lt"/>
              </a:rPr>
              <a:t>Projekty, soutěže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71859"/>
            <a:ext cx="10836564" cy="4586141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800" b="1" dirty="0">
                <a:latin typeface="+mn-lt"/>
              </a:rPr>
              <a:t>Interní soutěž Podpora mezinárodní spolupráce na rok 2022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Podáno 5 žádostí (výzkumné pobyty za účelem publikace či projektu): </a:t>
            </a:r>
            <a:endParaRPr lang="cs-CZ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Dr. Iva Staňková (ÚPV) a dr. Lenka Venterová (CV): výjezd univerzita v Portu a česká škola v Lisabonu; 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duben 2022</a:t>
            </a:r>
            <a:endParaRPr lang="cs-CZ" sz="1800" i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Eva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Klimecká (CV):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výjezd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Krakow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cs-CZ" sz="1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březen 2022</a:t>
            </a:r>
            <a:endParaRPr lang="cs-CZ" sz="1800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Dr. Barbora Petrů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Puhrová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(ÚŠP)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příjezd doc. </a:t>
            </a:r>
            <a:r>
              <a:rPr lang="cs-CZ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Berčnika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Z 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Lublaně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Slovinsko; </a:t>
            </a:r>
            <a:r>
              <a:rPr lang="cs-CZ" sz="1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duben 2022</a:t>
            </a:r>
            <a:endParaRPr lang="cs-CZ" sz="1800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Dr. Denisa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Denglerová (ÚPV):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výjezd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Stanford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zatím nebyl realizován</a:t>
            </a:r>
            <a:endParaRPr lang="cs-CZ" sz="1800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Mgr. Hana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Atcheson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(CJV):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příjezd dr. </a:t>
            </a:r>
            <a:r>
              <a:rPr lang="cs-CZ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Zemliansky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Oslo,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Norsko; 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říjen 2022</a:t>
            </a:r>
            <a:endParaRPr lang="cs-CZ" sz="18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cs-CZ" sz="18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Dodatečná 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</a:rPr>
              <a:t>výzva</a:t>
            </a:r>
          </a:p>
          <a:p>
            <a:pPr>
              <a:spcAft>
                <a:spcPts val="0"/>
              </a:spcAft>
            </a:pPr>
            <a:r>
              <a:rPr lang="cs-CZ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Základy češtiny pro ukrajinské uprchlíky </a:t>
            </a:r>
          </a:p>
          <a:p>
            <a:pPr>
              <a:spcAft>
                <a:spcPts val="0"/>
              </a:spcAft>
            </a:pPr>
            <a:r>
              <a:rPr lang="cs-CZ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Kurz angličtiny pro ukrajinské občany Začátečníci A0 až A1</a:t>
            </a:r>
          </a:p>
          <a:p>
            <a:pPr>
              <a:spcAft>
                <a:spcPts val="0"/>
              </a:spcAft>
            </a:pPr>
            <a:r>
              <a:rPr lang="cs-CZ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Kurz angličtiny pro ukrajinské občany Mírně pokročilí A1+ až A2</a:t>
            </a:r>
          </a:p>
          <a:p>
            <a:pPr>
              <a:spcAft>
                <a:spcPts val="0"/>
              </a:spcAft>
            </a:pPr>
            <a:endParaRPr lang="cs-CZ" sz="1800" dirty="0"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cs-CZ" sz="1800" dirty="0"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cs-CZ" sz="1800" dirty="0"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194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Internacionalizace</a:t>
            </a:r>
            <a:br>
              <a:rPr lang="cs-CZ" b="1" dirty="0">
                <a:latin typeface="+mn-lt"/>
              </a:rPr>
            </a:br>
            <a:r>
              <a:rPr lang="cs-CZ" sz="3100" dirty="0">
                <a:latin typeface="+mn-lt"/>
              </a:rPr>
              <a:t>Podpora – propagace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71859"/>
            <a:ext cx="10337800" cy="4290866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100" dirty="0">
              <a:solidFill>
                <a:schemeClr val="tx1"/>
              </a:solidFill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800" b="1" dirty="0">
                <a:solidFill>
                  <a:schemeClr val="tx1"/>
                </a:solidFill>
                <a:latin typeface="+mn-lt"/>
              </a:rPr>
              <a:t>Formy propagačních aktivit: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Webové 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stránky fakulty – Jak se žije </a:t>
            </a:r>
            <a:r>
              <a:rPr lang="cs-CZ" sz="1800" dirty="0" err="1">
                <a:solidFill>
                  <a:srgbClr val="222222"/>
                </a:solidFill>
                <a:latin typeface="+mn-lt"/>
              </a:rPr>
              <a:t>Erasmákům</a:t>
            </a: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Sociální 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sítě (</a:t>
            </a:r>
            <a:r>
              <a:rPr lang="cs-CZ" sz="1800" dirty="0" err="1">
                <a:solidFill>
                  <a:srgbClr val="222222"/>
                </a:solidFill>
                <a:latin typeface="+mn-lt"/>
              </a:rPr>
              <a:t>Facebook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, </a:t>
            </a:r>
            <a:r>
              <a:rPr lang="cs-CZ" sz="1800" dirty="0" err="1">
                <a:solidFill>
                  <a:srgbClr val="222222"/>
                </a:solidFill>
                <a:latin typeface="+mn-lt"/>
              </a:rPr>
              <a:t>Instagram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)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Nástěnky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, bannery, stojan s informacemi ve foyer budovy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</a:rPr>
              <a:t>Erasmus+ night (studentský klub → setkání studentů)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Vstupy 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do výuky </a:t>
            </a: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 </a:t>
            </a: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Hromadný 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e-mail studentům 1. a 2. ročníku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Informační 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tabule ve studentském klubu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Výstava 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fotografií z pobytů v zahraničí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  <a:hlinkClick r:id="rId3"/>
              </a:rPr>
              <a:t>www.International.utb.cz</a:t>
            </a: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100" dirty="0">
              <a:solidFill>
                <a:srgbClr val="222222"/>
              </a:solidFill>
              <a:latin typeface="+mn-lt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874" y="1027521"/>
            <a:ext cx="2097699" cy="31537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957" y="4417292"/>
            <a:ext cx="4543944" cy="23330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957" y="1027522"/>
            <a:ext cx="2078191" cy="315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 rot="16200000">
            <a:off x="5472546" y="-4530441"/>
            <a:ext cx="1265384" cy="11748661"/>
          </a:xfrm>
          <a:prstGeom prst="rect">
            <a:avLst/>
          </a:prstGeom>
          <a:solidFill>
            <a:srgbClr val="903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41198"/>
            <a:ext cx="10515600" cy="1206630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bg1"/>
                </a:solidFill>
                <a:latin typeface="+mn-lt"/>
              </a:rPr>
              <a:t>Propagace</a:t>
            </a:r>
            <a:r>
              <a:rPr lang="cs-CZ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2400" b="1" dirty="0">
                <a:latin typeface="+mn-lt"/>
              </a:rPr>
              <a:t>Klíčové aktivity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2400" b="1" dirty="0">
                <a:latin typeface="+mn-lt"/>
              </a:rPr>
              <a:t>Významné události a aktivity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2400" b="1" dirty="0">
                <a:latin typeface="+mn-lt"/>
              </a:rPr>
              <a:t>Co nás čeká </a:t>
            </a:r>
            <a:endParaRPr lang="cs-CZ" sz="2400" b="1" dirty="0" smtClean="0"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2400" b="1" dirty="0" smtClean="0">
                <a:latin typeface="+mn-lt"/>
              </a:rPr>
              <a:t>Projekt </a:t>
            </a:r>
            <a:r>
              <a:rPr lang="cs-CZ" sz="2400" b="1" dirty="0">
                <a:latin typeface="+mn-lt"/>
              </a:rPr>
              <a:t>IKAROS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2000" b="1" dirty="0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980" y="2543694"/>
            <a:ext cx="1679606" cy="29977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988" y="2543694"/>
            <a:ext cx="1839380" cy="30402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892" y="2543694"/>
            <a:ext cx="1735481" cy="30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37021"/>
            <a:ext cx="10515600" cy="1206630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Propagace</a:t>
            </a:r>
            <a:r>
              <a:rPr lang="cs-CZ" dirty="0">
                <a:latin typeface="+mn-lt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67059"/>
            <a:ext cx="10515600" cy="4586141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800" b="1" dirty="0">
                <a:solidFill>
                  <a:srgbClr val="903D17"/>
                </a:solidFill>
                <a:latin typeface="+mn-lt"/>
              </a:rPr>
              <a:t>Klíčové aktivity se prioritně zaměřují na: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sz="1800" b="1" dirty="0">
                <a:solidFill>
                  <a:srgbClr val="903D17"/>
                </a:solidFill>
                <a:latin typeface="+mn-lt"/>
              </a:rPr>
              <a:t> </a:t>
            </a:r>
            <a:endParaRPr lang="cs-CZ" sz="1400" dirty="0">
              <a:solidFill>
                <a:srgbClr val="642721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</a:rPr>
              <a:t>propagaci studia na FHS (uchazeči) 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 veletrhy </a:t>
            </a:r>
            <a:r>
              <a:rPr lang="cs-CZ" sz="1800" dirty="0" err="1">
                <a:solidFill>
                  <a:srgbClr val="222222"/>
                </a:solidFill>
                <a:latin typeface="+mn-lt"/>
              </a:rPr>
              <a:t>Gaudeamus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, DOD, návštěvy středních škol, FB/IG, inzerce v časopise Kam po </a:t>
            </a: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maturitě,</a:t>
            </a: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</a:rPr>
              <a:t>propagaci výjezdů na zahraniční studijní a praktické stáže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letáky, sociální sítě, návštěvy ve </a:t>
            </a:r>
            <a:r>
              <a:rPr lang="cs-CZ" sz="1800" dirty="0" smtClean="0">
                <a:solidFill>
                  <a:srgbClr val="222222"/>
                </a:solidFill>
                <a:latin typeface="+mn-lt"/>
              </a:rPr>
              <a:t>výuce,</a:t>
            </a:r>
            <a:endParaRPr lang="cs-CZ" sz="1800" dirty="0">
              <a:solidFill>
                <a:srgbClr val="222222"/>
              </a:solidFill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222222"/>
                </a:solidFill>
                <a:latin typeface="+mn-lt"/>
              </a:rPr>
              <a:t>soustavnou propagaci fakulty a komunikace se studenty prostřednictvím fakultního </a:t>
            </a:r>
            <a:r>
              <a:rPr lang="cs-CZ" sz="1800" dirty="0" err="1">
                <a:solidFill>
                  <a:srgbClr val="222222"/>
                </a:solidFill>
                <a:latin typeface="+mn-lt"/>
              </a:rPr>
              <a:t>Facebooku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 a </a:t>
            </a:r>
            <a:r>
              <a:rPr lang="cs-CZ" sz="1800" dirty="0" err="1">
                <a:solidFill>
                  <a:srgbClr val="222222"/>
                </a:solidFill>
                <a:latin typeface="+mn-lt"/>
              </a:rPr>
              <a:t>Instagramu</a:t>
            </a:r>
            <a:r>
              <a:rPr lang="cs-CZ" sz="1800" dirty="0">
                <a:solidFill>
                  <a:srgbClr val="222222"/>
                </a:solidFill>
                <a:latin typeface="+mn-lt"/>
              </a:rPr>
              <a:t> </a:t>
            </a:r>
            <a:endParaRPr lang="cs-CZ" sz="18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zviditelnění FHS na veřejnosti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spolupráce s vedoucí tiskového oddělení </a:t>
            </a:r>
            <a:r>
              <a:rPr lang="cs-CZ" sz="18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UTB,</a:t>
            </a:r>
            <a:endParaRPr lang="cs-CZ" sz="18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propagaci akcí jako např. Show-</a:t>
            </a:r>
            <a:r>
              <a:rPr lang="cs-CZ" sz="18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off</a:t>
            </a:r>
            <a:r>
              <a:rPr lang="cs-CZ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 Noc vědců, Den Zlínského kraje, ZFF, dobročinné aktivity, workshopy, </a:t>
            </a:r>
            <a:r>
              <a:rPr lang="cs-CZ" sz="18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výstavy,</a:t>
            </a:r>
            <a:endParaRPr lang="cs-CZ" sz="18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zveřejňování příspěvků; nedávné: </a:t>
            </a:r>
            <a:r>
              <a:rPr lang="cs-CZ" sz="18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Prázdninová </a:t>
            </a:r>
            <a:r>
              <a:rPr lang="cs-CZ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škola angličtiny, Den zdraví pro děti zaměstnanců, intenzivní kurzy češtiny pro ukrajinské uprchlíky, </a:t>
            </a: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cs-CZ" sz="18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prezentaci </a:t>
            </a:r>
            <a:r>
              <a:rPr lang="cs-CZ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fakulty v očích studentů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mimoškolní akce pro studenty zveřejňované na webu a </a:t>
            </a:r>
            <a:r>
              <a:rPr lang="cs-CZ" sz="18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FB/IG.</a:t>
            </a:r>
            <a:endParaRPr lang="cs-CZ" sz="18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cs-CZ" sz="18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4402</TotalTime>
  <Words>1318</Words>
  <Application>Microsoft Office PowerPoint</Application>
  <PresentationFormat>Širokoúhlá obrazovka</PresentationFormat>
  <Paragraphs>204</Paragraphs>
  <Slides>26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3" baseType="lpstr">
      <vt:lpstr>Arial</vt:lpstr>
      <vt:lpstr>Calibri</vt:lpstr>
      <vt:lpstr>Times New Roman</vt:lpstr>
      <vt:lpstr>UTB Berlin</vt:lpstr>
      <vt:lpstr>Wingdings</vt:lpstr>
      <vt:lpstr>Motiv Office</vt:lpstr>
      <vt:lpstr>Acrobat Document</vt:lpstr>
      <vt:lpstr>Prezentace aplikace PowerPoint</vt:lpstr>
      <vt:lpstr>Internacionalizace</vt:lpstr>
      <vt:lpstr>Internacionalizace Studijní a praktické stáže</vt:lpstr>
      <vt:lpstr>Internacionalizace Mobility</vt:lpstr>
      <vt:lpstr>Internacionalizace Mobility</vt:lpstr>
      <vt:lpstr>Internacionalizace Projekty, soutěže</vt:lpstr>
      <vt:lpstr>Internacionalizace Podpora – propagace</vt:lpstr>
      <vt:lpstr>Propagace </vt:lpstr>
      <vt:lpstr>Propagace </vt:lpstr>
      <vt:lpstr>Propagace </vt:lpstr>
      <vt:lpstr>Ukrajina a My</vt:lpstr>
      <vt:lpstr>Promo video </vt:lpstr>
      <vt:lpstr>Den otevřených dveří </vt:lpstr>
      <vt:lpstr>Prezentace aplikace PowerPoint</vt:lpstr>
      <vt:lpstr>Velikonoční kavárna</vt:lpstr>
      <vt:lpstr>ZFF 2022</vt:lpstr>
      <vt:lpstr>Fakultní časopis   </vt:lpstr>
      <vt:lpstr>Brožura FHS</vt:lpstr>
      <vt:lpstr>Summer challenge - Instagram</vt:lpstr>
      <vt:lpstr>Propagace – reklamní kampaň sociální sítě  </vt:lpstr>
      <vt:lpstr>Propagace  Co nás čeká</vt:lpstr>
      <vt:lpstr>Ikaros Komunikační a marketingová strategie popularizace VaV  </vt:lpstr>
      <vt:lpstr>Ikaros Komunikační a marketingová strategie popularizace VaV  </vt:lpstr>
      <vt:lpstr>Ikaros Komunikační a marketingová strategie popularizace VaV  </vt:lpstr>
      <vt:lpstr>Ikaros Komunikační a marketingová strategie popularizace VaV  </vt:lpstr>
      <vt:lpstr>Propagace  Výzva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Kolek</dc:creator>
  <cp:lastModifiedBy>Renata Šilhánová</cp:lastModifiedBy>
  <cp:revision>234</cp:revision>
  <cp:lastPrinted>2022-09-08T09:48:46Z</cp:lastPrinted>
  <dcterms:created xsi:type="dcterms:W3CDTF">2020-09-09T06:20:52Z</dcterms:created>
  <dcterms:modified xsi:type="dcterms:W3CDTF">2022-09-09T06:18:05Z</dcterms:modified>
</cp:coreProperties>
</file>