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5" r:id="rId3"/>
    <p:sldId id="276" r:id="rId4"/>
    <p:sldId id="277" r:id="rId5"/>
    <p:sldId id="278" r:id="rId6"/>
    <p:sldId id="279" r:id="rId7"/>
    <p:sldId id="280" r:id="rId8"/>
    <p:sldId id="282" r:id="rId9"/>
    <p:sldId id="283" r:id="rId10"/>
    <p:sldId id="284" r:id="rId11"/>
    <p:sldId id="286" r:id="rId12"/>
    <p:sldId id="287" r:id="rId13"/>
    <p:sldId id="289" r:id="rId14"/>
    <p:sldId id="268" r:id="rId15"/>
    <p:sldId id="269" r:id="rId16"/>
    <p:sldId id="273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08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94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92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91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13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422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82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26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42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9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429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EF140-4511-45FA-9EF1-D4A97B232EBC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E9D5A-E271-487A-82C7-9F467E58F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33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hs.utb.cz/?mdocs-file=13253" TargetMode="External"/><Relationship Id="rId2" Type="http://schemas.openxmlformats.org/officeDocument/2006/relationships/hyperlink" Target="https://docplayer.cz/110986575-Procesy-rizeni-zs-a-ms-jako-jednoho-pravniho-subjektu-mgr-barbora-petru-puhrova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PROCESY ŘÍZENÍ ŠKOLSTVÍ </a:t>
            </a:r>
            <a:r>
              <a:rPr lang="cs-CZ" sz="4400" b="1" smtClean="0"/>
              <a:t>A ŠKOLY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4892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Společnost lidí vzájemně angažovaných v systematicky cíleném úsilí produkovat zboží (výrobky) nebo služby (činnosti) (Obst, 2006, s. 43, podle Pitra, 1992) </a:t>
            </a:r>
          </a:p>
          <a:p>
            <a:r>
              <a:rPr lang="cs-CZ" dirty="0" smtClean="0"/>
              <a:t>Přednosti a nedostatky</a:t>
            </a:r>
          </a:p>
          <a:p>
            <a:r>
              <a:rPr lang="cs-CZ" dirty="0" smtClean="0"/>
              <a:t>Silné a slabé stránky</a:t>
            </a:r>
          </a:p>
          <a:p>
            <a:r>
              <a:rPr lang="cs-CZ" dirty="0" smtClean="0"/>
              <a:t>Konkurence a informace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12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Kontrola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proces monitorování aktivit organizace s cílem zajistit, že budou provedeny podle plánu </a:t>
            </a:r>
          </a:p>
          <a:p>
            <a:r>
              <a:rPr lang="cs-CZ" dirty="0" smtClean="0"/>
              <a:t>proces zjišťování, hodnocení a porovnávání skutečného stavu se stavem žádoucím</a:t>
            </a:r>
          </a:p>
          <a:p>
            <a:r>
              <a:rPr lang="cs-CZ" dirty="0" smtClean="0"/>
              <a:t>porovnání plnění cílů a plánů - vliv na rozhodovací procesy </a:t>
            </a:r>
          </a:p>
          <a:p>
            <a:r>
              <a:rPr lang="cs-CZ" dirty="0" smtClean="0"/>
              <a:t>cílem je včasné zjištění a přijetí závěrů</a:t>
            </a:r>
            <a:r>
              <a:rPr lang="cs-CZ" dirty="0"/>
              <a:t> </a:t>
            </a:r>
            <a:r>
              <a:rPr lang="cs-CZ" dirty="0" smtClean="0"/>
              <a:t>kontroly</a:t>
            </a:r>
          </a:p>
          <a:p>
            <a:endParaRPr lang="cs-CZ" dirty="0" smtClean="0"/>
          </a:p>
          <a:p>
            <a:r>
              <a:rPr lang="cs-CZ" dirty="0" smtClean="0"/>
              <a:t>efektivní kontrolní systém by měl být : </a:t>
            </a:r>
          </a:p>
          <a:p>
            <a:pPr>
              <a:buFontTx/>
              <a:buChar char="-"/>
            </a:pPr>
            <a:r>
              <a:rPr lang="cs-CZ" dirty="0" smtClean="0"/>
              <a:t>přesný, časově vymezený, ekonomický, flexibilní, srozumitelný</a:t>
            </a:r>
          </a:p>
          <a:p>
            <a:pPr>
              <a:buFontTx/>
              <a:buChar char="-"/>
            </a:pPr>
            <a:r>
              <a:rPr lang="cs-CZ" dirty="0" smtClean="0"/>
              <a:t>stanovená jasná kritéria </a:t>
            </a:r>
          </a:p>
          <a:p>
            <a:pPr>
              <a:buFontTx/>
              <a:buChar char="-"/>
            </a:pPr>
            <a:r>
              <a:rPr lang="cs-CZ" i="1" dirty="0" smtClean="0"/>
              <a:t>bez kontroly není řízení</a:t>
            </a:r>
          </a:p>
        </p:txBody>
      </p:sp>
    </p:spTree>
    <p:extLst>
      <p:ext uri="{BB962C8B-B14F-4D97-AF65-F5344CB8AC3E}">
        <p14:creationId xmlns:p14="http://schemas.microsoft.com/office/powerpoint/2010/main" val="1375498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Typy kontrol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dirty="0" smtClean="0"/>
              <a:t>z hlediska ČASU</a:t>
            </a:r>
          </a:p>
          <a:p>
            <a:r>
              <a:rPr lang="cs-CZ" dirty="0" smtClean="0"/>
              <a:t>preventivní</a:t>
            </a:r>
          </a:p>
          <a:p>
            <a:r>
              <a:rPr lang="cs-CZ" dirty="0" smtClean="0"/>
              <a:t>pravidelná</a:t>
            </a:r>
          </a:p>
          <a:p>
            <a:r>
              <a:rPr lang="cs-CZ" dirty="0" smtClean="0"/>
              <a:t>průběžná</a:t>
            </a:r>
          </a:p>
          <a:p>
            <a:r>
              <a:rPr lang="cs-CZ" dirty="0" smtClean="0"/>
              <a:t>následná</a:t>
            </a:r>
          </a:p>
          <a:p>
            <a:pPr marL="0" indent="0">
              <a:buNone/>
            </a:pPr>
            <a:r>
              <a:rPr lang="cs-CZ" dirty="0" smtClean="0"/>
              <a:t>z hlediska ROZSAHU</a:t>
            </a:r>
          </a:p>
          <a:p>
            <a:r>
              <a:rPr lang="cs-CZ" dirty="0" smtClean="0"/>
              <a:t>komplexní</a:t>
            </a:r>
          </a:p>
          <a:p>
            <a:r>
              <a:rPr lang="cs-CZ" dirty="0" smtClean="0"/>
              <a:t>dílčí</a:t>
            </a:r>
          </a:p>
          <a:p>
            <a:r>
              <a:rPr lang="cs-CZ" dirty="0" smtClean="0"/>
              <a:t>vzhledem ke koncepčním cílům</a:t>
            </a:r>
          </a:p>
          <a:p>
            <a:r>
              <a:rPr lang="cs-CZ" dirty="0" smtClean="0"/>
              <a:t>vzhledem k operativním cílům</a:t>
            </a:r>
          </a:p>
          <a:p>
            <a:pPr marL="0" indent="0">
              <a:buNone/>
            </a:pPr>
            <a:r>
              <a:rPr lang="cs-CZ" dirty="0"/>
              <a:t>z hlediska </a:t>
            </a:r>
            <a:r>
              <a:rPr lang="cs-CZ" dirty="0" smtClean="0"/>
              <a:t>MÍSTA KONTROLY</a:t>
            </a:r>
          </a:p>
          <a:p>
            <a:r>
              <a:rPr lang="cs-CZ" dirty="0" smtClean="0"/>
              <a:t>přímá</a:t>
            </a:r>
          </a:p>
          <a:p>
            <a:r>
              <a:rPr lang="cs-CZ" dirty="0" smtClean="0"/>
              <a:t>nepřímá</a:t>
            </a:r>
          </a:p>
          <a:p>
            <a:pPr marL="0" indent="0">
              <a:buNone/>
            </a:pPr>
            <a:r>
              <a:rPr lang="cs-CZ" dirty="0" smtClean="0"/>
              <a:t>z </a:t>
            </a:r>
            <a:r>
              <a:rPr lang="cs-CZ" dirty="0"/>
              <a:t>hlediska </a:t>
            </a:r>
            <a:r>
              <a:rPr lang="cs-CZ" dirty="0" smtClean="0"/>
              <a:t>ZPŮSOBU OVLIVŇOVÁNÍ ZÁJMŮ</a:t>
            </a:r>
          </a:p>
          <a:p>
            <a:r>
              <a:rPr lang="cs-CZ" dirty="0" smtClean="0"/>
              <a:t>přikazovací</a:t>
            </a:r>
          </a:p>
          <a:p>
            <a:r>
              <a:rPr lang="cs-CZ" dirty="0" err="1" smtClean="0"/>
              <a:t>podněcovací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dirty="0"/>
              <a:t>interní audit</a:t>
            </a:r>
          </a:p>
          <a:p>
            <a:r>
              <a:rPr lang="cs-CZ" dirty="0"/>
              <a:t>externí audit </a:t>
            </a:r>
          </a:p>
          <a:p>
            <a:r>
              <a:rPr lang="cs-CZ" dirty="0"/>
              <a:t>vnitřní kontrola</a:t>
            </a:r>
          </a:p>
          <a:p>
            <a:r>
              <a:rPr lang="cs-CZ" dirty="0"/>
              <a:t>zpětná vazba</a:t>
            </a:r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kontrolní proces:</a:t>
            </a:r>
          </a:p>
          <a:p>
            <a:r>
              <a:rPr lang="cs-CZ" dirty="0"/>
              <a:t>1. zjištění</a:t>
            </a:r>
          </a:p>
          <a:p>
            <a:r>
              <a:rPr lang="cs-CZ" dirty="0"/>
              <a:t>2. vyhodnocení</a:t>
            </a:r>
          </a:p>
          <a:p>
            <a:r>
              <a:rPr lang="cs-CZ" dirty="0"/>
              <a:t>3. náprava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879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5094" y="365127"/>
            <a:ext cx="9821838" cy="1325563"/>
          </a:xfrm>
        </p:spPr>
        <p:txBody>
          <a:bodyPr>
            <a:normAutofit fontScale="90000"/>
          </a:bodyPr>
          <a:lstStyle/>
          <a:p>
            <a:r>
              <a:rPr lang="cs-CZ" dirty="0"/>
              <a:t>Jaké jsou zásady pro efektivní kontrolní činnost?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9961" y="1825625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 smtClean="0"/>
              <a:t>volba aplikace vhodných kontrolních mechanismů (metody a nástroje)</a:t>
            </a:r>
          </a:p>
          <a:p>
            <a:r>
              <a:rPr lang="cs-CZ" dirty="0" smtClean="0"/>
              <a:t>přiměřená </a:t>
            </a:r>
          </a:p>
          <a:p>
            <a:r>
              <a:rPr lang="cs-CZ" dirty="0" smtClean="0"/>
              <a:t>časově vhodně nastavená kontrolní činnost </a:t>
            </a:r>
          </a:p>
          <a:p>
            <a:r>
              <a:rPr lang="cs-CZ" dirty="0" smtClean="0"/>
              <a:t>jednoznačná a adresná (organizační a personální předpoklady) </a:t>
            </a:r>
          </a:p>
          <a:p>
            <a:r>
              <a:rPr lang="cs-CZ" dirty="0" smtClean="0"/>
              <a:t>smysluplná / pochopená </a:t>
            </a:r>
          </a:p>
          <a:p>
            <a:r>
              <a:rPr lang="cs-CZ" dirty="0" smtClean="0"/>
              <a:t>etická a legální </a:t>
            </a:r>
          </a:p>
          <a:p>
            <a:r>
              <a:rPr lang="cs-CZ" dirty="0" smtClean="0"/>
              <a:t>podporovat aktivní sebekontrolu a seberegulaci (delegování, participativní styl vedení)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2788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Blažek, L. (2014). </a:t>
            </a:r>
            <a:r>
              <a:rPr lang="cs-CZ" i="1" dirty="0"/>
              <a:t>Management: organizování, rozhodování, ovlivňování</a:t>
            </a:r>
            <a:r>
              <a:rPr lang="cs-CZ" dirty="0"/>
              <a:t> (2., </a:t>
            </a:r>
            <a:r>
              <a:rPr lang="cs-CZ" dirty="0" err="1"/>
              <a:t>rozš</a:t>
            </a:r>
            <a:r>
              <a:rPr lang="cs-CZ" dirty="0"/>
              <a:t>. </a:t>
            </a:r>
            <a:r>
              <a:rPr lang="cs-CZ" dirty="0" err="1"/>
              <a:t>vyd</a:t>
            </a:r>
            <a:r>
              <a:rPr lang="cs-CZ" dirty="0"/>
              <a:t>). </a:t>
            </a:r>
            <a:r>
              <a:rPr lang="cs-CZ" smtClean="0"/>
              <a:t>Praha: Grada</a:t>
            </a:r>
            <a:r>
              <a:rPr lang="cs-CZ" dirty="0"/>
              <a:t>.</a:t>
            </a:r>
            <a:endParaRPr lang="cs-CZ" dirty="0" smtClean="0"/>
          </a:p>
          <a:p>
            <a:r>
              <a:rPr lang="cs-CZ" dirty="0" smtClean="0"/>
              <a:t>Obst, O. (2006). </a:t>
            </a:r>
            <a:r>
              <a:rPr lang="cs-CZ" i="1" dirty="0" smtClean="0"/>
              <a:t>Manažerské </a:t>
            </a:r>
            <a:r>
              <a:rPr lang="cs-CZ" i="1" dirty="0"/>
              <a:t>minimum pro učitele</a:t>
            </a:r>
            <a:r>
              <a:rPr lang="cs-CZ" dirty="0"/>
              <a:t>. Olomouc: Univerzita Palackého v </a:t>
            </a:r>
            <a:r>
              <a:rPr lang="cs-CZ" dirty="0" smtClean="0"/>
              <a:t>Olomouci.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1695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i="1" dirty="0"/>
              <a:t>Jmenujte alespoň 10 klíčových oblastí, kterých se týká řízení školství a školy</a:t>
            </a:r>
            <a:r>
              <a:rPr lang="cs-CZ" i="1" dirty="0" smtClean="0"/>
              <a:t>.</a:t>
            </a:r>
          </a:p>
          <a:p>
            <a:r>
              <a:rPr lang="cs-CZ" i="1" dirty="0" smtClean="0"/>
              <a:t>Pojednejte o </a:t>
            </a:r>
            <a:r>
              <a:rPr lang="cs-CZ" i="1" dirty="0" err="1" smtClean="0"/>
              <a:t>provazbě</a:t>
            </a:r>
            <a:r>
              <a:rPr lang="cs-CZ" i="1" dirty="0" smtClean="0"/>
              <a:t> procesů řízení v praxi mateřské školy. </a:t>
            </a:r>
          </a:p>
          <a:p>
            <a:r>
              <a:rPr lang="cs-CZ" i="1" dirty="0" smtClean="0"/>
              <a:t>Jaké další procesy je nutné zařadit do systému řízení školy? Prostudujte např. </a:t>
            </a:r>
            <a:r>
              <a:rPr lang="cs-CZ" i="1" dirty="0" err="1" smtClean="0"/>
              <a:t>rigorozní</a:t>
            </a:r>
            <a:r>
              <a:rPr lang="cs-CZ" i="1" dirty="0" smtClean="0"/>
              <a:t> práci sumarizující Procesy řízení v ZŠ a MŠ v jednom právním subjektu</a:t>
            </a:r>
            <a:r>
              <a:rPr lang="cs-CZ" i="1" dirty="0"/>
              <a:t>. </a:t>
            </a:r>
            <a:r>
              <a:rPr lang="cs-CZ" i="1" dirty="0">
                <a:hlinkClick r:id="rId2"/>
              </a:rPr>
              <a:t>https://</a:t>
            </a:r>
            <a:r>
              <a:rPr lang="cs-CZ" i="1" dirty="0" smtClean="0">
                <a:hlinkClick r:id="rId2"/>
              </a:rPr>
              <a:t>docplayer.cz/110986575-Procesy-rizeni-zs-a-ms-jako-jednoho-pravniho-subjektu-mgr-barbora-petru-puhrova.html</a:t>
            </a:r>
            <a:r>
              <a:rPr lang="cs-CZ" i="1" dirty="0" smtClean="0"/>
              <a:t> </a:t>
            </a:r>
          </a:p>
          <a:p>
            <a:endParaRPr lang="cs-CZ" i="1" dirty="0"/>
          </a:p>
          <a:p>
            <a:r>
              <a:rPr lang="cs-CZ" i="1" dirty="0" smtClean="0"/>
              <a:t>Další zdroj k prostudování: </a:t>
            </a:r>
            <a:r>
              <a:rPr lang="cs-CZ" i="1" dirty="0">
                <a:hlinkClick r:id="rId3"/>
              </a:rPr>
              <a:t>https://fhs.utb.cz/?mdocs-file=13253</a:t>
            </a:r>
            <a:r>
              <a:rPr lang="cs-CZ" i="1" dirty="0"/>
              <a:t> </a:t>
            </a:r>
            <a:r>
              <a:rPr lang="cs-CZ" i="1" dirty="0" smtClean="0"/>
              <a:t>- Studijní </a:t>
            </a:r>
            <a:r>
              <a:rPr lang="cs-CZ" i="1" dirty="0"/>
              <a:t>opora Základy školského managementu </a:t>
            </a:r>
          </a:p>
          <a:p>
            <a:endParaRPr lang="cs-CZ" i="1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9639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PROCESY ŘÍZENÍ ŠKOLSTVÍ A ŠKOLY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016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PLÁNOVÁNÍ</a:t>
            </a:r>
          </a:p>
          <a:p>
            <a:pPr marL="0" indent="0">
              <a:buNone/>
            </a:pPr>
            <a:r>
              <a:rPr lang="cs-CZ" dirty="0" smtClean="0"/>
              <a:t>ROZHODOVÁNÍ</a:t>
            </a:r>
          </a:p>
          <a:p>
            <a:pPr marL="0" indent="0">
              <a:buNone/>
            </a:pPr>
            <a:r>
              <a:rPr lang="cs-CZ" dirty="0" smtClean="0"/>
              <a:t>ORGANIZOVÁNÍ</a:t>
            </a:r>
          </a:p>
          <a:p>
            <a:pPr marL="0" indent="0">
              <a:buNone/>
            </a:pPr>
            <a:r>
              <a:rPr lang="cs-CZ" dirty="0" smtClean="0"/>
              <a:t>KOORDINOVÁNÍ </a:t>
            </a:r>
          </a:p>
          <a:p>
            <a:pPr marL="0" indent="0">
              <a:buNone/>
            </a:pPr>
            <a:r>
              <a:rPr lang="cs-CZ" dirty="0" smtClean="0"/>
              <a:t>ŘÍZENÍ LIDSKÝCH ZDROJŮ</a:t>
            </a:r>
          </a:p>
          <a:p>
            <a:pPr marL="0" indent="0">
              <a:buNone/>
            </a:pPr>
            <a:r>
              <a:rPr lang="cs-CZ" dirty="0" smtClean="0"/>
              <a:t>VEDENÍ A MOTIVOVÁNÍ LIDÍ</a:t>
            </a:r>
          </a:p>
          <a:p>
            <a:pPr marL="0" indent="0">
              <a:buNone/>
            </a:pPr>
            <a:r>
              <a:rPr lang="cs-CZ" dirty="0" smtClean="0"/>
              <a:t>KONTROLA </a:t>
            </a:r>
          </a:p>
          <a:p>
            <a:pPr marL="0" indent="0">
              <a:buNone/>
            </a:pPr>
            <a:r>
              <a:rPr lang="cs-CZ" dirty="0" smtClean="0"/>
              <a:t>HODNOCENÍ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65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Oblasti řízení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Regionální financování</a:t>
            </a:r>
          </a:p>
          <a:p>
            <a:r>
              <a:rPr lang="cs-CZ" dirty="0" smtClean="0"/>
              <a:t>Správa škol</a:t>
            </a:r>
          </a:p>
          <a:p>
            <a:r>
              <a:rPr lang="cs-CZ" dirty="0" smtClean="0"/>
              <a:t>Vzdělávací politika </a:t>
            </a:r>
          </a:p>
          <a:p>
            <a:r>
              <a:rPr lang="cs-CZ" dirty="0" smtClean="0"/>
              <a:t>Kariérní řád (profesní růst)</a:t>
            </a:r>
          </a:p>
          <a:p>
            <a:r>
              <a:rPr lang="cs-CZ" dirty="0" smtClean="0"/>
              <a:t>Vzdělávání učitelů</a:t>
            </a:r>
          </a:p>
          <a:p>
            <a:r>
              <a:rPr lang="cs-CZ" dirty="0" smtClean="0"/>
              <a:t>Koncepční a </a:t>
            </a:r>
            <a:r>
              <a:rPr lang="cs-CZ" dirty="0" err="1" smtClean="0"/>
              <a:t>kurikulární</a:t>
            </a:r>
            <a:r>
              <a:rPr lang="cs-CZ" dirty="0" smtClean="0"/>
              <a:t> dokumenty</a:t>
            </a:r>
          </a:p>
          <a:p>
            <a:r>
              <a:rPr lang="cs-CZ" dirty="0" smtClean="0"/>
              <a:t>Legislativa </a:t>
            </a:r>
          </a:p>
          <a:p>
            <a:r>
              <a:rPr lang="cs-CZ" dirty="0" err="1"/>
              <a:t>Autoevaluace</a:t>
            </a:r>
            <a:r>
              <a:rPr lang="cs-CZ" dirty="0"/>
              <a:t> školy</a:t>
            </a:r>
          </a:p>
          <a:p>
            <a:r>
              <a:rPr lang="cs-CZ" dirty="0" smtClean="0"/>
              <a:t>Externí evaluace a hodnoticí kritéria </a:t>
            </a:r>
          </a:p>
          <a:p>
            <a:r>
              <a:rPr lang="cs-CZ" dirty="0" smtClean="0"/>
              <a:t>Evropský kontext vzdělávání </a:t>
            </a:r>
          </a:p>
          <a:p>
            <a:r>
              <a:rPr lang="cs-CZ" dirty="0" smtClean="0"/>
              <a:t>+ další? 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82620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627" y="378775"/>
            <a:ext cx="8974398" cy="13255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Plánování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626" y="1825625"/>
            <a:ext cx="10222173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klíčová</a:t>
            </a:r>
            <a:r>
              <a:rPr lang="en-US" dirty="0" smtClean="0"/>
              <a:t> </a:t>
            </a:r>
            <a:r>
              <a:rPr lang="en-US" dirty="0" err="1" smtClean="0"/>
              <a:t>manažerská</a:t>
            </a:r>
            <a:r>
              <a:rPr lang="en-US" dirty="0" smtClean="0"/>
              <a:t> </a:t>
            </a:r>
            <a:r>
              <a:rPr lang="en-US" dirty="0" err="1" smtClean="0"/>
              <a:t>funkce</a:t>
            </a:r>
            <a:r>
              <a:rPr lang="en-US" dirty="0" smtClean="0"/>
              <a:t>, </a:t>
            </a:r>
            <a:r>
              <a:rPr lang="en-US" dirty="0" err="1" smtClean="0"/>
              <a:t>týká</a:t>
            </a:r>
            <a:r>
              <a:rPr lang="en-US" dirty="0" smtClean="0"/>
              <a:t> se </a:t>
            </a:r>
            <a:r>
              <a:rPr lang="en-US" dirty="0" err="1"/>
              <a:t>všech</a:t>
            </a:r>
            <a:r>
              <a:rPr lang="en-US" dirty="0"/>
              <a:t> </a:t>
            </a:r>
            <a:r>
              <a:rPr lang="en-US" dirty="0" err="1"/>
              <a:t>oborů</a:t>
            </a:r>
            <a:r>
              <a:rPr lang="en-US" dirty="0"/>
              <a:t> a </a:t>
            </a:r>
            <a:r>
              <a:rPr lang="en-US" dirty="0" err="1"/>
              <a:t>aspektů</a:t>
            </a:r>
            <a:r>
              <a:rPr lang="en-US" dirty="0"/>
              <a:t> </a:t>
            </a:r>
            <a:r>
              <a:rPr lang="en-US" dirty="0" err="1" smtClean="0"/>
              <a:t>organizace</a:t>
            </a:r>
            <a:endParaRPr lang="cs-CZ" dirty="0" smtClean="0"/>
          </a:p>
          <a:p>
            <a:r>
              <a:rPr lang="cs-CZ" b="1" dirty="0" smtClean="0"/>
              <a:t>p</a:t>
            </a:r>
            <a:r>
              <a:rPr lang="en-US" b="1" dirty="0" err="1" smtClean="0"/>
              <a:t>odstatou</a:t>
            </a:r>
            <a:r>
              <a:rPr lang="en-US" b="1" dirty="0" smtClean="0"/>
              <a:t> </a:t>
            </a:r>
            <a:r>
              <a:rPr lang="en-US" b="1" dirty="0" err="1"/>
              <a:t>plánování</a:t>
            </a:r>
            <a:r>
              <a:rPr lang="en-US" b="1" dirty="0"/>
              <a:t> je </a:t>
            </a:r>
            <a:r>
              <a:rPr lang="en-US" b="1" dirty="0" err="1"/>
              <a:t>určení</a:t>
            </a:r>
            <a:r>
              <a:rPr lang="en-US" b="1" dirty="0"/>
              <a:t> </a:t>
            </a:r>
            <a:r>
              <a:rPr lang="en-US" b="1" dirty="0" err="1"/>
              <a:t>cílů</a:t>
            </a:r>
            <a:r>
              <a:rPr lang="en-US" b="1" dirty="0"/>
              <a:t> </a:t>
            </a:r>
            <a:r>
              <a:rPr lang="en-US" b="1" dirty="0" err="1"/>
              <a:t>nebo</a:t>
            </a:r>
            <a:r>
              <a:rPr lang="en-US" b="1" dirty="0"/>
              <a:t> </a:t>
            </a:r>
            <a:r>
              <a:rPr lang="en-US" b="1" dirty="0" err="1"/>
              <a:t>cílových</a:t>
            </a:r>
            <a:r>
              <a:rPr lang="en-US" b="1" dirty="0"/>
              <a:t> </a:t>
            </a:r>
            <a:r>
              <a:rPr lang="en-US" b="1" dirty="0" err="1"/>
              <a:t>hodnot</a:t>
            </a:r>
            <a:r>
              <a:rPr lang="en-US" b="1" dirty="0"/>
              <a:t> a </a:t>
            </a:r>
            <a:r>
              <a:rPr lang="en-US" b="1" dirty="0" err="1" smtClean="0"/>
              <a:t>způsobů</a:t>
            </a:r>
            <a:r>
              <a:rPr lang="en-US" b="1" dirty="0" smtClean="0"/>
              <a:t> </a:t>
            </a:r>
            <a:r>
              <a:rPr lang="en-US" b="1" dirty="0" err="1"/>
              <a:t>jejich</a:t>
            </a:r>
            <a:r>
              <a:rPr lang="en-US" b="1" dirty="0"/>
              <a:t> </a:t>
            </a:r>
            <a:r>
              <a:rPr lang="en-US" b="1" dirty="0" err="1" smtClean="0"/>
              <a:t>dosahování</a:t>
            </a:r>
            <a:endParaRPr lang="cs-CZ" b="1" dirty="0" smtClean="0"/>
          </a:p>
          <a:p>
            <a:r>
              <a:rPr lang="cs-CZ" dirty="0" smtClean="0"/>
              <a:t>akceptace </a:t>
            </a:r>
            <a:r>
              <a:rPr lang="en-US" dirty="0" err="1" smtClean="0"/>
              <a:t>relevantní</a:t>
            </a:r>
            <a:r>
              <a:rPr lang="cs-CZ" dirty="0" smtClean="0"/>
              <a:t>ch</a:t>
            </a:r>
            <a:r>
              <a:rPr lang="en-US" dirty="0"/>
              <a:t> </a:t>
            </a:r>
            <a:r>
              <a:rPr lang="en-US" dirty="0" err="1" smtClean="0"/>
              <a:t>vnitřní</a:t>
            </a:r>
            <a:r>
              <a:rPr lang="cs-CZ" dirty="0" smtClean="0"/>
              <a:t>ch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vnější</a:t>
            </a:r>
            <a:r>
              <a:rPr lang="cs-CZ" dirty="0" smtClean="0"/>
              <a:t>ch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cs-CZ" dirty="0" smtClean="0"/>
              <a:t>ů</a:t>
            </a:r>
            <a:r>
              <a:rPr lang="en-US" dirty="0" smtClean="0"/>
              <a:t> </a:t>
            </a:r>
            <a:r>
              <a:rPr lang="en-US" dirty="0" err="1" smtClean="0"/>
              <a:t>ovlivňující</a:t>
            </a:r>
            <a:r>
              <a:rPr lang="cs-CZ" dirty="0" smtClean="0"/>
              <a:t>ch</a:t>
            </a:r>
            <a:r>
              <a:rPr lang="en-US" dirty="0" smtClean="0"/>
              <a:t> </a:t>
            </a:r>
            <a:r>
              <a:rPr lang="en-US" dirty="0" err="1"/>
              <a:t>úspěšné</a:t>
            </a:r>
            <a:r>
              <a:rPr lang="en-US" dirty="0"/>
              <a:t> </a:t>
            </a:r>
            <a:r>
              <a:rPr lang="en-US" dirty="0" err="1"/>
              <a:t>dosažení</a:t>
            </a:r>
            <a:r>
              <a:rPr lang="en-US" dirty="0"/>
              <a:t> </a:t>
            </a:r>
            <a:r>
              <a:rPr lang="en-US" dirty="0" err="1"/>
              <a:t>cílů</a:t>
            </a:r>
            <a:r>
              <a:rPr lang="en-US" dirty="0"/>
              <a:t> </a:t>
            </a:r>
            <a:r>
              <a:rPr lang="en-US" dirty="0" err="1"/>
              <a:t>nebo</a:t>
            </a:r>
            <a:r>
              <a:rPr lang="en-US" dirty="0"/>
              <a:t> </a:t>
            </a:r>
            <a:r>
              <a:rPr lang="en-US" dirty="0" err="1"/>
              <a:t>cílových</a:t>
            </a:r>
            <a:r>
              <a:rPr lang="en-US" dirty="0"/>
              <a:t> </a:t>
            </a:r>
            <a:r>
              <a:rPr lang="cs-CZ" dirty="0" smtClean="0"/>
              <a:t>hodnot</a:t>
            </a:r>
          </a:p>
          <a:p>
            <a:endParaRPr lang="en-US" dirty="0" smtClean="0"/>
          </a:p>
          <a:p>
            <a:r>
              <a:rPr lang="en-US" dirty="0" err="1" smtClean="0"/>
              <a:t>Kroky</a:t>
            </a:r>
            <a:r>
              <a:rPr lang="en-US" dirty="0" smtClean="0"/>
              <a:t> </a:t>
            </a:r>
            <a:r>
              <a:rPr lang="en-US" dirty="0" err="1" smtClean="0"/>
              <a:t>plánování</a:t>
            </a:r>
            <a:r>
              <a:rPr lang="cs-CZ" dirty="0"/>
              <a:t>:</a:t>
            </a:r>
            <a:endParaRPr lang="cs-CZ" dirty="0" smtClean="0"/>
          </a:p>
          <a:p>
            <a:pPr>
              <a:buFontTx/>
              <a:buChar char="-"/>
            </a:pPr>
            <a:r>
              <a:rPr lang="en-US" dirty="0" err="1" smtClean="0"/>
              <a:t>analýza</a:t>
            </a:r>
            <a:r>
              <a:rPr lang="en-US" dirty="0" smtClean="0"/>
              <a:t> </a:t>
            </a:r>
            <a:r>
              <a:rPr lang="en-US" dirty="0" err="1" smtClean="0"/>
              <a:t>současného</a:t>
            </a:r>
            <a:r>
              <a:rPr lang="en-US" dirty="0" smtClean="0"/>
              <a:t> </a:t>
            </a:r>
            <a:r>
              <a:rPr lang="en-US" dirty="0" err="1" smtClean="0"/>
              <a:t>stavu</a:t>
            </a:r>
            <a:r>
              <a:rPr lang="en-US" dirty="0" smtClean="0"/>
              <a:t> – SWOT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stanovení cílů (SMART)</a:t>
            </a:r>
          </a:p>
          <a:p>
            <a:pPr>
              <a:buFontTx/>
              <a:buChar char="-"/>
            </a:pPr>
            <a:r>
              <a:rPr lang="cs-CZ" dirty="0" smtClean="0"/>
              <a:t>stanovení </a:t>
            </a:r>
            <a:r>
              <a:rPr lang="cs-CZ" dirty="0"/>
              <a:t>kroků, strategií, postupů k dosažení cílů </a:t>
            </a:r>
          </a:p>
          <a:p>
            <a:pPr>
              <a:buFontTx/>
              <a:buChar char="-"/>
            </a:pPr>
            <a:endParaRPr lang="cs-CZ" dirty="0" smtClean="0"/>
          </a:p>
          <a:p>
            <a:r>
              <a:rPr lang="cs-CZ" dirty="0" smtClean="0"/>
              <a:t>n</a:t>
            </a:r>
            <a:r>
              <a:rPr lang="en-US" dirty="0" err="1" smtClean="0"/>
              <a:t>ásledně</a:t>
            </a:r>
            <a:r>
              <a:rPr lang="en-US" dirty="0" smtClean="0"/>
              <a:t> r</a:t>
            </a:r>
            <a:r>
              <a:rPr lang="cs-CZ" dirty="0" smtClean="0"/>
              <a:t>e</a:t>
            </a:r>
            <a:r>
              <a:rPr lang="en-US" dirty="0" err="1" smtClean="0"/>
              <a:t>alizace</a:t>
            </a:r>
            <a:r>
              <a:rPr lang="en-US" dirty="0" smtClean="0"/>
              <a:t> </a:t>
            </a:r>
            <a:r>
              <a:rPr lang="en-US" dirty="0" err="1" smtClean="0"/>
              <a:t>plánu</a:t>
            </a:r>
            <a:r>
              <a:rPr lang="en-US" dirty="0" smtClean="0"/>
              <a:t>, </a:t>
            </a:r>
            <a:r>
              <a:rPr lang="en-US" dirty="0" err="1" smtClean="0"/>
              <a:t>kontrola</a:t>
            </a:r>
            <a:r>
              <a:rPr lang="cs-CZ" dirty="0" smtClean="0"/>
              <a:t> a hodnocení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0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Plánování ve škole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Smyslem plánování je rozvoj organizace</a:t>
            </a:r>
          </a:p>
          <a:p>
            <a:r>
              <a:rPr lang="cs-CZ" dirty="0" smtClean="0"/>
              <a:t>Cílově orientovaný rozhodovací proces</a:t>
            </a:r>
          </a:p>
          <a:p>
            <a:r>
              <a:rPr lang="cs-CZ" dirty="0" smtClean="0"/>
              <a:t>Východiskem pro všechny manažerské funkce</a:t>
            </a:r>
          </a:p>
          <a:p>
            <a:r>
              <a:rPr lang="cs-CZ" dirty="0" smtClean="0"/>
              <a:t>Součástí řídící práce na všech úrovních řízení</a:t>
            </a:r>
          </a:p>
          <a:p>
            <a:r>
              <a:rPr lang="cs-CZ" dirty="0" smtClean="0"/>
              <a:t>Umožňuje koordinaci aktivit</a:t>
            </a:r>
          </a:p>
          <a:p>
            <a:r>
              <a:rPr lang="cs-CZ" dirty="0" smtClean="0"/>
              <a:t>Redukuje překrývající se činnosti</a:t>
            </a:r>
          </a:p>
          <a:p>
            <a:r>
              <a:rPr lang="cs-CZ" dirty="0" smtClean="0"/>
              <a:t>Umožňuje efektivní provádění činnosti</a:t>
            </a:r>
          </a:p>
          <a:p>
            <a:r>
              <a:rPr lang="cs-CZ" dirty="0" smtClean="0"/>
              <a:t>Definuje rizika a jejich dopad na dosažení cíle</a:t>
            </a:r>
          </a:p>
          <a:p>
            <a:r>
              <a:rPr lang="cs-CZ" dirty="0" smtClean="0"/>
              <a:t>Formuluje kritéria pro kontrolování </a:t>
            </a:r>
          </a:p>
        </p:txBody>
      </p:sp>
    </p:spTree>
    <p:extLst>
      <p:ext uri="{BB962C8B-B14F-4D97-AF65-F5344CB8AC3E}">
        <p14:creationId xmlns:p14="http://schemas.microsoft.com/office/powerpoint/2010/main" val="102771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7671" y="450376"/>
            <a:ext cx="10904561" cy="64076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Strategické </a:t>
            </a:r>
            <a:r>
              <a:rPr lang="cs-CZ" b="1" dirty="0"/>
              <a:t>plánování </a:t>
            </a:r>
            <a:r>
              <a:rPr lang="cs-CZ" dirty="0"/>
              <a:t>– dlouhodobé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Střednědobé</a:t>
            </a:r>
            <a:r>
              <a:rPr lang="cs-CZ" dirty="0"/>
              <a:t> – i na dobu několika let (ŠVP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Krátkodobé</a:t>
            </a:r>
            <a:r>
              <a:rPr lang="cs-CZ" dirty="0"/>
              <a:t> plány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v </a:t>
            </a:r>
            <a:r>
              <a:rPr lang="cs-CZ" dirty="0"/>
              <a:t>oblastech: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Výchovně-vzdělávací </a:t>
            </a:r>
            <a:r>
              <a:rPr lang="cs-CZ" dirty="0" smtClean="0"/>
              <a:t>proces (dokumentace, akce, organizace)</a:t>
            </a: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Mimoškolní (akce, rozvoj spolupráce)</a:t>
            </a: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Personální (personální agenda, DVPP, organizace tříd, funkce)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Materiálně </a:t>
            </a:r>
            <a:r>
              <a:rPr lang="cs-CZ" dirty="0" smtClean="0"/>
              <a:t>technické (opravy, investice)</a:t>
            </a:r>
          </a:p>
          <a:p>
            <a:pPr>
              <a:buFontTx/>
              <a:buChar char="-"/>
            </a:pPr>
            <a:r>
              <a:rPr lang="cs-CZ" dirty="0" smtClean="0"/>
              <a:t>Financování (projekty, rozpočet, investice)</a:t>
            </a:r>
          </a:p>
          <a:p>
            <a:pPr>
              <a:buFontTx/>
              <a:buChar char="-"/>
            </a:pPr>
            <a:r>
              <a:rPr lang="cs-CZ" dirty="0" smtClean="0"/>
              <a:t>Rozvoj organizace (budování, investice, spolupráce, změny)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Spolupráce se </a:t>
            </a:r>
            <a:r>
              <a:rPr lang="cs-CZ" dirty="0" smtClean="0"/>
              <a:t>subjekty (rozvoj školy, projekty, smlouvy)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Specifické plány</a:t>
            </a:r>
            <a:r>
              <a:rPr lang="cs-CZ" dirty="0" smtClean="0"/>
              <a:t> – jednoznačné, direktivní, konkrétní cíle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Postupy</a:t>
            </a:r>
            <a:r>
              <a:rPr lang="cs-CZ" dirty="0"/>
              <a:t>: analýza stavu, formulací vizí, cílů a úkolů a jejich delegování na jednotlivé pracovníky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78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Rozhodování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2197"/>
            <a:ext cx="10312021" cy="51042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- přítomnost </a:t>
            </a:r>
            <a:r>
              <a:rPr lang="en-US" dirty="0" err="1" smtClean="0"/>
              <a:t>možnost</a:t>
            </a:r>
            <a:r>
              <a:rPr lang="cs-CZ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volby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nejméně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dvou</a:t>
            </a:r>
            <a:r>
              <a:rPr lang="en-US" dirty="0"/>
              <a:t> </a:t>
            </a:r>
            <a:r>
              <a:rPr lang="en-US" dirty="0" err="1" smtClean="0"/>
              <a:t>možných</a:t>
            </a:r>
            <a:r>
              <a:rPr lang="en-US" dirty="0" smtClean="0"/>
              <a:t> </a:t>
            </a:r>
            <a:r>
              <a:rPr lang="en-US" dirty="0" err="1" smtClean="0"/>
              <a:t>řešení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kritéria</a:t>
            </a:r>
            <a:r>
              <a:rPr lang="en-US" dirty="0" smtClean="0"/>
              <a:t> pro </a:t>
            </a:r>
            <a:r>
              <a:rPr lang="en-US" dirty="0" err="1" smtClean="0"/>
              <a:t>výběr</a:t>
            </a:r>
            <a:r>
              <a:rPr lang="en-US" dirty="0" smtClean="0"/>
              <a:t> </a:t>
            </a:r>
            <a:r>
              <a:rPr lang="en-US" dirty="0" err="1" smtClean="0"/>
              <a:t>rozhodnutí</a:t>
            </a:r>
            <a:r>
              <a:rPr lang="en-US" dirty="0" smtClean="0"/>
              <a:t>)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neustálý </a:t>
            </a:r>
            <a:r>
              <a:rPr lang="cs-CZ" dirty="0" smtClean="0"/>
              <a:t>proces </a:t>
            </a:r>
            <a:r>
              <a:rPr lang="en-US" dirty="0" err="1" smtClean="0"/>
              <a:t>rozhod</a:t>
            </a:r>
            <a:r>
              <a:rPr lang="cs-CZ" dirty="0" smtClean="0"/>
              <a:t>ování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Fáze rozhodování</a:t>
            </a:r>
          </a:p>
          <a:p>
            <a:pPr lvl="1" indent="-342900"/>
            <a:r>
              <a:rPr lang="cs-CZ" dirty="0" smtClean="0"/>
              <a:t>r</a:t>
            </a:r>
            <a:r>
              <a:rPr lang="en-US" dirty="0" err="1"/>
              <a:t>ozpoznání</a:t>
            </a:r>
            <a:r>
              <a:rPr lang="en-US" dirty="0"/>
              <a:t> </a:t>
            </a:r>
            <a:r>
              <a:rPr lang="en-US" dirty="0" err="1"/>
              <a:t>vznik</a:t>
            </a:r>
            <a:r>
              <a:rPr lang="cs-CZ" dirty="0"/>
              <a:t>u</a:t>
            </a:r>
            <a:r>
              <a:rPr lang="en-US" dirty="0"/>
              <a:t> </a:t>
            </a:r>
            <a:r>
              <a:rPr lang="en-US" dirty="0" err="1"/>
              <a:t>problém</a:t>
            </a:r>
            <a:r>
              <a:rPr lang="cs-CZ" dirty="0"/>
              <a:t>u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být</a:t>
            </a:r>
            <a:r>
              <a:rPr lang="en-US" dirty="0"/>
              <a:t> </a:t>
            </a:r>
            <a:r>
              <a:rPr lang="en-US" dirty="0" err="1"/>
              <a:t>řešen</a:t>
            </a:r>
            <a:endParaRPr lang="en-US" dirty="0"/>
          </a:p>
          <a:p>
            <a:pPr lvl="1" indent="-342900"/>
            <a:r>
              <a:rPr lang="cs-CZ" dirty="0"/>
              <a:t>a</a:t>
            </a:r>
            <a:r>
              <a:rPr lang="en-US" dirty="0" err="1"/>
              <a:t>nalýza</a:t>
            </a:r>
            <a:r>
              <a:rPr lang="en-US" dirty="0"/>
              <a:t> </a:t>
            </a:r>
            <a:r>
              <a:rPr lang="en-US" dirty="0" err="1"/>
              <a:t>problému</a:t>
            </a:r>
            <a:r>
              <a:rPr lang="en-US" dirty="0"/>
              <a:t> z </a:t>
            </a:r>
            <a:r>
              <a:rPr lang="en-US" dirty="0" err="1"/>
              <a:t>hlediska</a:t>
            </a:r>
            <a:r>
              <a:rPr lang="en-US" dirty="0"/>
              <a:t> </a:t>
            </a:r>
            <a:r>
              <a:rPr lang="en-US" dirty="0" err="1"/>
              <a:t>daných</a:t>
            </a:r>
            <a:r>
              <a:rPr lang="en-US" dirty="0"/>
              <a:t> </a:t>
            </a:r>
            <a:r>
              <a:rPr lang="en-US" dirty="0" err="1"/>
              <a:t>omezení</a:t>
            </a:r>
            <a:r>
              <a:rPr lang="en-US" dirty="0"/>
              <a:t> (</a:t>
            </a:r>
            <a:r>
              <a:rPr lang="en-US" dirty="0" err="1"/>
              <a:t>prostředí</a:t>
            </a:r>
            <a:r>
              <a:rPr lang="en-US" dirty="0"/>
              <a:t>), </a:t>
            </a:r>
            <a:r>
              <a:rPr lang="en-US" dirty="0" err="1"/>
              <a:t>obtížnosti</a:t>
            </a:r>
            <a:r>
              <a:rPr lang="en-US" dirty="0"/>
              <a:t> a </a:t>
            </a:r>
            <a:r>
              <a:rPr lang="en-US" dirty="0" err="1"/>
              <a:t>doby</a:t>
            </a:r>
            <a:r>
              <a:rPr lang="en-US" dirty="0"/>
              <a:t> </a:t>
            </a:r>
            <a:r>
              <a:rPr lang="en-US" dirty="0" err="1"/>
              <a:t>přípravy</a:t>
            </a:r>
            <a:r>
              <a:rPr lang="en-US" dirty="0"/>
              <a:t> </a:t>
            </a:r>
            <a:r>
              <a:rPr lang="en-US" dirty="0" err="1"/>
              <a:t>rozhodnutí</a:t>
            </a:r>
            <a:r>
              <a:rPr lang="en-US" dirty="0"/>
              <a:t> (co je </a:t>
            </a:r>
            <a:r>
              <a:rPr lang="en-US" dirty="0" err="1"/>
              <a:t>cílem</a:t>
            </a:r>
            <a:r>
              <a:rPr lang="en-US" dirty="0"/>
              <a:t> </a:t>
            </a:r>
            <a:r>
              <a:rPr lang="cs-CZ" dirty="0"/>
              <a:t>/ následkem /změnou </a:t>
            </a:r>
            <a:r>
              <a:rPr lang="en-US" dirty="0" err="1"/>
              <a:t>rozhodnutí</a:t>
            </a:r>
            <a:r>
              <a:rPr lang="en-US" dirty="0"/>
              <a:t>?)</a:t>
            </a:r>
          </a:p>
          <a:p>
            <a:pPr lvl="1" indent="-342900"/>
            <a:r>
              <a:rPr lang="cs-CZ" dirty="0"/>
              <a:t>p</a:t>
            </a:r>
            <a:r>
              <a:rPr lang="en-US" dirty="0" err="1"/>
              <a:t>rogn</a:t>
            </a:r>
            <a:r>
              <a:rPr lang="cs-CZ" dirty="0" err="1"/>
              <a:t>óza</a:t>
            </a:r>
            <a:endParaRPr lang="cs-CZ" dirty="0"/>
          </a:p>
          <a:p>
            <a:pPr lvl="1" indent="-342900"/>
            <a:r>
              <a:rPr lang="cs-CZ" dirty="0"/>
              <a:t>možnosti řešení</a:t>
            </a:r>
          </a:p>
          <a:p>
            <a:pPr lvl="1" indent="-342900"/>
            <a:r>
              <a:rPr lang="cs-CZ" dirty="0"/>
              <a:t>kontrola kvality navrhovaných řešení</a:t>
            </a:r>
          </a:p>
          <a:p>
            <a:pPr lvl="1" indent="-342900"/>
            <a:r>
              <a:rPr lang="cs-CZ" dirty="0"/>
              <a:t>rozhodnutí</a:t>
            </a:r>
          </a:p>
          <a:p>
            <a:pPr lvl="1" indent="-342900"/>
            <a:r>
              <a:rPr lang="cs-CZ" dirty="0"/>
              <a:t>formulace a sdělení rozhodnutí</a:t>
            </a:r>
          </a:p>
          <a:p>
            <a:pPr lvl="1" indent="-342900"/>
            <a:r>
              <a:rPr lang="cs-CZ" dirty="0"/>
              <a:t>kontrola přijatých rozhodnutí </a:t>
            </a:r>
          </a:p>
          <a:p>
            <a:pPr>
              <a:buFontTx/>
              <a:buChar char="-"/>
            </a:pPr>
            <a:endParaRPr lang="cs-CZ" b="1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30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Spolurozhodování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1" y="1690689"/>
            <a:ext cx="10216486" cy="4351338"/>
          </a:xfrm>
        </p:spPr>
        <p:txBody>
          <a:bodyPr>
            <a:normAutofit/>
          </a:bodyPr>
          <a:lstStyle/>
          <a:p>
            <a:r>
              <a:rPr lang="cs-CZ" dirty="0" smtClean="0"/>
              <a:t>spoluúčast </a:t>
            </a:r>
            <a:r>
              <a:rPr lang="cs-CZ" dirty="0"/>
              <a:t>na rozhodování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/>
              <a:t>kolektivní, o dílčí části rozhodují i jiní, jiné orgány) </a:t>
            </a:r>
            <a:endParaRPr lang="en-US" dirty="0"/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yužití více informací, zkušeností, znalostí</a:t>
            </a:r>
          </a:p>
          <a:p>
            <a:pPr>
              <a:buFontTx/>
              <a:buChar char="-"/>
            </a:pPr>
            <a:r>
              <a:rPr lang="cs-CZ" dirty="0" smtClean="0"/>
              <a:t>zlepšení komunikace mezi pracovníky</a:t>
            </a:r>
          </a:p>
          <a:p>
            <a:pPr>
              <a:buFontTx/>
              <a:buChar char="-"/>
            </a:pPr>
            <a:r>
              <a:rPr lang="cs-CZ" dirty="0" smtClean="0"/>
              <a:t>zlepšení vztahu mezi nad a podřízenými</a:t>
            </a:r>
          </a:p>
          <a:p>
            <a:pPr>
              <a:buFontTx/>
              <a:buChar char="-"/>
            </a:pPr>
            <a:r>
              <a:rPr lang="cs-CZ" dirty="0" smtClean="0"/>
              <a:t>motivace k vyšším výkonům, vyšší aktivita</a:t>
            </a:r>
          </a:p>
          <a:p>
            <a:pPr>
              <a:buFontTx/>
              <a:buChar char="-"/>
            </a:pPr>
            <a:r>
              <a:rPr lang="cs-CZ" dirty="0" smtClean="0"/>
              <a:t>mobilizace vědomostí podřízených, zvýšení kompetencí </a:t>
            </a:r>
          </a:p>
          <a:p>
            <a:pPr>
              <a:buFontTx/>
              <a:buChar char="-"/>
            </a:pPr>
            <a:r>
              <a:rPr lang="cs-CZ" dirty="0" smtClean="0"/>
              <a:t>prodloužení rozhodovacího procesu a nutnost stanovení odpovědnosti za rozhodnutí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44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Organizování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21454" cy="4351338"/>
          </a:xfrm>
        </p:spPr>
        <p:txBody>
          <a:bodyPr>
            <a:normAutofit/>
          </a:bodyPr>
          <a:lstStyle/>
          <a:p>
            <a:r>
              <a:rPr lang="en-US" dirty="0" err="1" smtClean="0"/>
              <a:t>uspořádávání</a:t>
            </a:r>
            <a:r>
              <a:rPr lang="en-US" dirty="0"/>
              <a:t>, </a:t>
            </a:r>
            <a:r>
              <a:rPr lang="en-US" dirty="0" err="1"/>
              <a:t>vytváření</a:t>
            </a:r>
            <a:r>
              <a:rPr lang="en-US" dirty="0"/>
              <a:t> </a:t>
            </a:r>
            <a:r>
              <a:rPr lang="en-US" dirty="0" err="1"/>
              <a:t>řádu</a:t>
            </a:r>
            <a:r>
              <a:rPr lang="en-US" dirty="0"/>
              <a:t> a </a:t>
            </a:r>
            <a:r>
              <a:rPr lang="en-US" dirty="0" err="1" smtClean="0"/>
              <a:t>systému</a:t>
            </a:r>
            <a:endParaRPr lang="en-US" dirty="0"/>
          </a:p>
          <a:p>
            <a:r>
              <a:rPr lang="en-US" dirty="0" err="1" smtClean="0"/>
              <a:t>organizování</a:t>
            </a:r>
            <a:r>
              <a:rPr lang="en-US" dirty="0" smtClean="0"/>
              <a:t> </a:t>
            </a:r>
            <a:r>
              <a:rPr lang="en-US" dirty="0" err="1"/>
              <a:t>lidí</a:t>
            </a:r>
            <a:r>
              <a:rPr lang="en-US" dirty="0"/>
              <a:t>, </a:t>
            </a:r>
            <a:r>
              <a:rPr lang="en-US" dirty="0" err="1"/>
              <a:t>dalších</a:t>
            </a:r>
            <a:r>
              <a:rPr lang="en-US" dirty="0"/>
              <a:t> </a:t>
            </a:r>
            <a:r>
              <a:rPr lang="en-US" dirty="0" err="1"/>
              <a:t>zdrojů</a:t>
            </a:r>
            <a:r>
              <a:rPr lang="en-US" dirty="0"/>
              <a:t>, </a:t>
            </a:r>
            <a:r>
              <a:rPr lang="en-US" dirty="0" err="1"/>
              <a:t>procesů</a:t>
            </a:r>
            <a:r>
              <a:rPr lang="en-US" dirty="0"/>
              <a:t>, </a:t>
            </a:r>
            <a:r>
              <a:rPr lang="en-US" dirty="0" err="1"/>
              <a:t>služeb</a:t>
            </a:r>
            <a:r>
              <a:rPr lang="en-US" dirty="0"/>
              <a:t>, </a:t>
            </a:r>
            <a:r>
              <a:rPr lang="en-US" dirty="0" err="1"/>
              <a:t>struktur</a:t>
            </a:r>
            <a:r>
              <a:rPr lang="en-US" dirty="0"/>
              <a:t> a </a:t>
            </a:r>
            <a:r>
              <a:rPr lang="en-US" dirty="0" err="1"/>
              <a:t>systémů</a:t>
            </a:r>
            <a:r>
              <a:rPr lang="en-US" dirty="0"/>
              <a:t> </a:t>
            </a:r>
            <a:r>
              <a:rPr lang="en-US" dirty="0" err="1"/>
              <a:t>uvnitř</a:t>
            </a:r>
            <a:r>
              <a:rPr lang="en-US" dirty="0"/>
              <a:t> </a:t>
            </a:r>
            <a:r>
              <a:rPr lang="en-US" dirty="0" err="1" smtClean="0"/>
              <a:t>organizace</a:t>
            </a:r>
            <a:endParaRPr lang="cs-CZ" dirty="0" smtClean="0"/>
          </a:p>
          <a:p>
            <a:endParaRPr lang="en-US" dirty="0" smtClean="0"/>
          </a:p>
          <a:p>
            <a:r>
              <a:rPr lang="en-US" b="1" dirty="0" err="1"/>
              <a:t>Základní</a:t>
            </a:r>
            <a:r>
              <a:rPr lang="en-US" b="1" dirty="0"/>
              <a:t> </a:t>
            </a:r>
            <a:r>
              <a:rPr lang="en-US" b="1" dirty="0" err="1"/>
              <a:t>metody</a:t>
            </a:r>
            <a:r>
              <a:rPr lang="en-US" b="1" dirty="0"/>
              <a:t> </a:t>
            </a:r>
            <a:r>
              <a:rPr lang="en-US" b="1" dirty="0" err="1" smtClean="0"/>
              <a:t>organizování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Centralizace</a:t>
            </a:r>
            <a:r>
              <a:rPr lang="en-US" dirty="0" smtClean="0"/>
              <a:t> (</a:t>
            </a:r>
            <a:r>
              <a:rPr lang="en-US" dirty="0" err="1" smtClean="0"/>
              <a:t>vše</a:t>
            </a:r>
            <a:r>
              <a:rPr lang="en-US" dirty="0" smtClean="0"/>
              <a:t> v </a:t>
            </a:r>
            <a:r>
              <a:rPr lang="en-US" dirty="0" err="1" smtClean="0"/>
              <a:t>rukou</a:t>
            </a:r>
            <a:r>
              <a:rPr lang="en-US" dirty="0" smtClean="0"/>
              <a:t> </a:t>
            </a:r>
            <a:r>
              <a:rPr lang="en-US" dirty="0" err="1" smtClean="0"/>
              <a:t>vrcholného</a:t>
            </a:r>
            <a:r>
              <a:rPr lang="en-US" dirty="0" smtClean="0"/>
              <a:t> </a:t>
            </a:r>
            <a:r>
              <a:rPr lang="en-US" dirty="0" err="1" smtClean="0"/>
              <a:t>manažera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Decentralizace</a:t>
            </a:r>
            <a:r>
              <a:rPr lang="en-US" dirty="0" smtClean="0"/>
              <a:t> (z </a:t>
            </a:r>
            <a:r>
              <a:rPr lang="en-US" dirty="0" err="1" smtClean="0"/>
              <a:t>vrcholného</a:t>
            </a:r>
            <a:r>
              <a:rPr lang="en-US" dirty="0" smtClean="0"/>
              <a:t> </a:t>
            </a:r>
            <a:r>
              <a:rPr lang="en-US" dirty="0" err="1" smtClean="0"/>
              <a:t>managementu</a:t>
            </a:r>
            <a:r>
              <a:rPr lang="en-US" dirty="0" smtClean="0"/>
              <a:t> do </a:t>
            </a:r>
            <a:r>
              <a:rPr lang="en-US" dirty="0" err="1" smtClean="0"/>
              <a:t>rukou</a:t>
            </a:r>
            <a:r>
              <a:rPr lang="en-US" dirty="0" smtClean="0"/>
              <a:t> </a:t>
            </a:r>
            <a:r>
              <a:rPr lang="en-US" dirty="0" err="1" smtClean="0"/>
              <a:t>vedoucích</a:t>
            </a:r>
            <a:r>
              <a:rPr lang="en-US" dirty="0" smtClean="0"/>
              <a:t> </a:t>
            </a:r>
            <a:r>
              <a:rPr lang="en-US" dirty="0" err="1" smtClean="0"/>
              <a:t>oddělení</a:t>
            </a:r>
            <a:r>
              <a:rPr lang="en-US" dirty="0" smtClean="0"/>
              <a:t>/center)</a:t>
            </a:r>
          </a:p>
          <a:p>
            <a:pPr lvl="1"/>
            <a:r>
              <a:rPr lang="en-US" dirty="0" err="1" smtClean="0"/>
              <a:t>Specifickou</a:t>
            </a:r>
            <a:r>
              <a:rPr lang="en-US" dirty="0" smtClean="0"/>
              <a:t> a </a:t>
            </a:r>
            <a:r>
              <a:rPr lang="en-US" dirty="0" err="1" smtClean="0"/>
              <a:t>moderní</a:t>
            </a:r>
            <a:r>
              <a:rPr lang="en-US" dirty="0" smtClean="0"/>
              <a:t> </a:t>
            </a:r>
            <a:r>
              <a:rPr lang="en-US" dirty="0" err="1" smtClean="0"/>
              <a:t>formou</a:t>
            </a:r>
            <a:r>
              <a:rPr lang="en-US" dirty="0" smtClean="0"/>
              <a:t> </a:t>
            </a:r>
            <a:r>
              <a:rPr lang="en-US" dirty="0" err="1" smtClean="0"/>
              <a:t>jsou</a:t>
            </a:r>
            <a:r>
              <a:rPr lang="en-US" dirty="0" smtClean="0"/>
              <a:t> </a:t>
            </a:r>
            <a:r>
              <a:rPr lang="en-US" b="1" dirty="0" err="1" smtClean="0"/>
              <a:t>pracovní</a:t>
            </a:r>
            <a:r>
              <a:rPr lang="en-US" b="1" dirty="0" smtClean="0"/>
              <a:t> </a:t>
            </a:r>
            <a:r>
              <a:rPr lang="en-US" b="1" dirty="0" err="1" smtClean="0"/>
              <a:t>týmy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2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691</Words>
  <Application>Microsoft Office PowerPoint</Application>
  <PresentationFormat>Širokoúhlá obrazovka</PresentationFormat>
  <Paragraphs>153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Motiv Office</vt:lpstr>
      <vt:lpstr>PROCESY ŘÍZENÍ ŠKOLSTVÍ A ŠKOLY  ŘÍZENÍ A SPRÁVA MATEŘSKÝCH ŠKOL</vt:lpstr>
      <vt:lpstr>Prezentace aplikace PowerPoint</vt:lpstr>
      <vt:lpstr>Oblasti řízení  </vt:lpstr>
      <vt:lpstr>Plánování </vt:lpstr>
      <vt:lpstr>Plánování ve škole </vt:lpstr>
      <vt:lpstr>Prezentace aplikace PowerPoint</vt:lpstr>
      <vt:lpstr>Rozhodování</vt:lpstr>
      <vt:lpstr>Spolurozhodování</vt:lpstr>
      <vt:lpstr>Organizování </vt:lpstr>
      <vt:lpstr>Organizace </vt:lpstr>
      <vt:lpstr>Kontrola</vt:lpstr>
      <vt:lpstr>Typy kontrol</vt:lpstr>
      <vt:lpstr>Jaké jsou zásady pro efektivní kontrolní činnost?  </vt:lpstr>
      <vt:lpstr>Seznam použité literatury</vt:lpstr>
      <vt:lpstr>Kontrolní otázky/úkoly/náměty a odkazy </vt:lpstr>
      <vt:lpstr>PROCESY ŘÍZENÍ ŠKOLSTVÍ A ŠKOLY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PROCESY ŘÍZENÍ ŠKOLSTVÍ A ŠKOLY  ŘÍZENÍ A SPRÁVA MATEŘSKÝCH ŠKOL</dc:title>
  <dc:creator>Barbora Petrů Puhrová</dc:creator>
  <cp:lastModifiedBy>Barbora Petrů Puhrová</cp:lastModifiedBy>
  <cp:revision>9</cp:revision>
  <dcterms:created xsi:type="dcterms:W3CDTF">2023-03-23T11:23:36Z</dcterms:created>
  <dcterms:modified xsi:type="dcterms:W3CDTF">2023-03-27T18:46:11Z</dcterms:modified>
</cp:coreProperties>
</file>