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handoutMasterIdLst>
    <p:handoutMasterId r:id="rId32"/>
  </p:handoutMasterIdLst>
  <p:sldIdLst>
    <p:sldId id="257" r:id="rId2"/>
    <p:sldId id="264" r:id="rId3"/>
    <p:sldId id="286" r:id="rId4"/>
    <p:sldId id="263" r:id="rId5"/>
    <p:sldId id="259" r:id="rId6"/>
    <p:sldId id="260" r:id="rId7"/>
    <p:sldId id="265" r:id="rId8"/>
    <p:sldId id="287" r:id="rId9"/>
    <p:sldId id="267" r:id="rId10"/>
    <p:sldId id="268" r:id="rId11"/>
    <p:sldId id="269" r:id="rId12"/>
    <p:sldId id="270" r:id="rId13"/>
    <p:sldId id="271" r:id="rId14"/>
    <p:sldId id="272" r:id="rId15"/>
    <p:sldId id="288" r:id="rId16"/>
    <p:sldId id="274" r:id="rId17"/>
    <p:sldId id="275" r:id="rId18"/>
    <p:sldId id="276" r:id="rId19"/>
    <p:sldId id="280" r:id="rId20"/>
    <p:sldId id="277" r:id="rId21"/>
    <p:sldId id="296" r:id="rId22"/>
    <p:sldId id="279" r:id="rId23"/>
    <p:sldId id="289" r:id="rId24"/>
    <p:sldId id="281" r:id="rId25"/>
    <p:sldId id="278" r:id="rId26"/>
    <p:sldId id="291" r:id="rId27"/>
    <p:sldId id="295" r:id="rId28"/>
    <p:sldId id="293" r:id="rId29"/>
    <p:sldId id="285" r:id="rId30"/>
    <p:sldId id="26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728"/>
    <a:srgbClr val="F24B42"/>
    <a:srgbClr val="732120"/>
    <a:srgbClr val="FFFFFF"/>
    <a:srgbClr val="AAA690"/>
    <a:srgbClr val="C0BDAD"/>
    <a:srgbClr val="934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F841F6-0FA0-4A73-8B0B-C5DC94A633C4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4E6EF8F-C687-42F8-BF9C-82231CB850C8}">
      <dgm:prSet phldrT="[Text]" custT="1"/>
      <dgm:spPr>
        <a:solidFill>
          <a:srgbClr val="F24B42"/>
        </a:solidFill>
      </dgm:spPr>
      <dgm:t>
        <a:bodyPr/>
        <a:lstStyle/>
        <a:p>
          <a:r>
            <a:rPr lang="cs-CZ" sz="3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Přihlášení na VŠ</a:t>
          </a:r>
          <a:endParaRPr lang="cs-CZ" sz="30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78501D-48EB-4F98-BCD1-597D3BB1B526}" type="parTrans" cxnId="{58951541-8EF8-45AB-A6E1-87C3EEEDA356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8DC1E172-016F-44B2-AA86-D6D1253A9F4B}" type="sibTrans" cxnId="{58951541-8EF8-45AB-A6E1-87C3EEEDA356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DBCBC1B4-D2F0-4F17-81BC-471CB90F491F}">
      <dgm:prSet phldrT="[Text]" custT="1"/>
      <dgm:spPr>
        <a:solidFill>
          <a:srgbClr val="FBC50B">
            <a:alpha val="90000"/>
          </a:srgbClr>
        </a:solidFill>
        <a:ln w="28575">
          <a:solidFill>
            <a:srgbClr val="F24B42"/>
          </a:solidFill>
        </a:ln>
      </dgm:spPr>
      <dgm:t>
        <a:bodyPr/>
        <a:lstStyle/>
        <a:p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NUTNÉ</a:t>
          </a:r>
        </a:p>
        <a:p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Přihláška na VŠ</a:t>
          </a:r>
          <a:endParaRPr lang="cs-CZ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D6AE2B-557C-4F1F-B2D2-6D7B5CDCBE6B}" type="parTrans" cxnId="{D19ABC5B-6C51-45F4-8020-4D67D4A59088}">
      <dgm:prSet/>
      <dgm:spPr>
        <a:solidFill>
          <a:srgbClr val="F24B42"/>
        </a:solidFill>
        <a:ln>
          <a:noFill/>
        </a:ln>
      </dgm:spPr>
      <dgm:t>
        <a:bodyPr/>
        <a:lstStyle/>
        <a:p>
          <a:endParaRPr lang="cs-CZ" dirty="0">
            <a:latin typeface="Calibri Light" panose="020F0302020204030204" pitchFamily="34" charset="0"/>
          </a:endParaRPr>
        </a:p>
      </dgm:t>
    </dgm:pt>
    <dgm:pt modelId="{777E4F4F-BF36-4D65-9D78-2F9DF5909E9F}" type="sibTrans" cxnId="{D19ABC5B-6C51-45F4-8020-4D67D4A59088}">
      <dgm:prSet/>
      <dgm:spPr>
        <a:solidFill>
          <a:srgbClr val="F24B42"/>
        </a:solidFill>
        <a:ln>
          <a:noFill/>
        </a:ln>
      </dgm:spPr>
      <dgm:t>
        <a:bodyPr/>
        <a:lstStyle/>
        <a:p>
          <a:endParaRPr lang="cs-CZ" dirty="0">
            <a:latin typeface="Calibri Light" panose="020F0302020204030204" pitchFamily="34" charset="0"/>
          </a:endParaRPr>
        </a:p>
      </dgm:t>
    </dgm:pt>
    <dgm:pt modelId="{D4507E12-85DB-4BEE-A994-979C66EF9596}">
      <dgm:prSet phldrT="[Text]" custT="1"/>
      <dgm:spPr>
        <a:solidFill>
          <a:srgbClr val="FBC50B">
            <a:alpha val="90000"/>
          </a:srgbClr>
        </a:solidFill>
        <a:ln w="28575">
          <a:solidFill>
            <a:srgbClr val="F24B42"/>
          </a:solidFill>
        </a:ln>
      </dgm:spPr>
      <dgm:t>
        <a:bodyPr/>
        <a:lstStyle/>
        <a:p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Fakulta nezve na PZ, očekává, </a:t>
          </a:r>
          <a:b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že uchazeči absolvují NSZ</a:t>
          </a:r>
          <a:endParaRPr lang="cs-CZ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73BE87-58B8-4444-8BFD-FC6733E65A1A}" type="parTrans" cxnId="{B01EA000-9A39-48AC-87C3-E9EB32D732DF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F5B0C381-BDB6-44BC-9F83-ECD6275933EE}" type="sibTrans" cxnId="{B01EA000-9A39-48AC-87C3-E9EB32D732DF}">
      <dgm:prSet/>
      <dgm:spPr>
        <a:solidFill>
          <a:srgbClr val="F24B42"/>
        </a:solidFill>
        <a:ln>
          <a:noFill/>
        </a:ln>
      </dgm:spPr>
      <dgm:t>
        <a:bodyPr/>
        <a:lstStyle/>
        <a:p>
          <a:endParaRPr lang="cs-CZ" dirty="0">
            <a:latin typeface="Calibri Light" panose="020F0302020204030204" pitchFamily="34" charset="0"/>
          </a:endParaRPr>
        </a:p>
      </dgm:t>
    </dgm:pt>
    <dgm:pt modelId="{10A94BBF-C7BD-4228-990B-B37A35A75B4F}">
      <dgm:prSet phldrT="[Text]" custT="1"/>
      <dgm:spPr>
        <a:solidFill>
          <a:srgbClr val="F24B42"/>
        </a:solidFill>
      </dgm:spPr>
      <dgm:t>
        <a:bodyPr/>
        <a:lstStyle/>
        <a:p>
          <a:r>
            <a:rPr lang="cs-CZ" sz="3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Přihlášení k NSZ</a:t>
          </a:r>
          <a:endParaRPr lang="cs-CZ" sz="30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5BD9CD-16E0-454C-A073-1251CED8D49A}" type="parTrans" cxnId="{91E12328-57C4-403C-81F4-42168FB9979F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8DFE96FC-AD17-4375-9305-D345FFDFCDEA}" type="sibTrans" cxnId="{91E12328-57C4-403C-81F4-42168FB9979F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8A03C144-D5C0-4A58-B321-741D1D9C17A6}">
      <dgm:prSet phldrT="[Text]" custT="1"/>
      <dgm:spPr>
        <a:solidFill>
          <a:srgbClr val="FBC50B">
            <a:alpha val="90000"/>
          </a:srgbClr>
        </a:solidFill>
        <a:ln w="28575">
          <a:solidFill>
            <a:srgbClr val="F24B42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cs-CZ" sz="1600" dirty="0" smtClean="0">
              <a:latin typeface="Calibri" panose="020F0502020204030204" pitchFamily="34" charset="0"/>
              <a:cs typeface="Calibri" panose="020F0502020204030204" pitchFamily="34" charset="0"/>
            </a:rPr>
            <a:t>UCHAZEČ: Přihlášení </a:t>
          </a:r>
          <a:br>
            <a:rPr lang="cs-CZ" sz="16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600" dirty="0" smtClean="0">
              <a:latin typeface="Calibri" panose="020F0502020204030204" pitchFamily="34" charset="0"/>
              <a:cs typeface="Calibri" panose="020F0502020204030204" pitchFamily="34" charset="0"/>
            </a:rPr>
            <a:t>na ww.scio.cz/</a:t>
          </a:r>
          <a:r>
            <a:rPr lang="cs-CZ" sz="1600" dirty="0" err="1" smtClean="0">
              <a:latin typeface="Calibri" panose="020F0502020204030204" pitchFamily="34" charset="0"/>
              <a:cs typeface="Calibri" panose="020F0502020204030204" pitchFamily="34" charset="0"/>
            </a:rPr>
            <a:t>nsz</a:t>
          </a:r>
          <a:r>
            <a:rPr lang="cs-CZ" sz="1600" dirty="0" smtClean="0">
              <a:latin typeface="Calibri" panose="020F0502020204030204" pitchFamily="34" charset="0"/>
              <a:cs typeface="Calibri" panose="020F0502020204030204" pitchFamily="34" charset="0"/>
            </a:rPr>
            <a:t>, nutný </a:t>
          </a:r>
          <a:br>
            <a:rPr lang="cs-CZ" sz="16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600" dirty="0" smtClean="0">
              <a:latin typeface="Calibri" panose="020F0502020204030204" pitchFamily="34" charset="0"/>
              <a:cs typeface="Calibri" panose="020F0502020204030204" pitchFamily="34" charset="0"/>
            </a:rPr>
            <a:t>souhlas k předání výsledků</a:t>
          </a:r>
          <a:endParaRPr lang="cs-CZ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1D7D54-7AB0-44D6-8CCE-E98B15EF88F8}" type="parTrans" cxnId="{D810947E-50B8-4BDC-82A2-FE3EE232C3BD}">
      <dgm:prSet/>
      <dgm:spPr>
        <a:solidFill>
          <a:srgbClr val="F24B42"/>
        </a:solidFill>
        <a:ln>
          <a:noFill/>
        </a:ln>
      </dgm:spPr>
      <dgm:t>
        <a:bodyPr/>
        <a:lstStyle/>
        <a:p>
          <a:endParaRPr lang="cs-CZ" dirty="0">
            <a:latin typeface="Calibri Light" panose="020F0302020204030204" pitchFamily="34" charset="0"/>
          </a:endParaRPr>
        </a:p>
      </dgm:t>
    </dgm:pt>
    <dgm:pt modelId="{A5057CB0-6E88-4A0E-B540-CC5208D3D9F3}" type="sibTrans" cxnId="{D810947E-50B8-4BDC-82A2-FE3EE232C3BD}">
      <dgm:prSet/>
      <dgm:spPr>
        <a:solidFill>
          <a:srgbClr val="F24B42"/>
        </a:solidFill>
        <a:ln>
          <a:noFill/>
        </a:ln>
      </dgm:spPr>
      <dgm:t>
        <a:bodyPr/>
        <a:lstStyle/>
        <a:p>
          <a:endParaRPr lang="cs-CZ" dirty="0">
            <a:latin typeface="Calibri Light" panose="020F0302020204030204" pitchFamily="34" charset="0"/>
          </a:endParaRPr>
        </a:p>
      </dgm:t>
    </dgm:pt>
    <dgm:pt modelId="{BEFE6E48-A86A-406C-9DB7-882E64000768}">
      <dgm:prSet phldrT="[Text]" custT="1"/>
      <dgm:spPr>
        <a:solidFill>
          <a:srgbClr val="FBC50B">
            <a:alpha val="90000"/>
          </a:srgbClr>
        </a:solidFill>
        <a:ln w="28575">
          <a:solidFill>
            <a:srgbClr val="F24B42"/>
          </a:solidFill>
        </a:ln>
      </dgm:spPr>
      <dgm:t>
        <a:bodyPr/>
        <a:lstStyle/>
        <a:p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SCIO: Pozvánka na NSZ</a:t>
          </a:r>
        </a:p>
      </dgm:t>
    </dgm:pt>
    <dgm:pt modelId="{874FEB55-608F-4E5B-8C7E-5F44CE17766D}" type="parTrans" cxnId="{7F4CB41E-C057-4A59-97F2-98F7DE193D07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27EC083C-352A-41E4-9812-0AC356C30210}" type="sibTrans" cxnId="{7F4CB41E-C057-4A59-97F2-98F7DE193D07}">
      <dgm:prSet/>
      <dgm:spPr>
        <a:solidFill>
          <a:srgbClr val="F24B42"/>
        </a:solidFill>
        <a:ln>
          <a:noFill/>
        </a:ln>
      </dgm:spPr>
      <dgm:t>
        <a:bodyPr/>
        <a:lstStyle/>
        <a:p>
          <a:endParaRPr lang="cs-CZ" dirty="0">
            <a:latin typeface="Calibri Light" panose="020F0302020204030204" pitchFamily="34" charset="0"/>
          </a:endParaRPr>
        </a:p>
      </dgm:t>
    </dgm:pt>
    <dgm:pt modelId="{7A38F97C-41B8-457D-9458-D20A51638547}">
      <dgm:prSet phldrT="[Text]" custT="1"/>
      <dgm:spPr>
        <a:solidFill>
          <a:srgbClr val="FBC50B">
            <a:alpha val="90000"/>
          </a:srgbClr>
        </a:solidFill>
        <a:ln w="28575">
          <a:solidFill>
            <a:srgbClr val="F24B42"/>
          </a:solidFill>
        </a:ln>
      </dgm:spPr>
      <dgm:t>
        <a:bodyPr/>
        <a:lstStyle/>
        <a:p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UCHAZEČ: Absolvování testů</a:t>
          </a:r>
        </a:p>
      </dgm:t>
    </dgm:pt>
    <dgm:pt modelId="{0CEAECEB-4FA2-443B-95F7-D2180F290946}" type="parTrans" cxnId="{E9C7ACCF-D097-45CD-A296-84FE0CEED645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5B4A7C7B-A1FB-4F14-9826-CBB58693B1DB}" type="sibTrans" cxnId="{E9C7ACCF-D097-45CD-A296-84FE0CEED645}">
      <dgm:prSet/>
      <dgm:spPr>
        <a:solidFill>
          <a:srgbClr val="F24B42"/>
        </a:solidFill>
        <a:ln>
          <a:noFill/>
        </a:ln>
      </dgm:spPr>
      <dgm:t>
        <a:bodyPr/>
        <a:lstStyle/>
        <a:p>
          <a:endParaRPr lang="cs-CZ" dirty="0">
            <a:latin typeface="Calibri Light" panose="020F0302020204030204" pitchFamily="34" charset="0"/>
          </a:endParaRPr>
        </a:p>
      </dgm:t>
    </dgm:pt>
    <dgm:pt modelId="{69EE8715-3A52-4A88-9154-0CC1436D2B20}">
      <dgm:prSet phldrT="[Text]" custT="1"/>
      <dgm:spPr>
        <a:solidFill>
          <a:srgbClr val="FBC50B">
            <a:alpha val="90000"/>
          </a:srgbClr>
        </a:solidFill>
        <a:ln w="28575">
          <a:solidFill>
            <a:srgbClr val="F24B42"/>
          </a:solidFill>
        </a:ln>
      </dgm:spPr>
      <dgm:t>
        <a:bodyPr/>
        <a:lstStyle/>
        <a:p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SCIO: Zaslání výsledků z testů jak uchazeči, tak fakultě</a:t>
          </a:r>
        </a:p>
      </dgm:t>
    </dgm:pt>
    <dgm:pt modelId="{CB373E5D-AF5B-48B5-AED9-68E2DE2D225B}" type="parTrans" cxnId="{12C0FE3E-EA09-490C-A2C5-32BBAECA6FF4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2B65465D-783B-4063-8302-3E7C0C71C577}" type="sibTrans" cxnId="{12C0FE3E-EA09-490C-A2C5-32BBAECA6FF4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4DD07D0A-6AD8-4E97-AE2F-05ED12CE967F}">
      <dgm:prSet phldrT="[Text]" custT="1"/>
      <dgm:spPr>
        <a:solidFill>
          <a:srgbClr val="FBC50B">
            <a:alpha val="90000"/>
          </a:srgbClr>
        </a:solidFill>
        <a:ln w="28575">
          <a:solidFill>
            <a:srgbClr val="F24B42"/>
          </a:solidFill>
        </a:ln>
      </dgm:spPr>
      <dgm:t>
        <a:bodyPr/>
        <a:lstStyle/>
        <a:p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FAKULTA od SCIO dostane výsledky NSZ, podle </a:t>
          </a:r>
          <a:b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toho SAMA rozhodne </a:t>
          </a:r>
          <a:b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800" dirty="0" smtClean="0">
              <a:latin typeface="Calibri" panose="020F0502020204030204" pitchFamily="34" charset="0"/>
              <a:cs typeface="Calibri" panose="020F0502020204030204" pitchFamily="34" charset="0"/>
            </a:rPr>
            <a:t>o přijetí či nepřijetí uchazeče</a:t>
          </a:r>
          <a:endParaRPr lang="cs-CZ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34880B-93A8-4A1D-A6A6-1538441830B2}" type="parTrans" cxnId="{726CE20D-F5B4-44F6-865F-63E8D0DE79CF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0FAC6C1B-1F8F-461A-BB19-D27810D6E592}" type="sibTrans" cxnId="{726CE20D-F5B4-44F6-865F-63E8D0DE79CF}">
      <dgm:prSet/>
      <dgm:spPr/>
      <dgm:t>
        <a:bodyPr/>
        <a:lstStyle/>
        <a:p>
          <a:endParaRPr lang="cs-CZ">
            <a:latin typeface="Calibri Light" panose="020F0302020204030204" pitchFamily="34" charset="0"/>
          </a:endParaRPr>
        </a:p>
      </dgm:t>
    </dgm:pt>
    <dgm:pt modelId="{F7563503-CC13-47DB-BD0B-09FB23C6A77D}" type="pres">
      <dgm:prSet presAssocID="{12F841F6-0FA0-4A73-8B0B-C5DC94A633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A2EA29A-F94C-4E10-B3E2-125680CFACF6}" type="pres">
      <dgm:prSet presAssocID="{44E6EF8F-C687-42F8-BF9C-82231CB850C8}" presName="vertFlow" presStyleCnt="0"/>
      <dgm:spPr/>
      <dgm:t>
        <a:bodyPr/>
        <a:lstStyle/>
        <a:p>
          <a:endParaRPr lang="cs-CZ"/>
        </a:p>
      </dgm:t>
    </dgm:pt>
    <dgm:pt modelId="{C60D98D0-BEDB-4777-9E83-1E8B0B623A97}" type="pres">
      <dgm:prSet presAssocID="{44E6EF8F-C687-42F8-BF9C-82231CB850C8}" presName="header" presStyleLbl="node1" presStyleIdx="0" presStyleCnt="2" custScaleX="106882" custLinFactNeighborY="-4956"/>
      <dgm:spPr/>
      <dgm:t>
        <a:bodyPr/>
        <a:lstStyle/>
        <a:p>
          <a:endParaRPr lang="cs-CZ"/>
        </a:p>
      </dgm:t>
    </dgm:pt>
    <dgm:pt modelId="{614105BB-90A0-4A21-960C-1CD62E1533EE}" type="pres">
      <dgm:prSet presAssocID="{DCD6AE2B-557C-4F1F-B2D2-6D7B5CDCBE6B}" presName="parTrans" presStyleLbl="sibTrans2D1" presStyleIdx="0" presStyleCnt="7" custScaleX="140492" custLinFactNeighborY="1"/>
      <dgm:spPr/>
      <dgm:t>
        <a:bodyPr/>
        <a:lstStyle/>
        <a:p>
          <a:endParaRPr lang="cs-CZ"/>
        </a:p>
      </dgm:t>
    </dgm:pt>
    <dgm:pt modelId="{507B72F7-4858-4EDB-BFA6-BC51551A1864}" type="pres">
      <dgm:prSet presAssocID="{DBCBC1B4-D2F0-4F17-81BC-471CB90F491F}" presName="child" presStyleLbl="alignAccFollow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A89C9B8-2D6E-49EC-8650-87030F0EA55E}" type="pres">
      <dgm:prSet presAssocID="{777E4F4F-BF36-4D65-9D78-2F9DF5909E9F}" presName="sibTrans" presStyleLbl="sibTrans2D1" presStyleIdx="1" presStyleCnt="7" custScaleX="140492"/>
      <dgm:spPr/>
      <dgm:t>
        <a:bodyPr/>
        <a:lstStyle/>
        <a:p>
          <a:endParaRPr lang="cs-CZ"/>
        </a:p>
      </dgm:t>
    </dgm:pt>
    <dgm:pt modelId="{EA0CE72B-6EA8-4043-BEF2-36D0DB69A2CA}" type="pres">
      <dgm:prSet presAssocID="{D4507E12-85DB-4BEE-A994-979C66EF9596}" presName="child" presStyleLbl="alignAccFollow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C9C4CF-E679-4E8E-911E-758ADF8562CF}" type="pres">
      <dgm:prSet presAssocID="{F5B0C381-BDB6-44BC-9F83-ECD6275933EE}" presName="sibTrans" presStyleLbl="sibTrans2D1" presStyleIdx="2" presStyleCnt="7" custAng="49122"/>
      <dgm:spPr/>
      <dgm:t>
        <a:bodyPr/>
        <a:lstStyle/>
        <a:p>
          <a:endParaRPr lang="cs-CZ"/>
        </a:p>
      </dgm:t>
    </dgm:pt>
    <dgm:pt modelId="{586D2029-A5FF-4E38-8BBB-1FD3DC235B6F}" type="pres">
      <dgm:prSet presAssocID="{4DD07D0A-6AD8-4E97-AE2F-05ED12CE967F}" presName="child" presStyleLbl="alignAccFollowNode1" presStyleIdx="2" presStyleCnt="7" custScaleY="182055" custLinFactY="176636" custLinFactNeighborX="818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7FDE253-A3B2-4F93-847B-EC8670698662}" type="pres">
      <dgm:prSet presAssocID="{44E6EF8F-C687-42F8-BF9C-82231CB850C8}" presName="hSp" presStyleCnt="0"/>
      <dgm:spPr/>
      <dgm:t>
        <a:bodyPr/>
        <a:lstStyle/>
        <a:p>
          <a:endParaRPr lang="cs-CZ"/>
        </a:p>
      </dgm:t>
    </dgm:pt>
    <dgm:pt modelId="{8294E139-F32A-4C04-8AF9-69FF8411EF89}" type="pres">
      <dgm:prSet presAssocID="{10A94BBF-C7BD-4228-990B-B37A35A75B4F}" presName="vertFlow" presStyleCnt="0"/>
      <dgm:spPr/>
      <dgm:t>
        <a:bodyPr/>
        <a:lstStyle/>
        <a:p>
          <a:endParaRPr lang="cs-CZ"/>
        </a:p>
      </dgm:t>
    </dgm:pt>
    <dgm:pt modelId="{1D58C159-7C9F-432B-AC39-1FFE524B8E72}" type="pres">
      <dgm:prSet presAssocID="{10A94BBF-C7BD-4228-990B-B37A35A75B4F}" presName="header" presStyleLbl="node1" presStyleIdx="1" presStyleCnt="2" custScaleX="100216" custLinFactNeighborX="-1236" custLinFactNeighborY="-18697"/>
      <dgm:spPr/>
      <dgm:t>
        <a:bodyPr/>
        <a:lstStyle/>
        <a:p>
          <a:endParaRPr lang="cs-CZ"/>
        </a:p>
      </dgm:t>
    </dgm:pt>
    <dgm:pt modelId="{500767C3-CE32-4849-B33A-289002A522AA}" type="pres">
      <dgm:prSet presAssocID="{3C1D7D54-7AB0-44D6-8CCE-E98B15EF88F8}" presName="parTrans" presStyleLbl="sibTrans2D1" presStyleIdx="3" presStyleCnt="7" custAng="125842" custScaleX="140397"/>
      <dgm:spPr/>
      <dgm:t>
        <a:bodyPr/>
        <a:lstStyle/>
        <a:p>
          <a:endParaRPr lang="cs-CZ"/>
        </a:p>
      </dgm:t>
    </dgm:pt>
    <dgm:pt modelId="{1519D964-7F40-4E02-BAA2-2A2CFDCEC3A1}" type="pres">
      <dgm:prSet presAssocID="{8A03C144-D5C0-4A58-B321-741D1D9C17A6}" presName="child" presStyleLbl="alignAccFollow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2A24312-BB44-496F-BD22-2957DD95BB3E}" type="pres">
      <dgm:prSet presAssocID="{A5057CB0-6E88-4A0E-B540-CC5208D3D9F3}" presName="sibTrans" presStyleLbl="sibTrans2D1" presStyleIdx="4" presStyleCnt="7" custScaleX="140492"/>
      <dgm:spPr/>
      <dgm:t>
        <a:bodyPr/>
        <a:lstStyle/>
        <a:p>
          <a:endParaRPr lang="cs-CZ"/>
        </a:p>
      </dgm:t>
    </dgm:pt>
    <dgm:pt modelId="{1B712DD1-B652-4784-AD34-8E44EDBB9DE9}" type="pres">
      <dgm:prSet presAssocID="{BEFE6E48-A86A-406C-9DB7-882E64000768}" presName="child" presStyleLbl="alignAccFollow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EFFF5A1-7E7B-4BAF-9BA1-C2CEC86143FD}" type="pres">
      <dgm:prSet presAssocID="{27EC083C-352A-41E4-9812-0AC356C30210}" presName="sibTrans" presStyleLbl="sibTrans2D1" presStyleIdx="5" presStyleCnt="7" custScaleX="140492"/>
      <dgm:spPr/>
      <dgm:t>
        <a:bodyPr/>
        <a:lstStyle/>
        <a:p>
          <a:endParaRPr lang="cs-CZ"/>
        </a:p>
      </dgm:t>
    </dgm:pt>
    <dgm:pt modelId="{7B0930CF-98C8-469D-BC53-E5C94E9299FC}" type="pres">
      <dgm:prSet presAssocID="{7A38F97C-41B8-457D-9458-D20A51638547}" presName="child" presStyleLbl="alignAccFollow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6A0109-0319-4BD4-B78F-148172FAD190}" type="pres">
      <dgm:prSet presAssocID="{5B4A7C7B-A1FB-4F14-9826-CBB58693B1DB}" presName="sibTrans" presStyleLbl="sibTrans2D1" presStyleIdx="6" presStyleCnt="7" custScaleX="140492"/>
      <dgm:spPr/>
      <dgm:t>
        <a:bodyPr/>
        <a:lstStyle/>
        <a:p>
          <a:endParaRPr lang="cs-CZ"/>
        </a:p>
      </dgm:t>
    </dgm:pt>
    <dgm:pt modelId="{682C26AE-7A30-4BE4-B8E0-E7B3BC56459F}" type="pres">
      <dgm:prSet presAssocID="{69EE8715-3A52-4A88-9154-0CC1436D2B20}" presName="child" presStyleLbl="alignAccFollow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D123884-E18E-4731-ACAA-FB94256F252E}" type="presOf" srcId="{69EE8715-3A52-4A88-9154-0CC1436D2B20}" destId="{682C26AE-7A30-4BE4-B8E0-E7B3BC56459F}" srcOrd="0" destOrd="0" presId="urn:microsoft.com/office/officeart/2005/8/layout/lProcess1"/>
    <dgm:cxn modelId="{12809FBA-A02B-4267-ACD5-82E6CC885D71}" type="presOf" srcId="{5B4A7C7B-A1FB-4F14-9826-CBB58693B1DB}" destId="{6A6A0109-0319-4BD4-B78F-148172FAD190}" srcOrd="0" destOrd="0" presId="urn:microsoft.com/office/officeart/2005/8/layout/lProcess1"/>
    <dgm:cxn modelId="{306DEB49-D35F-4C64-A83C-ED08AC3E72B6}" type="presOf" srcId="{DBCBC1B4-D2F0-4F17-81BC-471CB90F491F}" destId="{507B72F7-4858-4EDB-BFA6-BC51551A1864}" srcOrd="0" destOrd="0" presId="urn:microsoft.com/office/officeart/2005/8/layout/lProcess1"/>
    <dgm:cxn modelId="{E035CCF3-0CE3-4897-84E0-DF761BAB6577}" type="presOf" srcId="{DCD6AE2B-557C-4F1F-B2D2-6D7B5CDCBE6B}" destId="{614105BB-90A0-4A21-960C-1CD62E1533EE}" srcOrd="0" destOrd="0" presId="urn:microsoft.com/office/officeart/2005/8/layout/lProcess1"/>
    <dgm:cxn modelId="{3EEB0E0B-487C-4AE8-AE59-1F527EE31088}" type="presOf" srcId="{27EC083C-352A-41E4-9812-0AC356C30210}" destId="{FEFFF5A1-7E7B-4BAF-9BA1-C2CEC86143FD}" srcOrd="0" destOrd="0" presId="urn:microsoft.com/office/officeart/2005/8/layout/lProcess1"/>
    <dgm:cxn modelId="{8C6880D5-0E8E-4A5A-93BC-EC895CC607BC}" type="presOf" srcId="{F5B0C381-BDB6-44BC-9F83-ECD6275933EE}" destId="{B3C9C4CF-E679-4E8E-911E-758ADF8562CF}" srcOrd="0" destOrd="0" presId="urn:microsoft.com/office/officeart/2005/8/layout/lProcess1"/>
    <dgm:cxn modelId="{C453243E-6467-4162-A249-5C654EEB4014}" type="presOf" srcId="{BEFE6E48-A86A-406C-9DB7-882E64000768}" destId="{1B712DD1-B652-4784-AD34-8E44EDBB9DE9}" srcOrd="0" destOrd="0" presId="urn:microsoft.com/office/officeart/2005/8/layout/lProcess1"/>
    <dgm:cxn modelId="{D19ABC5B-6C51-45F4-8020-4D67D4A59088}" srcId="{44E6EF8F-C687-42F8-BF9C-82231CB850C8}" destId="{DBCBC1B4-D2F0-4F17-81BC-471CB90F491F}" srcOrd="0" destOrd="0" parTransId="{DCD6AE2B-557C-4F1F-B2D2-6D7B5CDCBE6B}" sibTransId="{777E4F4F-BF36-4D65-9D78-2F9DF5909E9F}"/>
    <dgm:cxn modelId="{B70C06C4-E665-405F-9DE3-306AC6ECE055}" type="presOf" srcId="{777E4F4F-BF36-4D65-9D78-2F9DF5909E9F}" destId="{8A89C9B8-2D6E-49EC-8650-87030F0EA55E}" srcOrd="0" destOrd="0" presId="urn:microsoft.com/office/officeart/2005/8/layout/lProcess1"/>
    <dgm:cxn modelId="{7F4CB41E-C057-4A59-97F2-98F7DE193D07}" srcId="{10A94BBF-C7BD-4228-990B-B37A35A75B4F}" destId="{BEFE6E48-A86A-406C-9DB7-882E64000768}" srcOrd="1" destOrd="0" parTransId="{874FEB55-608F-4E5B-8C7E-5F44CE17766D}" sibTransId="{27EC083C-352A-41E4-9812-0AC356C30210}"/>
    <dgm:cxn modelId="{AB884FE2-03E8-4875-A331-82A82F85DFCE}" type="presOf" srcId="{7A38F97C-41B8-457D-9458-D20A51638547}" destId="{7B0930CF-98C8-469D-BC53-E5C94E9299FC}" srcOrd="0" destOrd="0" presId="urn:microsoft.com/office/officeart/2005/8/layout/lProcess1"/>
    <dgm:cxn modelId="{6D31E83D-E6C0-4DAC-8913-87E1C1B2D268}" type="presOf" srcId="{A5057CB0-6E88-4A0E-B540-CC5208D3D9F3}" destId="{22A24312-BB44-496F-BD22-2957DD95BB3E}" srcOrd="0" destOrd="0" presId="urn:microsoft.com/office/officeart/2005/8/layout/lProcess1"/>
    <dgm:cxn modelId="{12C0FE3E-EA09-490C-A2C5-32BBAECA6FF4}" srcId="{10A94BBF-C7BD-4228-990B-B37A35A75B4F}" destId="{69EE8715-3A52-4A88-9154-0CC1436D2B20}" srcOrd="3" destOrd="0" parTransId="{CB373E5D-AF5B-48B5-AED9-68E2DE2D225B}" sibTransId="{2B65465D-783B-4063-8302-3E7C0C71C577}"/>
    <dgm:cxn modelId="{D810947E-50B8-4BDC-82A2-FE3EE232C3BD}" srcId="{10A94BBF-C7BD-4228-990B-B37A35A75B4F}" destId="{8A03C144-D5C0-4A58-B321-741D1D9C17A6}" srcOrd="0" destOrd="0" parTransId="{3C1D7D54-7AB0-44D6-8CCE-E98B15EF88F8}" sibTransId="{A5057CB0-6E88-4A0E-B540-CC5208D3D9F3}"/>
    <dgm:cxn modelId="{465735B7-EF6A-444C-AB79-B72E89F46474}" type="presOf" srcId="{D4507E12-85DB-4BEE-A994-979C66EF9596}" destId="{EA0CE72B-6EA8-4043-BEF2-36D0DB69A2CA}" srcOrd="0" destOrd="0" presId="urn:microsoft.com/office/officeart/2005/8/layout/lProcess1"/>
    <dgm:cxn modelId="{E0802419-4DA6-4AE8-9A06-C88AAE781EF4}" type="presOf" srcId="{3C1D7D54-7AB0-44D6-8CCE-E98B15EF88F8}" destId="{500767C3-CE32-4849-B33A-289002A522AA}" srcOrd="0" destOrd="0" presId="urn:microsoft.com/office/officeart/2005/8/layout/lProcess1"/>
    <dgm:cxn modelId="{3126D352-2FE6-47C8-AB56-B84805A5C2D5}" type="presOf" srcId="{8A03C144-D5C0-4A58-B321-741D1D9C17A6}" destId="{1519D964-7F40-4E02-BAA2-2A2CFDCEC3A1}" srcOrd="0" destOrd="0" presId="urn:microsoft.com/office/officeart/2005/8/layout/lProcess1"/>
    <dgm:cxn modelId="{377FEE0C-6CEF-4928-8AFD-24FC143CE804}" type="presOf" srcId="{4DD07D0A-6AD8-4E97-AE2F-05ED12CE967F}" destId="{586D2029-A5FF-4E38-8BBB-1FD3DC235B6F}" srcOrd="0" destOrd="0" presId="urn:microsoft.com/office/officeart/2005/8/layout/lProcess1"/>
    <dgm:cxn modelId="{92EFC282-C372-4F24-87EC-3A71214B8A33}" type="presOf" srcId="{12F841F6-0FA0-4A73-8B0B-C5DC94A633C4}" destId="{F7563503-CC13-47DB-BD0B-09FB23C6A77D}" srcOrd="0" destOrd="0" presId="urn:microsoft.com/office/officeart/2005/8/layout/lProcess1"/>
    <dgm:cxn modelId="{91E12328-57C4-403C-81F4-42168FB9979F}" srcId="{12F841F6-0FA0-4A73-8B0B-C5DC94A633C4}" destId="{10A94BBF-C7BD-4228-990B-B37A35A75B4F}" srcOrd="1" destOrd="0" parTransId="{795BD9CD-16E0-454C-A073-1251CED8D49A}" sibTransId="{8DFE96FC-AD17-4375-9305-D345FFDFCDEA}"/>
    <dgm:cxn modelId="{726CE20D-F5B4-44F6-865F-63E8D0DE79CF}" srcId="{44E6EF8F-C687-42F8-BF9C-82231CB850C8}" destId="{4DD07D0A-6AD8-4E97-AE2F-05ED12CE967F}" srcOrd="2" destOrd="0" parTransId="{F734880B-93A8-4A1D-A6A6-1538441830B2}" sibTransId="{0FAC6C1B-1F8F-461A-BB19-D27810D6E592}"/>
    <dgm:cxn modelId="{2C1B0694-6D53-431F-BA8E-9E300D693FB7}" type="presOf" srcId="{44E6EF8F-C687-42F8-BF9C-82231CB850C8}" destId="{C60D98D0-BEDB-4777-9E83-1E8B0B623A97}" srcOrd="0" destOrd="0" presId="urn:microsoft.com/office/officeart/2005/8/layout/lProcess1"/>
    <dgm:cxn modelId="{58951541-8EF8-45AB-A6E1-87C3EEEDA356}" srcId="{12F841F6-0FA0-4A73-8B0B-C5DC94A633C4}" destId="{44E6EF8F-C687-42F8-BF9C-82231CB850C8}" srcOrd="0" destOrd="0" parTransId="{5478501D-48EB-4F98-BCD1-597D3BB1B526}" sibTransId="{8DC1E172-016F-44B2-AA86-D6D1253A9F4B}"/>
    <dgm:cxn modelId="{DEC06BB6-C8D5-4AAE-BA3F-D655860A9859}" type="presOf" srcId="{10A94BBF-C7BD-4228-990B-B37A35A75B4F}" destId="{1D58C159-7C9F-432B-AC39-1FFE524B8E72}" srcOrd="0" destOrd="0" presId="urn:microsoft.com/office/officeart/2005/8/layout/lProcess1"/>
    <dgm:cxn modelId="{E9C7ACCF-D097-45CD-A296-84FE0CEED645}" srcId="{10A94BBF-C7BD-4228-990B-B37A35A75B4F}" destId="{7A38F97C-41B8-457D-9458-D20A51638547}" srcOrd="2" destOrd="0" parTransId="{0CEAECEB-4FA2-443B-95F7-D2180F290946}" sibTransId="{5B4A7C7B-A1FB-4F14-9826-CBB58693B1DB}"/>
    <dgm:cxn modelId="{B01EA000-9A39-48AC-87C3-E9EB32D732DF}" srcId="{44E6EF8F-C687-42F8-BF9C-82231CB850C8}" destId="{D4507E12-85DB-4BEE-A994-979C66EF9596}" srcOrd="1" destOrd="0" parTransId="{F073BE87-58B8-4444-8BFD-FC6733E65A1A}" sibTransId="{F5B0C381-BDB6-44BC-9F83-ECD6275933EE}"/>
    <dgm:cxn modelId="{0FF7D099-C0DA-4849-861E-0F89EBBC8A6B}" type="presParOf" srcId="{F7563503-CC13-47DB-BD0B-09FB23C6A77D}" destId="{2A2EA29A-F94C-4E10-B3E2-125680CFACF6}" srcOrd="0" destOrd="0" presId="urn:microsoft.com/office/officeart/2005/8/layout/lProcess1"/>
    <dgm:cxn modelId="{82770B01-8C11-43E3-AC31-BBCB10499731}" type="presParOf" srcId="{2A2EA29A-F94C-4E10-B3E2-125680CFACF6}" destId="{C60D98D0-BEDB-4777-9E83-1E8B0B623A97}" srcOrd="0" destOrd="0" presId="urn:microsoft.com/office/officeart/2005/8/layout/lProcess1"/>
    <dgm:cxn modelId="{304BD941-A949-4E98-9498-29E9AFA7E2B8}" type="presParOf" srcId="{2A2EA29A-F94C-4E10-B3E2-125680CFACF6}" destId="{614105BB-90A0-4A21-960C-1CD62E1533EE}" srcOrd="1" destOrd="0" presId="urn:microsoft.com/office/officeart/2005/8/layout/lProcess1"/>
    <dgm:cxn modelId="{543FA627-E370-4D1C-A0A3-0793B4055FB5}" type="presParOf" srcId="{2A2EA29A-F94C-4E10-B3E2-125680CFACF6}" destId="{507B72F7-4858-4EDB-BFA6-BC51551A1864}" srcOrd="2" destOrd="0" presId="urn:microsoft.com/office/officeart/2005/8/layout/lProcess1"/>
    <dgm:cxn modelId="{943D1DA9-E398-4FE4-B93D-CD0ED6123BEC}" type="presParOf" srcId="{2A2EA29A-F94C-4E10-B3E2-125680CFACF6}" destId="{8A89C9B8-2D6E-49EC-8650-87030F0EA55E}" srcOrd="3" destOrd="0" presId="urn:microsoft.com/office/officeart/2005/8/layout/lProcess1"/>
    <dgm:cxn modelId="{041BAB3E-35FE-4A6C-AB10-70D0AE30D260}" type="presParOf" srcId="{2A2EA29A-F94C-4E10-B3E2-125680CFACF6}" destId="{EA0CE72B-6EA8-4043-BEF2-36D0DB69A2CA}" srcOrd="4" destOrd="0" presId="urn:microsoft.com/office/officeart/2005/8/layout/lProcess1"/>
    <dgm:cxn modelId="{FA275A74-CC4D-44A5-A864-D567BCA5938A}" type="presParOf" srcId="{2A2EA29A-F94C-4E10-B3E2-125680CFACF6}" destId="{B3C9C4CF-E679-4E8E-911E-758ADF8562CF}" srcOrd="5" destOrd="0" presId="urn:microsoft.com/office/officeart/2005/8/layout/lProcess1"/>
    <dgm:cxn modelId="{0DE9E838-61B1-4A42-918D-ECBE62E4A75E}" type="presParOf" srcId="{2A2EA29A-F94C-4E10-B3E2-125680CFACF6}" destId="{586D2029-A5FF-4E38-8BBB-1FD3DC235B6F}" srcOrd="6" destOrd="0" presId="urn:microsoft.com/office/officeart/2005/8/layout/lProcess1"/>
    <dgm:cxn modelId="{F0664D91-4D65-42C0-BCE1-810EDD63E5ED}" type="presParOf" srcId="{F7563503-CC13-47DB-BD0B-09FB23C6A77D}" destId="{D7FDE253-A3B2-4F93-847B-EC8670698662}" srcOrd="1" destOrd="0" presId="urn:microsoft.com/office/officeart/2005/8/layout/lProcess1"/>
    <dgm:cxn modelId="{A006860A-271D-4E4E-BCF6-74583CAA23AF}" type="presParOf" srcId="{F7563503-CC13-47DB-BD0B-09FB23C6A77D}" destId="{8294E139-F32A-4C04-8AF9-69FF8411EF89}" srcOrd="2" destOrd="0" presId="urn:microsoft.com/office/officeart/2005/8/layout/lProcess1"/>
    <dgm:cxn modelId="{714BD2DC-04E8-494F-A60B-A2BECB9D529F}" type="presParOf" srcId="{8294E139-F32A-4C04-8AF9-69FF8411EF89}" destId="{1D58C159-7C9F-432B-AC39-1FFE524B8E72}" srcOrd="0" destOrd="0" presId="urn:microsoft.com/office/officeart/2005/8/layout/lProcess1"/>
    <dgm:cxn modelId="{28ACDFE6-ED23-4714-9506-B94927E29DBE}" type="presParOf" srcId="{8294E139-F32A-4C04-8AF9-69FF8411EF89}" destId="{500767C3-CE32-4849-B33A-289002A522AA}" srcOrd="1" destOrd="0" presId="urn:microsoft.com/office/officeart/2005/8/layout/lProcess1"/>
    <dgm:cxn modelId="{C6E42792-5845-4F0A-8CAF-C14DA0F2C0EE}" type="presParOf" srcId="{8294E139-F32A-4C04-8AF9-69FF8411EF89}" destId="{1519D964-7F40-4E02-BAA2-2A2CFDCEC3A1}" srcOrd="2" destOrd="0" presId="urn:microsoft.com/office/officeart/2005/8/layout/lProcess1"/>
    <dgm:cxn modelId="{D89D644A-772F-4CFD-A93F-0C6B2B83C830}" type="presParOf" srcId="{8294E139-F32A-4C04-8AF9-69FF8411EF89}" destId="{22A24312-BB44-496F-BD22-2957DD95BB3E}" srcOrd="3" destOrd="0" presId="urn:microsoft.com/office/officeart/2005/8/layout/lProcess1"/>
    <dgm:cxn modelId="{7CA16A7A-E3DF-4514-946F-A44EE1FE6F41}" type="presParOf" srcId="{8294E139-F32A-4C04-8AF9-69FF8411EF89}" destId="{1B712DD1-B652-4784-AD34-8E44EDBB9DE9}" srcOrd="4" destOrd="0" presId="urn:microsoft.com/office/officeart/2005/8/layout/lProcess1"/>
    <dgm:cxn modelId="{0264A03A-49AF-46EC-B300-F833BF02966F}" type="presParOf" srcId="{8294E139-F32A-4C04-8AF9-69FF8411EF89}" destId="{FEFFF5A1-7E7B-4BAF-9BA1-C2CEC86143FD}" srcOrd="5" destOrd="0" presId="urn:microsoft.com/office/officeart/2005/8/layout/lProcess1"/>
    <dgm:cxn modelId="{9DA0BCB8-3348-44B9-AAED-E7D517F5706C}" type="presParOf" srcId="{8294E139-F32A-4C04-8AF9-69FF8411EF89}" destId="{7B0930CF-98C8-469D-BC53-E5C94E9299FC}" srcOrd="6" destOrd="0" presId="urn:microsoft.com/office/officeart/2005/8/layout/lProcess1"/>
    <dgm:cxn modelId="{67EF5055-90A7-4755-AA66-C9A6661E2B14}" type="presParOf" srcId="{8294E139-F32A-4C04-8AF9-69FF8411EF89}" destId="{6A6A0109-0319-4BD4-B78F-148172FAD190}" srcOrd="7" destOrd="0" presId="urn:microsoft.com/office/officeart/2005/8/layout/lProcess1"/>
    <dgm:cxn modelId="{0CF68BF2-DAFE-496C-B222-5814189B0B86}" type="presParOf" srcId="{8294E139-F32A-4C04-8AF9-69FF8411EF89}" destId="{682C26AE-7A30-4BE4-B8E0-E7B3BC56459F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83585-987A-4FBC-BF68-342EE53B95F0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4FF434D4-F6FA-4243-A830-C6F92447EEC4}">
      <dgm:prSet phldrT="[Text]" custT="1"/>
      <dgm:spPr/>
      <dgm:t>
        <a:bodyPr/>
        <a:lstStyle/>
        <a:p>
          <a:r>
            <a:rPr lang="cs-CZ" sz="2400" b="1" dirty="0" smtClean="0">
              <a:solidFill>
                <a:schemeClr val="tx1"/>
              </a:solidFill>
            </a:rPr>
            <a:t>zrakové, sluchové, pohybové postižení</a:t>
          </a:r>
          <a:endParaRPr lang="cs-CZ" sz="2400" dirty="0" smtClean="0">
            <a:solidFill>
              <a:schemeClr val="tx1"/>
            </a:solidFill>
          </a:endParaRPr>
        </a:p>
      </dgm:t>
    </dgm:pt>
    <dgm:pt modelId="{EA346622-5FA1-4D0A-95C0-660FB224DBA2}" type="parTrans" cxnId="{F459D8A0-8001-458B-B5CE-587FDF01A64F}">
      <dgm:prSet/>
      <dgm:spPr/>
      <dgm:t>
        <a:bodyPr/>
        <a:lstStyle/>
        <a:p>
          <a:endParaRPr lang="cs-CZ"/>
        </a:p>
      </dgm:t>
    </dgm:pt>
    <dgm:pt modelId="{1809481A-10CB-48C2-8BF6-9A4046DF072E}" type="sibTrans" cxnId="{F459D8A0-8001-458B-B5CE-587FDF01A64F}">
      <dgm:prSet/>
      <dgm:spPr/>
      <dgm:t>
        <a:bodyPr/>
        <a:lstStyle/>
        <a:p>
          <a:endParaRPr lang="cs-CZ"/>
        </a:p>
      </dgm:t>
    </dgm:pt>
    <dgm:pt modelId="{9CD783B0-857E-4551-9F7C-585F431B615B}">
      <dgm:prSet phldrT="[Text]" custT="1"/>
      <dgm:spPr>
        <a:solidFill>
          <a:srgbClr val="81F3D5"/>
        </a:solidFill>
      </dgm:spPr>
      <dgm:t>
        <a:bodyPr/>
        <a:lstStyle/>
        <a:p>
          <a:r>
            <a:rPr lang="cs-CZ" sz="2400" b="1" dirty="0" smtClean="0">
              <a:solidFill>
                <a:schemeClr val="tx1"/>
              </a:solidFill>
            </a:rPr>
            <a:t>poruchy</a:t>
          </a:r>
          <a:r>
            <a:rPr lang="cs-CZ" sz="2400" b="1" baseline="0" dirty="0" smtClean="0">
              <a:solidFill>
                <a:schemeClr val="tx1"/>
              </a:solidFill>
            </a:rPr>
            <a:t> autistického spektra</a:t>
          </a:r>
          <a:r>
            <a:rPr lang="cs-CZ" sz="2400" dirty="0" smtClean="0">
              <a:solidFill>
                <a:schemeClr val="tx1"/>
              </a:solidFill>
            </a:rPr>
            <a:t>      </a:t>
          </a:r>
          <a:endParaRPr lang="cs-CZ" sz="2400" dirty="0">
            <a:solidFill>
              <a:schemeClr val="accent1">
                <a:lumMod val="50000"/>
              </a:schemeClr>
            </a:solidFill>
          </a:endParaRPr>
        </a:p>
      </dgm:t>
    </dgm:pt>
    <dgm:pt modelId="{555D9970-298F-4F9A-866B-EDD199F6A953}" type="parTrans" cxnId="{A255B76F-09B2-4330-A632-4DB5C020AFD4}">
      <dgm:prSet/>
      <dgm:spPr/>
      <dgm:t>
        <a:bodyPr/>
        <a:lstStyle/>
        <a:p>
          <a:endParaRPr lang="cs-CZ"/>
        </a:p>
      </dgm:t>
    </dgm:pt>
    <dgm:pt modelId="{2B814E4F-0502-4F46-B0E0-A6E0842563F6}" type="sibTrans" cxnId="{A255B76F-09B2-4330-A632-4DB5C020AFD4}">
      <dgm:prSet/>
      <dgm:spPr/>
      <dgm:t>
        <a:bodyPr/>
        <a:lstStyle/>
        <a:p>
          <a:endParaRPr lang="cs-CZ"/>
        </a:p>
      </dgm:t>
    </dgm:pt>
    <dgm:pt modelId="{D6C70549-5DC2-4FE4-B08F-C0D1864D11DB}">
      <dgm:prSet custT="1"/>
      <dgm:spPr>
        <a:solidFill>
          <a:srgbClr val="99A8BD"/>
        </a:solidFill>
      </dgm:spPr>
      <dgm:t>
        <a:bodyPr/>
        <a:lstStyle/>
        <a:p>
          <a:r>
            <a:rPr lang="cs-CZ" sz="2400" b="1" dirty="0" smtClean="0">
              <a:solidFill>
                <a:schemeClr val="tx1"/>
              </a:solidFill>
            </a:rPr>
            <a:t>specifické poruchy učení</a:t>
          </a:r>
          <a:r>
            <a:rPr lang="cs-CZ" sz="2400" b="1" baseline="0" dirty="0" smtClean="0">
              <a:solidFill>
                <a:schemeClr val="tx1"/>
              </a:solidFill>
            </a:rPr>
            <a:t> </a:t>
          </a:r>
          <a:r>
            <a:rPr lang="cs-CZ" sz="2400" b="0" dirty="0" smtClean="0">
              <a:solidFill>
                <a:schemeClr val="tx1"/>
              </a:solidFill>
            </a:rPr>
            <a:t>(dyslexie, dysgrafie</a:t>
          </a:r>
          <a:r>
            <a:rPr lang="cs-CZ" sz="2400" b="0" baseline="0" dirty="0" smtClean="0">
              <a:solidFill>
                <a:schemeClr val="tx1"/>
              </a:solidFill>
            </a:rPr>
            <a:t>,  dyskalkulie, ADHD)</a:t>
          </a:r>
          <a:endParaRPr lang="cs-CZ" sz="2400" dirty="0"/>
        </a:p>
      </dgm:t>
    </dgm:pt>
    <dgm:pt modelId="{DE528DFB-D3D5-4CE6-8803-9E6B368BFFB2}" type="parTrans" cxnId="{9E584BF3-158C-4FF8-B86A-93B4AF6C98A6}">
      <dgm:prSet/>
      <dgm:spPr/>
      <dgm:t>
        <a:bodyPr/>
        <a:lstStyle/>
        <a:p>
          <a:endParaRPr lang="cs-CZ"/>
        </a:p>
      </dgm:t>
    </dgm:pt>
    <dgm:pt modelId="{74A802CB-647E-49FF-82B4-8995E7CC3736}" type="sibTrans" cxnId="{9E584BF3-158C-4FF8-B86A-93B4AF6C98A6}">
      <dgm:prSet/>
      <dgm:spPr/>
      <dgm:t>
        <a:bodyPr/>
        <a:lstStyle/>
        <a:p>
          <a:endParaRPr lang="cs-CZ"/>
        </a:p>
      </dgm:t>
    </dgm:pt>
    <dgm:pt modelId="{743535A1-0A9E-4329-8C4B-BE419E2F954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cs-CZ" sz="2400" b="1" dirty="0" smtClean="0">
              <a:solidFill>
                <a:schemeClr val="tx1"/>
              </a:solidFill>
            </a:rPr>
            <a:t>psychické obtíže, somatické onemocnění, narušená komunikační schopnost </a:t>
          </a:r>
          <a:r>
            <a:rPr lang="cs-CZ" sz="2400" b="0" dirty="0" smtClean="0">
              <a:solidFill>
                <a:schemeClr val="tx1"/>
              </a:solidFill>
            </a:rPr>
            <a:t>a jiné </a:t>
          </a:r>
          <a:endParaRPr lang="cs-CZ" sz="2400" b="0" dirty="0">
            <a:solidFill>
              <a:schemeClr val="tx1"/>
            </a:solidFill>
          </a:endParaRPr>
        </a:p>
      </dgm:t>
    </dgm:pt>
    <dgm:pt modelId="{7495FBFA-B789-4A7C-B21C-C572A67D70C4}" type="sibTrans" cxnId="{3F20B58F-BF11-4405-BAC0-83A7032BB620}">
      <dgm:prSet/>
      <dgm:spPr/>
      <dgm:t>
        <a:bodyPr/>
        <a:lstStyle/>
        <a:p>
          <a:endParaRPr lang="cs-CZ"/>
        </a:p>
      </dgm:t>
    </dgm:pt>
    <dgm:pt modelId="{AFC6DB05-CCB5-49F0-A46F-12FE813339C9}" type="parTrans" cxnId="{3F20B58F-BF11-4405-BAC0-83A7032BB620}">
      <dgm:prSet/>
      <dgm:spPr/>
      <dgm:t>
        <a:bodyPr/>
        <a:lstStyle/>
        <a:p>
          <a:endParaRPr lang="cs-CZ"/>
        </a:p>
      </dgm:t>
    </dgm:pt>
    <dgm:pt modelId="{DD7535EE-92D6-46D8-8C42-59B4639AC946}" type="pres">
      <dgm:prSet presAssocID="{FB583585-987A-4FBC-BF68-342EE53B95F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3F7530C-45FF-496C-ABC5-F7FF6226AC93}" type="pres">
      <dgm:prSet presAssocID="{4FF434D4-F6FA-4243-A830-C6F92447EEC4}" presName="comp" presStyleCnt="0"/>
      <dgm:spPr/>
    </dgm:pt>
    <dgm:pt modelId="{1E85CC66-EF5A-4D8C-A512-C645DBC4DDEF}" type="pres">
      <dgm:prSet presAssocID="{4FF434D4-F6FA-4243-A830-C6F92447EEC4}" presName="box" presStyleLbl="node1" presStyleIdx="0" presStyleCnt="4" custLinFactNeighborX="-6426" custLinFactNeighborY="-46947"/>
      <dgm:spPr/>
      <dgm:t>
        <a:bodyPr/>
        <a:lstStyle/>
        <a:p>
          <a:endParaRPr lang="cs-CZ"/>
        </a:p>
      </dgm:t>
    </dgm:pt>
    <dgm:pt modelId="{633180FA-2F1B-4431-AC8E-132BA4301672}" type="pres">
      <dgm:prSet presAssocID="{4FF434D4-F6FA-4243-A830-C6F92447EEC4}" presName="img" presStyleLbl="fgImgPlace1" presStyleIdx="0" presStyleCnt="4" custScaleX="38243" custScaleY="109209" custLinFactNeighborX="-14034" custLinFactNeighborY="152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cs-CZ"/>
        </a:p>
      </dgm:t>
    </dgm:pt>
    <dgm:pt modelId="{20C65FD8-E9AD-4DEF-ABB5-AEC3B9B4248B}" type="pres">
      <dgm:prSet presAssocID="{4FF434D4-F6FA-4243-A830-C6F92447EEC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69DB593-CB22-45EA-9340-8ACCCCBE9D7E}" type="pres">
      <dgm:prSet presAssocID="{1809481A-10CB-48C2-8BF6-9A4046DF072E}" presName="spacer" presStyleCnt="0"/>
      <dgm:spPr/>
    </dgm:pt>
    <dgm:pt modelId="{4219D88F-F953-4D15-B6BF-4D4BB55C0A30}" type="pres">
      <dgm:prSet presAssocID="{D6C70549-5DC2-4FE4-B08F-C0D1864D11DB}" presName="comp" presStyleCnt="0"/>
      <dgm:spPr/>
    </dgm:pt>
    <dgm:pt modelId="{D03B9996-1B24-497F-A4E5-1713B4F8CA11}" type="pres">
      <dgm:prSet presAssocID="{D6C70549-5DC2-4FE4-B08F-C0D1864D11DB}" presName="box" presStyleLbl="node1" presStyleIdx="1" presStyleCnt="4" custLinFactNeighborX="768" custLinFactNeighborY="1922"/>
      <dgm:spPr/>
      <dgm:t>
        <a:bodyPr/>
        <a:lstStyle/>
        <a:p>
          <a:endParaRPr lang="cs-CZ"/>
        </a:p>
      </dgm:t>
    </dgm:pt>
    <dgm:pt modelId="{A531687D-A121-4A70-9FD5-1B08EFB8F5DA}" type="pres">
      <dgm:prSet presAssocID="{D6C70549-5DC2-4FE4-B08F-C0D1864D11DB}" presName="img" presStyleLbl="fgImgPlace1" presStyleIdx="1" presStyleCnt="4" custScaleX="37714" custScaleY="102937" custLinFactNeighborX="-12905" custLinFactNeighborY="344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D32AD3F5-2467-4A83-88AA-73A8F382E4E3}" type="pres">
      <dgm:prSet presAssocID="{D6C70549-5DC2-4FE4-B08F-C0D1864D11D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34110B-E440-46DD-BDF9-C62DD83E085C}" type="pres">
      <dgm:prSet presAssocID="{74A802CB-647E-49FF-82B4-8995E7CC3736}" presName="spacer" presStyleCnt="0"/>
      <dgm:spPr/>
    </dgm:pt>
    <dgm:pt modelId="{2BBEAC96-B3B4-45F6-B96F-6F74B6AA2F47}" type="pres">
      <dgm:prSet presAssocID="{9CD783B0-857E-4551-9F7C-585F431B615B}" presName="comp" presStyleCnt="0"/>
      <dgm:spPr/>
    </dgm:pt>
    <dgm:pt modelId="{301474A5-1639-4965-A82C-E44B0503209A}" type="pres">
      <dgm:prSet presAssocID="{9CD783B0-857E-4551-9F7C-585F431B615B}" presName="box" presStyleLbl="node1" presStyleIdx="2" presStyleCnt="4" custLinFactNeighborX="432" custLinFactNeighborY="-675"/>
      <dgm:spPr/>
      <dgm:t>
        <a:bodyPr/>
        <a:lstStyle/>
        <a:p>
          <a:endParaRPr lang="cs-CZ"/>
        </a:p>
      </dgm:t>
    </dgm:pt>
    <dgm:pt modelId="{AA7FEBEE-E0DC-4A2E-B177-FDDB749286F1}" type="pres">
      <dgm:prSet presAssocID="{9CD783B0-857E-4551-9F7C-585F431B615B}" presName="img" presStyleLbl="fgImgPlace1" presStyleIdx="2" presStyleCnt="4" custScaleX="37068" custScaleY="95462" custLinFactNeighborX="-12703" custLinFactNeighborY="-23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4A7B837F-C493-4552-9595-7A33AC419BD6}" type="pres">
      <dgm:prSet presAssocID="{9CD783B0-857E-4551-9F7C-585F431B615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28377B6-CBB1-441C-9C40-0F716FDA3A3C}" type="pres">
      <dgm:prSet presAssocID="{2B814E4F-0502-4F46-B0E0-A6E0842563F6}" presName="spacer" presStyleCnt="0"/>
      <dgm:spPr/>
    </dgm:pt>
    <dgm:pt modelId="{E7F2C0E9-39D3-435D-90B0-D3A9599DB3D4}" type="pres">
      <dgm:prSet presAssocID="{743535A1-0A9E-4329-8C4B-BE419E2F9540}" presName="comp" presStyleCnt="0"/>
      <dgm:spPr/>
    </dgm:pt>
    <dgm:pt modelId="{63C813A8-D97A-4321-BD29-C502BF0AF074}" type="pres">
      <dgm:prSet presAssocID="{743535A1-0A9E-4329-8C4B-BE419E2F9540}" presName="box" presStyleLbl="node1" presStyleIdx="3" presStyleCnt="4" custScaleY="100610" custLinFactNeighborX="-1470" custLinFactNeighborY="49862"/>
      <dgm:spPr/>
      <dgm:t>
        <a:bodyPr/>
        <a:lstStyle/>
        <a:p>
          <a:endParaRPr lang="cs-CZ"/>
        </a:p>
      </dgm:t>
    </dgm:pt>
    <dgm:pt modelId="{C45131C9-0D16-4203-A63D-35056E4FBB1E}" type="pres">
      <dgm:prSet presAssocID="{743535A1-0A9E-4329-8C4B-BE419E2F9540}" presName="img" presStyleLbl="fgImgPlace1" presStyleIdx="3" presStyleCnt="4" custScaleX="41110" custScaleY="112950" custLinFactNeighborX="-13305" custLinFactNeighborY="-186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F1002F34-E4DD-42AC-BFE6-4294A9F830A4}" type="pres">
      <dgm:prSet presAssocID="{743535A1-0A9E-4329-8C4B-BE419E2F9540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E584BF3-158C-4FF8-B86A-93B4AF6C98A6}" srcId="{FB583585-987A-4FBC-BF68-342EE53B95F0}" destId="{D6C70549-5DC2-4FE4-B08F-C0D1864D11DB}" srcOrd="1" destOrd="0" parTransId="{DE528DFB-D3D5-4CE6-8803-9E6B368BFFB2}" sibTransId="{74A802CB-647E-49FF-82B4-8995E7CC3736}"/>
    <dgm:cxn modelId="{F459D8A0-8001-458B-B5CE-587FDF01A64F}" srcId="{FB583585-987A-4FBC-BF68-342EE53B95F0}" destId="{4FF434D4-F6FA-4243-A830-C6F92447EEC4}" srcOrd="0" destOrd="0" parTransId="{EA346622-5FA1-4D0A-95C0-660FB224DBA2}" sibTransId="{1809481A-10CB-48C2-8BF6-9A4046DF072E}"/>
    <dgm:cxn modelId="{E4D214CB-A906-486A-99DA-7173DABDE9C4}" type="presOf" srcId="{D6C70549-5DC2-4FE4-B08F-C0D1864D11DB}" destId="{D03B9996-1B24-497F-A4E5-1713B4F8CA11}" srcOrd="0" destOrd="0" presId="urn:microsoft.com/office/officeart/2005/8/layout/vList4"/>
    <dgm:cxn modelId="{3F20B58F-BF11-4405-BAC0-83A7032BB620}" srcId="{FB583585-987A-4FBC-BF68-342EE53B95F0}" destId="{743535A1-0A9E-4329-8C4B-BE419E2F9540}" srcOrd="3" destOrd="0" parTransId="{AFC6DB05-CCB5-49F0-A46F-12FE813339C9}" sibTransId="{7495FBFA-B789-4A7C-B21C-C572A67D70C4}"/>
    <dgm:cxn modelId="{752AE22E-B4ED-4C9B-803F-E37C2CB3E0CA}" type="presOf" srcId="{9CD783B0-857E-4551-9F7C-585F431B615B}" destId="{4A7B837F-C493-4552-9595-7A33AC419BD6}" srcOrd="1" destOrd="0" presId="urn:microsoft.com/office/officeart/2005/8/layout/vList4"/>
    <dgm:cxn modelId="{98EE757B-7AAD-4DB6-BAFD-71E108DCCC10}" type="presOf" srcId="{4FF434D4-F6FA-4243-A830-C6F92447EEC4}" destId="{20C65FD8-E9AD-4DEF-ABB5-AEC3B9B4248B}" srcOrd="1" destOrd="0" presId="urn:microsoft.com/office/officeart/2005/8/layout/vList4"/>
    <dgm:cxn modelId="{ED68BD1B-2223-4D38-B8C3-D8F33EE4F83B}" type="presOf" srcId="{D6C70549-5DC2-4FE4-B08F-C0D1864D11DB}" destId="{D32AD3F5-2467-4A83-88AA-73A8F382E4E3}" srcOrd="1" destOrd="0" presId="urn:microsoft.com/office/officeart/2005/8/layout/vList4"/>
    <dgm:cxn modelId="{EB4C9E1D-96BA-4F05-92B3-46A506ED6B37}" type="presOf" srcId="{743535A1-0A9E-4329-8C4B-BE419E2F9540}" destId="{F1002F34-E4DD-42AC-BFE6-4294A9F830A4}" srcOrd="1" destOrd="0" presId="urn:microsoft.com/office/officeart/2005/8/layout/vList4"/>
    <dgm:cxn modelId="{E738E88D-E598-435E-B5A9-30A6FD20CA2C}" type="presOf" srcId="{4FF434D4-F6FA-4243-A830-C6F92447EEC4}" destId="{1E85CC66-EF5A-4D8C-A512-C645DBC4DDEF}" srcOrd="0" destOrd="0" presId="urn:microsoft.com/office/officeart/2005/8/layout/vList4"/>
    <dgm:cxn modelId="{B4249095-90B3-4071-AEDB-400340943697}" type="presOf" srcId="{9CD783B0-857E-4551-9F7C-585F431B615B}" destId="{301474A5-1639-4965-A82C-E44B0503209A}" srcOrd="0" destOrd="0" presId="urn:microsoft.com/office/officeart/2005/8/layout/vList4"/>
    <dgm:cxn modelId="{7D6E44E8-FEB7-4B63-9672-2C9FAC02F8AA}" type="presOf" srcId="{743535A1-0A9E-4329-8C4B-BE419E2F9540}" destId="{63C813A8-D97A-4321-BD29-C502BF0AF074}" srcOrd="0" destOrd="0" presId="urn:microsoft.com/office/officeart/2005/8/layout/vList4"/>
    <dgm:cxn modelId="{A255B76F-09B2-4330-A632-4DB5C020AFD4}" srcId="{FB583585-987A-4FBC-BF68-342EE53B95F0}" destId="{9CD783B0-857E-4551-9F7C-585F431B615B}" srcOrd="2" destOrd="0" parTransId="{555D9970-298F-4F9A-866B-EDD199F6A953}" sibTransId="{2B814E4F-0502-4F46-B0E0-A6E0842563F6}"/>
    <dgm:cxn modelId="{7A37F903-E3FE-4A0D-8C03-2F852734FE36}" type="presOf" srcId="{FB583585-987A-4FBC-BF68-342EE53B95F0}" destId="{DD7535EE-92D6-46D8-8C42-59B4639AC946}" srcOrd="0" destOrd="0" presId="urn:microsoft.com/office/officeart/2005/8/layout/vList4"/>
    <dgm:cxn modelId="{FE699B84-A6DB-46BC-870F-F28616828C6B}" type="presParOf" srcId="{DD7535EE-92D6-46D8-8C42-59B4639AC946}" destId="{83F7530C-45FF-496C-ABC5-F7FF6226AC93}" srcOrd="0" destOrd="0" presId="urn:microsoft.com/office/officeart/2005/8/layout/vList4"/>
    <dgm:cxn modelId="{B1EB8BB0-D7A6-4052-8BBA-C8B638626B36}" type="presParOf" srcId="{83F7530C-45FF-496C-ABC5-F7FF6226AC93}" destId="{1E85CC66-EF5A-4D8C-A512-C645DBC4DDEF}" srcOrd="0" destOrd="0" presId="urn:microsoft.com/office/officeart/2005/8/layout/vList4"/>
    <dgm:cxn modelId="{DEB1A1D2-D6DD-42E6-AB13-F53720C47590}" type="presParOf" srcId="{83F7530C-45FF-496C-ABC5-F7FF6226AC93}" destId="{633180FA-2F1B-4431-AC8E-132BA4301672}" srcOrd="1" destOrd="0" presId="urn:microsoft.com/office/officeart/2005/8/layout/vList4"/>
    <dgm:cxn modelId="{A02D17C1-BC71-46A5-A98D-C7DCC706A07F}" type="presParOf" srcId="{83F7530C-45FF-496C-ABC5-F7FF6226AC93}" destId="{20C65FD8-E9AD-4DEF-ABB5-AEC3B9B4248B}" srcOrd="2" destOrd="0" presId="urn:microsoft.com/office/officeart/2005/8/layout/vList4"/>
    <dgm:cxn modelId="{E8708DBD-9736-4812-A30D-B0E2A856AE04}" type="presParOf" srcId="{DD7535EE-92D6-46D8-8C42-59B4639AC946}" destId="{869DB593-CB22-45EA-9340-8ACCCCBE9D7E}" srcOrd="1" destOrd="0" presId="urn:microsoft.com/office/officeart/2005/8/layout/vList4"/>
    <dgm:cxn modelId="{7288BDD5-97F6-47FE-8C06-C8D28A1C4EB6}" type="presParOf" srcId="{DD7535EE-92D6-46D8-8C42-59B4639AC946}" destId="{4219D88F-F953-4D15-B6BF-4D4BB55C0A30}" srcOrd="2" destOrd="0" presId="urn:microsoft.com/office/officeart/2005/8/layout/vList4"/>
    <dgm:cxn modelId="{DEC7BD97-1C9D-4A67-ABD8-6FBBADF976C1}" type="presParOf" srcId="{4219D88F-F953-4D15-B6BF-4D4BB55C0A30}" destId="{D03B9996-1B24-497F-A4E5-1713B4F8CA11}" srcOrd="0" destOrd="0" presId="urn:microsoft.com/office/officeart/2005/8/layout/vList4"/>
    <dgm:cxn modelId="{60498999-9731-4834-9E3B-3D919D8F3E8C}" type="presParOf" srcId="{4219D88F-F953-4D15-B6BF-4D4BB55C0A30}" destId="{A531687D-A121-4A70-9FD5-1B08EFB8F5DA}" srcOrd="1" destOrd="0" presId="urn:microsoft.com/office/officeart/2005/8/layout/vList4"/>
    <dgm:cxn modelId="{A6BA1A38-A45E-42AF-9FEE-DCCE5ED2C50E}" type="presParOf" srcId="{4219D88F-F953-4D15-B6BF-4D4BB55C0A30}" destId="{D32AD3F5-2467-4A83-88AA-73A8F382E4E3}" srcOrd="2" destOrd="0" presId="urn:microsoft.com/office/officeart/2005/8/layout/vList4"/>
    <dgm:cxn modelId="{3E5FD614-02DF-424C-ADF5-778C161D9370}" type="presParOf" srcId="{DD7535EE-92D6-46D8-8C42-59B4639AC946}" destId="{3D34110B-E440-46DD-BDF9-C62DD83E085C}" srcOrd="3" destOrd="0" presId="urn:microsoft.com/office/officeart/2005/8/layout/vList4"/>
    <dgm:cxn modelId="{6D2B2D2E-80A5-4A78-88B0-7E4D52884A19}" type="presParOf" srcId="{DD7535EE-92D6-46D8-8C42-59B4639AC946}" destId="{2BBEAC96-B3B4-45F6-B96F-6F74B6AA2F47}" srcOrd="4" destOrd="0" presId="urn:microsoft.com/office/officeart/2005/8/layout/vList4"/>
    <dgm:cxn modelId="{0227DAF0-1787-4952-84EE-C9B19D9F59F1}" type="presParOf" srcId="{2BBEAC96-B3B4-45F6-B96F-6F74B6AA2F47}" destId="{301474A5-1639-4965-A82C-E44B0503209A}" srcOrd="0" destOrd="0" presId="urn:microsoft.com/office/officeart/2005/8/layout/vList4"/>
    <dgm:cxn modelId="{AD0D04FC-D3D6-4126-949B-EA254BCA8CCF}" type="presParOf" srcId="{2BBEAC96-B3B4-45F6-B96F-6F74B6AA2F47}" destId="{AA7FEBEE-E0DC-4A2E-B177-FDDB749286F1}" srcOrd="1" destOrd="0" presId="urn:microsoft.com/office/officeart/2005/8/layout/vList4"/>
    <dgm:cxn modelId="{0989356B-16A6-4228-A59A-037E15CCD055}" type="presParOf" srcId="{2BBEAC96-B3B4-45F6-B96F-6F74B6AA2F47}" destId="{4A7B837F-C493-4552-9595-7A33AC419BD6}" srcOrd="2" destOrd="0" presId="urn:microsoft.com/office/officeart/2005/8/layout/vList4"/>
    <dgm:cxn modelId="{6D0C8027-B911-47D5-AE7F-798FA3CE053D}" type="presParOf" srcId="{DD7535EE-92D6-46D8-8C42-59B4639AC946}" destId="{028377B6-CBB1-441C-9C40-0F716FDA3A3C}" srcOrd="5" destOrd="0" presId="urn:microsoft.com/office/officeart/2005/8/layout/vList4"/>
    <dgm:cxn modelId="{54F4E199-4E2E-4A52-81D7-BA31B45D9E3C}" type="presParOf" srcId="{DD7535EE-92D6-46D8-8C42-59B4639AC946}" destId="{E7F2C0E9-39D3-435D-90B0-D3A9599DB3D4}" srcOrd="6" destOrd="0" presId="urn:microsoft.com/office/officeart/2005/8/layout/vList4"/>
    <dgm:cxn modelId="{4FFF45D8-8C88-4954-B5BF-779F4E5FCE6D}" type="presParOf" srcId="{E7F2C0E9-39D3-435D-90B0-D3A9599DB3D4}" destId="{63C813A8-D97A-4321-BD29-C502BF0AF074}" srcOrd="0" destOrd="0" presId="urn:microsoft.com/office/officeart/2005/8/layout/vList4"/>
    <dgm:cxn modelId="{5684ED19-56D4-4730-B8B6-43E205907B89}" type="presParOf" srcId="{E7F2C0E9-39D3-435D-90B0-D3A9599DB3D4}" destId="{C45131C9-0D16-4203-A63D-35056E4FBB1E}" srcOrd="1" destOrd="0" presId="urn:microsoft.com/office/officeart/2005/8/layout/vList4"/>
    <dgm:cxn modelId="{D25E1FC4-5BB4-4A29-9693-250C951B6CE0}" type="presParOf" srcId="{E7F2C0E9-39D3-435D-90B0-D3A9599DB3D4}" destId="{F1002F34-E4DD-42AC-BFE6-4294A9F830A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xfrm>
          <a:off x="0" y="0"/>
          <a:ext cx="5000346" cy="142173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in">
          <a:solidFill>
            <a:schemeClr val="accent2"/>
          </a:solidFill>
          <a:prstDash val="solid"/>
        </a:ln>
        <a:effectLst/>
      </dgm:spPr>
      <dgm:t>
        <a:bodyPr rtlCol="0"/>
        <a:lstStyle/>
        <a:p>
          <a:pPr marL="92075" indent="0" rtl="0">
            <a:lnSpc>
              <a:spcPct val="100000"/>
            </a:lnSpc>
            <a:spcAft>
              <a:spcPts val="0"/>
            </a:spcAft>
          </a:pPr>
          <a:r>
            <a:rPr lang="cs-CZ" sz="2000" b="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Uvede tuto skutečnost při VYPLŇOVÁNÍ </a:t>
          </a:r>
          <a:r>
            <a:rPr lang="cs-CZ" sz="2000" b="1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PŘIHLÁŠKY</a:t>
          </a:r>
          <a:endParaRPr lang="cs-CZ" sz="2000" b="1" noProof="0" dirty="0">
            <a:solidFill>
              <a:srgbClr val="2A1A00"/>
            </a:solidFill>
            <a:latin typeface="+mn-lt"/>
            <a:ea typeface="+mn-ea"/>
            <a:cs typeface="+mn-cs"/>
          </a:endParaRPr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cs-CZ" noProof="0" dirty="0"/>
        </a:p>
      </dgm:t>
    </dgm:pt>
    <dgm:pt modelId="{1CCA38C8-B866-440C-8B7A-A6514DD31A53}" type="sibTrans" cxnId="{70BD86B9-A297-4D90-B59D-12F1AB3DD124}">
      <dgm:prSet/>
      <dgm:spPr>
        <a:xfrm>
          <a:off x="4076216" y="1088921"/>
          <a:ext cx="924129" cy="92412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/>
        </a:solidFill>
        <a:ln w="12700" cap="flat" cmpd="sng" algn="in">
          <a:noFill/>
          <a:prstDash val="solid"/>
        </a:ln>
        <a:effectLst/>
      </dgm:spPr>
      <dgm:t>
        <a:bodyPr rtlCol="0"/>
        <a:lstStyle/>
        <a:p>
          <a:pPr rtl="0"/>
          <a:endParaRPr lang="cs-CZ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gm:t>
    </dgm:pt>
    <dgm:pt modelId="{CB88D0C4-6C39-4629-9DEF-57288A3EBE4C}">
      <dgm:prSet phldrT="[Text]" custT="1"/>
      <dgm:spPr>
        <a:xfrm>
          <a:off x="418779" y="1680235"/>
          <a:ext cx="5000346" cy="142173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in">
          <a:solidFill>
            <a:schemeClr val="accent2"/>
          </a:solidFill>
          <a:prstDash val="solid"/>
        </a:ln>
        <a:effectLst/>
      </dgm:spPr>
      <dgm:t>
        <a:bodyPr rtlCol="0"/>
        <a:lstStyle/>
        <a:p>
          <a:pPr marL="92075" indent="0" rtl="0">
            <a:lnSpc>
              <a:spcPct val="100000"/>
            </a:lnSpc>
            <a:spcAft>
              <a:spcPts val="0"/>
            </a:spcAft>
          </a:pPr>
          <a:r>
            <a:rPr lang="cs-CZ" sz="2000" b="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V sekci </a:t>
          </a:r>
          <a:r>
            <a:rPr lang="cs-CZ" sz="2000" b="1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OSOBNÍ ÚDAJE</a:t>
          </a:r>
          <a:endParaRPr lang="cs-CZ" sz="2000" b="1" noProof="0" dirty="0">
            <a:solidFill>
              <a:srgbClr val="2A1A00"/>
            </a:solidFill>
            <a:latin typeface="+mn-lt"/>
            <a:ea typeface="+mn-ea"/>
            <a:cs typeface="+mn-cs"/>
          </a:endParaRPr>
        </a:p>
      </dgm:t>
    </dgm:pt>
    <dgm:pt modelId="{1A5BA4AE-234F-486F-B65A-ABB37EC6EDAF}" type="parTrans" cxnId="{7B18691A-FAB3-4686-A97D-DF2644B3F9A6}">
      <dgm:prSet/>
      <dgm:spPr/>
      <dgm:t>
        <a:bodyPr rtlCol="0"/>
        <a:lstStyle/>
        <a:p>
          <a:pPr rtl="0"/>
          <a:endParaRPr lang="cs-CZ" noProof="0" dirty="0"/>
        </a:p>
      </dgm:t>
    </dgm:pt>
    <dgm:pt modelId="{7ADFA01E-1246-464F-8347-8DA3C53B199C}" type="sibTrans" cxnId="{7B18691A-FAB3-4686-A97D-DF2644B3F9A6}">
      <dgm:prSet/>
      <dgm:spPr>
        <a:xfrm>
          <a:off x="4494995" y="2769157"/>
          <a:ext cx="924129" cy="92412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/>
        </a:solidFill>
        <a:ln w="12700" cap="flat" cmpd="sng" algn="in">
          <a:noFill/>
          <a:prstDash val="solid"/>
        </a:ln>
        <a:effectLst/>
      </dgm:spPr>
      <dgm:t>
        <a:bodyPr rtlCol="0"/>
        <a:lstStyle/>
        <a:p>
          <a:pPr rtl="0"/>
          <a:endParaRPr lang="cs-CZ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gm:t>
    </dgm:pt>
    <dgm:pt modelId="{07DC5EEB-1654-4ECB-A96A-EED4BE9D4BB4}">
      <dgm:prSet phldrT="[Text]" custT="1"/>
      <dgm:spPr>
        <a:xfrm>
          <a:off x="831307" y="3360470"/>
          <a:ext cx="5000346" cy="142173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in">
          <a:solidFill>
            <a:schemeClr val="accent2"/>
          </a:solidFill>
          <a:prstDash val="solid"/>
        </a:ln>
        <a:effectLst/>
      </dgm:spPr>
      <dgm:t>
        <a:bodyPr rtlCol="0"/>
        <a:lstStyle/>
        <a:p>
          <a:pPr marL="92075" indent="0" rtl="0">
            <a:lnSpc>
              <a:spcPct val="100000"/>
            </a:lnSpc>
            <a:spcAft>
              <a:spcPts val="0"/>
            </a:spcAft>
          </a:pPr>
          <a:r>
            <a:rPr lang="cs-CZ" sz="2000" b="1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ZOHLEDNĚNÍ </a:t>
          </a:r>
        </a:p>
        <a:p>
          <a:pPr marL="92075" indent="0" rtl="0">
            <a:lnSpc>
              <a:spcPct val="100000"/>
            </a:lnSpc>
            <a:spcAft>
              <a:spcPts val="0"/>
            </a:spcAft>
          </a:pPr>
          <a:r>
            <a:rPr lang="cs-CZ" sz="2000" b="1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ZDRAVOTNÍCH SPECIFIK</a:t>
          </a:r>
          <a:endParaRPr lang="cs-CZ" sz="2000" b="1" noProof="0" dirty="0">
            <a:solidFill>
              <a:srgbClr val="2A1A00"/>
            </a:solidFill>
            <a:latin typeface="+mn-lt"/>
            <a:ea typeface="+mn-ea"/>
            <a:cs typeface="+mn-cs"/>
          </a:endParaRP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cs-CZ" noProof="0" dirty="0"/>
        </a:p>
      </dgm:t>
    </dgm:pt>
    <dgm:pt modelId="{42EB8256-925E-4B15-B238-A97EE64E9CC8}" type="sibTrans" cxnId="{A3496BEC-7D4E-41F2-B6B2-38A84003D33E}">
      <dgm:prSet/>
      <dgm:spPr>
        <a:xfrm>
          <a:off x="4907524" y="4449392"/>
          <a:ext cx="924129" cy="92412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/>
        </a:solidFill>
        <a:ln w="12700" cap="flat" cmpd="sng" algn="in">
          <a:noFill/>
          <a:prstDash val="solid"/>
        </a:ln>
        <a:effectLst/>
      </dgm:spPr>
      <dgm:t>
        <a:bodyPr rtlCol="0"/>
        <a:lstStyle/>
        <a:p>
          <a:pPr rtl="0"/>
          <a:endParaRPr lang="cs-CZ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gm:t>
    </dgm:pt>
    <dgm:pt modelId="{92441DCF-8EC7-45E8-B66B-48F16E7FE8F6}">
      <dgm:prSet phldrT="[Text]" custT="1"/>
      <dgm:spPr>
        <a:xfrm>
          <a:off x="1250086" y="5045853"/>
          <a:ext cx="5000346" cy="1411444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in">
          <a:solidFill>
            <a:schemeClr val="accent2"/>
          </a:solidFill>
          <a:prstDash val="solid"/>
        </a:ln>
        <a:effectLst/>
      </dgm:spPr>
      <dgm:t>
        <a:bodyPr rtlCol="0"/>
        <a:lstStyle/>
        <a:p>
          <a:pPr marL="182563" indent="0" rtl="0">
            <a:lnSpc>
              <a:spcPct val="100000"/>
            </a:lnSpc>
            <a:spcAft>
              <a:spcPts val="0"/>
            </a:spcAft>
          </a:pPr>
          <a:r>
            <a:rPr lang="cs-CZ" sz="2000" b="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Vybrat</a:t>
          </a:r>
          <a:endParaRPr lang="cs-CZ" sz="2000" b="1" noProof="0" dirty="0" smtClean="0">
            <a:solidFill>
              <a:srgbClr val="2A1A00"/>
            </a:solidFill>
            <a:latin typeface="+mn-lt"/>
            <a:ea typeface="+mn-ea"/>
            <a:cs typeface="+mn-cs"/>
          </a:endParaRPr>
        </a:p>
        <a:p>
          <a:pPr marL="182563" indent="0" rtl="0">
            <a:lnSpc>
              <a:spcPct val="100000"/>
            </a:lnSpc>
            <a:spcAft>
              <a:spcPts val="0"/>
            </a:spcAft>
          </a:pPr>
          <a:r>
            <a:rPr lang="cs-CZ" sz="2000" b="1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TYP POSTIŽENÍ</a:t>
          </a:r>
          <a:endParaRPr lang="cs-CZ" sz="2000" b="1" noProof="0" dirty="0">
            <a:solidFill>
              <a:srgbClr val="2A1A00"/>
            </a:solidFill>
            <a:latin typeface="+mn-lt"/>
            <a:ea typeface="+mn-ea"/>
            <a:cs typeface="+mn-cs"/>
          </a:endParaRPr>
        </a:p>
      </dgm:t>
    </dgm:pt>
    <dgm:pt modelId="{AF1F1F9A-57F3-44ED-A215-C8DD0177468F}" type="parTrans" cxnId="{F9239152-A332-427D-9D56-77764EAA0E80}">
      <dgm:prSet/>
      <dgm:spPr/>
      <dgm:t>
        <a:bodyPr/>
        <a:lstStyle/>
        <a:p>
          <a:endParaRPr lang="cs-CZ"/>
        </a:p>
      </dgm:t>
    </dgm:pt>
    <dgm:pt modelId="{6A2EE3DE-FBFF-43F7-B7B8-3E24DADD59FC}" type="sibTrans" cxnId="{F9239152-A332-427D-9D56-77764EAA0E80}">
      <dgm:prSet/>
      <dgm:spPr/>
      <dgm:t>
        <a:bodyPr/>
        <a:lstStyle/>
        <a:p>
          <a:endParaRPr lang="cs-CZ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F3D0429D-047A-42D8-8153-4A65A888357D}" type="pres">
      <dgm:prSet presAssocID="{1EC23686-56D6-4482-B4E3-3F9784E88994}" presName="FourNodes_1" presStyleLbl="node1" presStyleIdx="0" presStyleCnt="4" custScaleX="57361" custScaleY="85981" custLinFactNeighborX="3683" custLinFactNeighborY="816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AD63EF9-9EE7-4436-B07D-3CCC9021F4C8}" type="pres">
      <dgm:prSet presAssocID="{1EC23686-56D6-4482-B4E3-3F9784E88994}" presName="FourNodes_2" presStyleLbl="node1" presStyleIdx="1" presStyleCnt="4" custScaleX="55112" custScaleY="85981" custLinFactNeighborX="9519" custLinFactNeighborY="520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A36B5CD-B004-4F06-9305-A9D74B60CC02}" type="pres">
      <dgm:prSet presAssocID="{1EC23686-56D6-4482-B4E3-3F9784E88994}" presName="FourNodes_3" presStyleLbl="node1" presStyleIdx="2" presStyleCnt="4" custScaleX="55112" custScaleY="85981" custLinFactNeighborX="18404" custLinFactNeighborY="123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E8795C1-7887-43BB-8432-50B3016D5D99}" type="pres">
      <dgm:prSet presAssocID="{1EC23686-56D6-4482-B4E3-3F9784E88994}" presName="FourNodes_4" presStyleLbl="node1" presStyleIdx="3" presStyleCnt="4" custScaleX="49294" custScaleY="85981" custLinFactNeighborX="25586" custLinFactNeighborY="-118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442B50-B584-472D-B5A5-BAD1F83E4FB8}" type="pres">
      <dgm:prSet presAssocID="{1EC23686-56D6-4482-B4E3-3F9784E88994}" presName="FourConn_1-2" presStyleLbl="fgAccFollowNode1" presStyleIdx="0" presStyleCnt="3" custFlipHor="1" custScaleX="27558" custScaleY="38581" custLinFactX="-85626" custLinFactNeighborX="-100000" custLinFactNeighborY="1097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326C5ED-8D80-416C-B7E3-6BF1BF392705}" type="pres">
      <dgm:prSet presAssocID="{1EC23686-56D6-4482-B4E3-3F9784E88994}" presName="FourConn_2-3" presStyleLbl="fgAccFollowNode1" presStyleIdx="1" presStyleCnt="3" custFlipHor="1" custScaleX="27558" custScaleY="38581" custLinFactX="-57328" custLinFactNeighborX="-100000" custLinFactNeighborY="537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AF0FFD-CB87-425D-BA15-A53BABF186EC}" type="pres">
      <dgm:prSet presAssocID="{1EC23686-56D6-4482-B4E3-3F9784E88994}" presName="FourConn_3-4" presStyleLbl="fgAccFollowNode1" presStyleIdx="2" presStyleCnt="3" custFlipHor="1" custScaleX="27558" custScaleY="38581" custLinFactNeighborX="-57157" custLinFactNeighborY="-6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9BDA506-DD44-40F4-9A54-198675D87B5D}" type="pres">
      <dgm:prSet presAssocID="{1EC23686-56D6-4482-B4E3-3F9784E8899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3BE7D8-188D-4224-B061-C08013E63112}" type="pres">
      <dgm:prSet presAssocID="{1EC23686-56D6-4482-B4E3-3F9784E8899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1153CE-A3C3-479F-AD8C-4E6E02022A27}" type="pres">
      <dgm:prSet presAssocID="{1EC23686-56D6-4482-B4E3-3F9784E8899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6840FE9-FCE8-4CB5-BF60-2FCB608FC5C2}" type="pres">
      <dgm:prSet presAssocID="{1EC23686-56D6-4482-B4E3-3F9784E8899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D2AE1AA-A006-4CD6-A6AF-773E1495552C}" type="presOf" srcId="{1CCA38C8-B866-440C-8B7A-A6514DD31A53}" destId="{CA442B50-B584-472D-B5A5-BAD1F83E4FB8}" srcOrd="0" destOrd="0" presId="urn:microsoft.com/office/officeart/2005/8/layout/vProcess5"/>
    <dgm:cxn modelId="{5382F5CF-E4C0-49E6-BC25-3B95D911A991}" type="presOf" srcId="{1EC23686-56D6-4482-B4E3-3F9784E88994}" destId="{1A79147C-4050-4DF2-9C81-91C1877903C2}" srcOrd="0" destOrd="0" presId="urn:microsoft.com/office/officeart/2005/8/layout/vProcess5"/>
    <dgm:cxn modelId="{7B18691A-FAB3-4686-A97D-DF2644B3F9A6}" srcId="{1EC23686-56D6-4482-B4E3-3F9784E88994}" destId="{CB88D0C4-6C39-4629-9DEF-57288A3EBE4C}" srcOrd="1" destOrd="0" parTransId="{1A5BA4AE-234F-486F-B65A-ABB37EC6EDAF}" sibTransId="{7ADFA01E-1246-464F-8347-8DA3C53B199C}"/>
    <dgm:cxn modelId="{F9239152-A332-427D-9D56-77764EAA0E80}" srcId="{1EC23686-56D6-4482-B4E3-3F9784E88994}" destId="{92441DCF-8EC7-45E8-B66B-48F16E7FE8F6}" srcOrd="3" destOrd="0" parTransId="{AF1F1F9A-57F3-44ED-A215-C8DD0177468F}" sibTransId="{6A2EE3DE-FBFF-43F7-B7B8-3E24DADD59FC}"/>
    <dgm:cxn modelId="{06F1EF55-0FFD-4FC3-B7D0-C191DC369BA6}" type="presOf" srcId="{CB88D0C4-6C39-4629-9DEF-57288A3EBE4C}" destId="{913BE7D8-188D-4224-B061-C08013E63112}" srcOrd="1" destOrd="0" presId="urn:microsoft.com/office/officeart/2005/8/layout/vProcess5"/>
    <dgm:cxn modelId="{8138D905-8ED9-48A0-A8E0-184A609E7ACF}" type="presOf" srcId="{07DC5EEB-1654-4ECB-A96A-EED4BE9D4BB4}" destId="{A41153CE-A3C3-479F-AD8C-4E6E02022A27}" srcOrd="1" destOrd="0" presId="urn:microsoft.com/office/officeart/2005/8/layout/vProcess5"/>
    <dgm:cxn modelId="{1F17FBC4-5714-4CFE-9FA3-8A7D0AD98750}" type="presOf" srcId="{92441DCF-8EC7-45E8-B66B-48F16E7FE8F6}" destId="{76840FE9-FCE8-4CB5-BF60-2FCB608FC5C2}" srcOrd="1" destOrd="0" presId="urn:microsoft.com/office/officeart/2005/8/layout/vProcess5"/>
    <dgm:cxn modelId="{EC216A2F-5A87-4587-BF4B-796F2018E110}" type="presOf" srcId="{42EB8256-925E-4B15-B238-A97EE64E9CC8}" destId="{D5AF0FFD-CB87-425D-BA15-A53BABF186EC}" srcOrd="0" destOrd="0" presId="urn:microsoft.com/office/officeart/2005/8/layout/vProcess5"/>
    <dgm:cxn modelId="{A8CC3050-BA63-4AA5-9EE6-5B229F18C2AA}" type="presOf" srcId="{666F1301-07F7-4F1E-88B9-30CCDFF34C22}" destId="{A9BDA506-DD44-40F4-9A54-198675D87B5D}" srcOrd="1" destOrd="0" presId="urn:microsoft.com/office/officeart/2005/8/layout/vProcess5"/>
    <dgm:cxn modelId="{2E66591B-D967-4F4E-A742-028D775A6D50}" type="presOf" srcId="{CB88D0C4-6C39-4629-9DEF-57288A3EBE4C}" destId="{8AD63EF9-9EE7-4436-B07D-3CCC9021F4C8}" srcOrd="0" destOrd="0" presId="urn:microsoft.com/office/officeart/2005/8/layout/vProcess5"/>
    <dgm:cxn modelId="{77754DB7-71F5-4436-9D83-11D5C193784C}" type="presOf" srcId="{92441DCF-8EC7-45E8-B66B-48F16E7FE8F6}" destId="{6E8795C1-7887-43BB-8432-50B3016D5D99}" srcOrd="0" destOrd="0" presId="urn:microsoft.com/office/officeart/2005/8/layout/vProcess5"/>
    <dgm:cxn modelId="{28BA5B01-5EBA-46C5-AC3B-33156A774138}" type="presOf" srcId="{07DC5EEB-1654-4ECB-A96A-EED4BE9D4BB4}" destId="{DA36B5CD-B004-4F06-9305-A9D74B60CC02}" srcOrd="0" destOrd="0" presId="urn:microsoft.com/office/officeart/2005/8/layout/vProcess5"/>
    <dgm:cxn modelId="{25342412-F9CC-4FB0-A897-B8021F1D4E7A}" type="presOf" srcId="{666F1301-07F7-4F1E-88B9-30CCDFF34C22}" destId="{F3D0429D-047A-42D8-8153-4A65A888357D}" srcOrd="0" destOrd="0" presId="urn:microsoft.com/office/officeart/2005/8/layout/vProcess5"/>
    <dgm:cxn modelId="{E1031B99-4B49-4F2A-BCAE-3EB21E0958E3}" type="presOf" srcId="{7ADFA01E-1246-464F-8347-8DA3C53B199C}" destId="{7326C5ED-8D80-416C-B7E3-6BF1BF392705}" srcOrd="0" destOrd="0" presId="urn:microsoft.com/office/officeart/2005/8/layout/vProcess5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A3496BEC-7D4E-41F2-B6B2-38A84003D33E}" srcId="{1EC23686-56D6-4482-B4E3-3F9784E88994}" destId="{07DC5EEB-1654-4ECB-A96A-EED4BE9D4BB4}" srcOrd="2" destOrd="0" parTransId="{0B98E39A-7037-46A6-8799-DDA1D4C4A2D3}" sibTransId="{42EB8256-925E-4B15-B238-A97EE64E9CC8}"/>
    <dgm:cxn modelId="{3949696C-A3B4-4249-8CA2-20CE132050F0}" type="presParOf" srcId="{1A79147C-4050-4DF2-9C81-91C1877903C2}" destId="{1136CDA9-2A79-4811-9512-712D509BF438}" srcOrd="0" destOrd="0" presId="urn:microsoft.com/office/officeart/2005/8/layout/vProcess5"/>
    <dgm:cxn modelId="{7F42D875-B077-4A78-8CB9-FD0AEEEF884E}" type="presParOf" srcId="{1A79147C-4050-4DF2-9C81-91C1877903C2}" destId="{F3D0429D-047A-42D8-8153-4A65A888357D}" srcOrd="1" destOrd="0" presId="urn:microsoft.com/office/officeart/2005/8/layout/vProcess5"/>
    <dgm:cxn modelId="{1F3E299B-B774-46C6-9CF6-22A6B4119FB1}" type="presParOf" srcId="{1A79147C-4050-4DF2-9C81-91C1877903C2}" destId="{8AD63EF9-9EE7-4436-B07D-3CCC9021F4C8}" srcOrd="2" destOrd="0" presId="urn:microsoft.com/office/officeart/2005/8/layout/vProcess5"/>
    <dgm:cxn modelId="{2ABF92C3-3145-4581-B345-16953142FC63}" type="presParOf" srcId="{1A79147C-4050-4DF2-9C81-91C1877903C2}" destId="{DA36B5CD-B004-4F06-9305-A9D74B60CC02}" srcOrd="3" destOrd="0" presId="urn:microsoft.com/office/officeart/2005/8/layout/vProcess5"/>
    <dgm:cxn modelId="{93C84563-19DF-492B-B797-901FEF5A57AE}" type="presParOf" srcId="{1A79147C-4050-4DF2-9C81-91C1877903C2}" destId="{6E8795C1-7887-43BB-8432-50B3016D5D99}" srcOrd="4" destOrd="0" presId="urn:microsoft.com/office/officeart/2005/8/layout/vProcess5"/>
    <dgm:cxn modelId="{2B5FC701-A2ED-415A-AE0C-8B61BE67912B}" type="presParOf" srcId="{1A79147C-4050-4DF2-9C81-91C1877903C2}" destId="{CA442B50-B584-472D-B5A5-BAD1F83E4FB8}" srcOrd="5" destOrd="0" presId="urn:microsoft.com/office/officeart/2005/8/layout/vProcess5"/>
    <dgm:cxn modelId="{2664D2B7-FB22-493C-8AF1-13E5F59A6BFD}" type="presParOf" srcId="{1A79147C-4050-4DF2-9C81-91C1877903C2}" destId="{7326C5ED-8D80-416C-B7E3-6BF1BF392705}" srcOrd="6" destOrd="0" presId="urn:microsoft.com/office/officeart/2005/8/layout/vProcess5"/>
    <dgm:cxn modelId="{E6DBA9E0-6AF1-4ACB-A2D7-8189398A4AF0}" type="presParOf" srcId="{1A79147C-4050-4DF2-9C81-91C1877903C2}" destId="{D5AF0FFD-CB87-425D-BA15-A53BABF186EC}" srcOrd="7" destOrd="0" presId="urn:microsoft.com/office/officeart/2005/8/layout/vProcess5"/>
    <dgm:cxn modelId="{8BAEF2B8-0A3A-4D1B-8407-7CD04DE6FDD3}" type="presParOf" srcId="{1A79147C-4050-4DF2-9C81-91C1877903C2}" destId="{A9BDA506-DD44-40F4-9A54-198675D87B5D}" srcOrd="8" destOrd="0" presId="urn:microsoft.com/office/officeart/2005/8/layout/vProcess5"/>
    <dgm:cxn modelId="{ECEC5540-51B7-4E3C-8006-FA10EE32100D}" type="presParOf" srcId="{1A79147C-4050-4DF2-9C81-91C1877903C2}" destId="{913BE7D8-188D-4224-B061-C08013E63112}" srcOrd="9" destOrd="0" presId="urn:microsoft.com/office/officeart/2005/8/layout/vProcess5"/>
    <dgm:cxn modelId="{87FF6661-4424-44B2-9D12-644851891A57}" type="presParOf" srcId="{1A79147C-4050-4DF2-9C81-91C1877903C2}" destId="{A41153CE-A3C3-479F-AD8C-4E6E02022A27}" srcOrd="10" destOrd="0" presId="urn:microsoft.com/office/officeart/2005/8/layout/vProcess5"/>
    <dgm:cxn modelId="{8822AC39-9D60-4CAE-8E65-B479B8FCEB12}" type="presParOf" srcId="{1A79147C-4050-4DF2-9C81-91C1877903C2}" destId="{76840FE9-FCE8-4CB5-BF60-2FCB608FC5C2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D98D0-BEDB-4777-9E83-1E8B0B623A97}">
      <dsp:nvSpPr>
        <dsp:cNvPr id="0" name=""/>
        <dsp:cNvSpPr/>
      </dsp:nvSpPr>
      <dsp:spPr>
        <a:xfrm>
          <a:off x="919709" y="0"/>
          <a:ext cx="3130036" cy="732124"/>
        </a:xfrm>
        <a:prstGeom prst="roundRect">
          <a:avLst>
            <a:gd name="adj" fmla="val 10000"/>
          </a:avLst>
        </a:prstGeom>
        <a:solidFill>
          <a:srgbClr val="F24B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Přihlášení na VŠ</a:t>
          </a:r>
          <a:endParaRPr lang="cs-CZ" sz="3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41152" y="21443"/>
        <a:ext cx="3087150" cy="689238"/>
      </dsp:txXfrm>
    </dsp:sp>
    <dsp:sp modelId="{614105BB-90A0-4A21-960C-1CD62E1533EE}">
      <dsp:nvSpPr>
        <dsp:cNvPr id="0" name=""/>
        <dsp:cNvSpPr/>
      </dsp:nvSpPr>
      <dsp:spPr>
        <a:xfrm rot="5400000">
          <a:off x="2394727" y="796186"/>
          <a:ext cx="180000" cy="128121"/>
        </a:xfrm>
        <a:prstGeom prst="rightArrow">
          <a:avLst>
            <a:gd name="adj1" fmla="val 66700"/>
            <a:gd name="adj2" fmla="val 50000"/>
          </a:avLst>
        </a:prstGeom>
        <a:solidFill>
          <a:srgbClr val="F24B4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B72F7-4858-4EDB-BFA6-BC51551A1864}">
      <dsp:nvSpPr>
        <dsp:cNvPr id="0" name=""/>
        <dsp:cNvSpPr/>
      </dsp:nvSpPr>
      <dsp:spPr>
        <a:xfrm>
          <a:off x="1020479" y="988367"/>
          <a:ext cx="2928496" cy="732124"/>
        </a:xfrm>
        <a:prstGeom prst="roundRect">
          <a:avLst>
            <a:gd name="adj" fmla="val 10000"/>
          </a:avLst>
        </a:prstGeom>
        <a:solidFill>
          <a:srgbClr val="FBC50B">
            <a:alpha val="90000"/>
          </a:srgbClr>
        </a:solidFill>
        <a:ln w="28575" cap="flat" cmpd="sng" algn="ctr">
          <a:solidFill>
            <a:srgbClr val="F24B4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NUTNÉ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Přihláška na VŠ</a:t>
          </a:r>
          <a:endParaRPr lang="cs-CZ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41922" y="1009810"/>
        <a:ext cx="2885610" cy="689238"/>
      </dsp:txXfrm>
    </dsp:sp>
    <dsp:sp modelId="{8A89C9B8-2D6E-49EC-8650-87030F0EA55E}">
      <dsp:nvSpPr>
        <dsp:cNvPr id="0" name=""/>
        <dsp:cNvSpPr/>
      </dsp:nvSpPr>
      <dsp:spPr>
        <a:xfrm rot="5400000">
          <a:off x="2394727" y="1784552"/>
          <a:ext cx="180000" cy="128121"/>
        </a:xfrm>
        <a:prstGeom prst="rightArrow">
          <a:avLst>
            <a:gd name="adj1" fmla="val 66700"/>
            <a:gd name="adj2" fmla="val 50000"/>
          </a:avLst>
        </a:prstGeom>
        <a:solidFill>
          <a:srgbClr val="F24B4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CE72B-6EA8-4043-BEF2-36D0DB69A2CA}">
      <dsp:nvSpPr>
        <dsp:cNvPr id="0" name=""/>
        <dsp:cNvSpPr/>
      </dsp:nvSpPr>
      <dsp:spPr>
        <a:xfrm>
          <a:off x="1020479" y="1976735"/>
          <a:ext cx="2928496" cy="732124"/>
        </a:xfrm>
        <a:prstGeom prst="roundRect">
          <a:avLst>
            <a:gd name="adj" fmla="val 10000"/>
          </a:avLst>
        </a:prstGeom>
        <a:solidFill>
          <a:srgbClr val="FBC50B">
            <a:alpha val="90000"/>
          </a:srgbClr>
        </a:solidFill>
        <a:ln w="28575" cap="flat" cmpd="sng" algn="ctr">
          <a:solidFill>
            <a:srgbClr val="F24B4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Fakulta nezve na PZ, očekává, </a:t>
          </a:r>
          <a:b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že uchazeči absolvují NSZ</a:t>
          </a:r>
          <a:endParaRPr lang="cs-CZ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41922" y="1998178"/>
        <a:ext cx="2885610" cy="689238"/>
      </dsp:txXfrm>
    </dsp:sp>
    <dsp:sp modelId="{B3C9C4CF-E679-4E8E-911E-758ADF8562CF}">
      <dsp:nvSpPr>
        <dsp:cNvPr id="0" name=""/>
        <dsp:cNvSpPr/>
      </dsp:nvSpPr>
      <dsp:spPr>
        <a:xfrm rot="5400000">
          <a:off x="2236653" y="2966732"/>
          <a:ext cx="515810" cy="128121"/>
        </a:xfrm>
        <a:prstGeom prst="rightArrow">
          <a:avLst>
            <a:gd name="adj1" fmla="val 66700"/>
            <a:gd name="adj2" fmla="val 50000"/>
          </a:avLst>
        </a:prstGeom>
        <a:solidFill>
          <a:srgbClr val="F24B4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D2029-A5FF-4E38-8BBB-1FD3DC235B6F}">
      <dsp:nvSpPr>
        <dsp:cNvPr id="0" name=""/>
        <dsp:cNvSpPr/>
      </dsp:nvSpPr>
      <dsp:spPr>
        <a:xfrm>
          <a:off x="1044434" y="3352726"/>
          <a:ext cx="2928496" cy="1332868"/>
        </a:xfrm>
        <a:prstGeom prst="roundRect">
          <a:avLst>
            <a:gd name="adj" fmla="val 10000"/>
          </a:avLst>
        </a:prstGeom>
        <a:solidFill>
          <a:srgbClr val="FBC50B">
            <a:alpha val="90000"/>
          </a:srgbClr>
        </a:solidFill>
        <a:ln w="28575" cap="flat" cmpd="sng" algn="ctr">
          <a:solidFill>
            <a:srgbClr val="F24B4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FAKULTA od SCIO dostane výsledky NSZ, podle </a:t>
          </a:r>
          <a:b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toho SAMA rozhodne </a:t>
          </a:r>
          <a:b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 přijetí či nepřijetí uchazeče</a:t>
          </a:r>
          <a:endParaRPr lang="cs-CZ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83472" y="3391764"/>
        <a:ext cx="2850420" cy="1254792"/>
      </dsp:txXfrm>
    </dsp:sp>
    <dsp:sp modelId="{1D58C159-7C9F-432B-AC39-1FFE524B8E72}">
      <dsp:nvSpPr>
        <dsp:cNvPr id="0" name=""/>
        <dsp:cNvSpPr/>
      </dsp:nvSpPr>
      <dsp:spPr>
        <a:xfrm>
          <a:off x="4423538" y="0"/>
          <a:ext cx="2934822" cy="732124"/>
        </a:xfrm>
        <a:prstGeom prst="roundRect">
          <a:avLst>
            <a:gd name="adj" fmla="val 10000"/>
          </a:avLst>
        </a:prstGeom>
        <a:solidFill>
          <a:srgbClr val="F24B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Přihlášení k NSZ</a:t>
          </a:r>
          <a:endParaRPr lang="cs-CZ" sz="3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44981" y="21443"/>
        <a:ext cx="2891936" cy="689238"/>
      </dsp:txXfrm>
    </dsp:sp>
    <dsp:sp modelId="{500767C3-CE32-4849-B33A-289002A522AA}">
      <dsp:nvSpPr>
        <dsp:cNvPr id="0" name=""/>
        <dsp:cNvSpPr/>
      </dsp:nvSpPr>
      <dsp:spPr>
        <a:xfrm rot="5400000">
          <a:off x="5819048" y="796185"/>
          <a:ext cx="179999" cy="128121"/>
        </a:xfrm>
        <a:prstGeom prst="rightArrow">
          <a:avLst>
            <a:gd name="adj1" fmla="val 66700"/>
            <a:gd name="adj2" fmla="val 50000"/>
          </a:avLst>
        </a:prstGeom>
        <a:solidFill>
          <a:srgbClr val="F24B4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9D964-7F40-4E02-BAA2-2A2CFDCEC3A1}">
      <dsp:nvSpPr>
        <dsp:cNvPr id="0" name=""/>
        <dsp:cNvSpPr/>
      </dsp:nvSpPr>
      <dsp:spPr>
        <a:xfrm>
          <a:off x="4462897" y="988367"/>
          <a:ext cx="2928496" cy="732124"/>
        </a:xfrm>
        <a:prstGeom prst="roundRect">
          <a:avLst>
            <a:gd name="adj" fmla="val 10000"/>
          </a:avLst>
        </a:prstGeom>
        <a:solidFill>
          <a:srgbClr val="FBC50B">
            <a:alpha val="90000"/>
          </a:srgbClr>
        </a:solidFill>
        <a:ln w="28575" cap="flat" cmpd="sng" algn="ctr">
          <a:solidFill>
            <a:srgbClr val="F24B4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UCHAZEČ: Přihlášení </a:t>
          </a:r>
          <a:br>
            <a:rPr lang="cs-CZ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na ww.scio.cz/</a:t>
          </a:r>
          <a:r>
            <a:rPr lang="cs-CZ" sz="16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nsz</a:t>
          </a:r>
          <a:r>
            <a:rPr lang="cs-CZ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, nutný </a:t>
          </a:r>
          <a:br>
            <a:rPr lang="cs-CZ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souhlas k předání výsledků</a:t>
          </a:r>
          <a:endParaRPr lang="cs-CZ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84340" y="1009810"/>
        <a:ext cx="2885610" cy="689238"/>
      </dsp:txXfrm>
    </dsp:sp>
    <dsp:sp modelId="{22A24312-BB44-496F-BD22-2957DD95BB3E}">
      <dsp:nvSpPr>
        <dsp:cNvPr id="0" name=""/>
        <dsp:cNvSpPr/>
      </dsp:nvSpPr>
      <dsp:spPr>
        <a:xfrm rot="5400000">
          <a:off x="5837145" y="1784552"/>
          <a:ext cx="180000" cy="128121"/>
        </a:xfrm>
        <a:prstGeom prst="rightArrow">
          <a:avLst>
            <a:gd name="adj1" fmla="val 66700"/>
            <a:gd name="adj2" fmla="val 50000"/>
          </a:avLst>
        </a:prstGeom>
        <a:solidFill>
          <a:srgbClr val="F24B4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12DD1-B652-4784-AD34-8E44EDBB9DE9}">
      <dsp:nvSpPr>
        <dsp:cNvPr id="0" name=""/>
        <dsp:cNvSpPr/>
      </dsp:nvSpPr>
      <dsp:spPr>
        <a:xfrm>
          <a:off x="4462897" y="1976735"/>
          <a:ext cx="2928496" cy="732124"/>
        </a:xfrm>
        <a:prstGeom prst="roundRect">
          <a:avLst>
            <a:gd name="adj" fmla="val 10000"/>
          </a:avLst>
        </a:prstGeom>
        <a:solidFill>
          <a:srgbClr val="FBC50B">
            <a:alpha val="90000"/>
          </a:srgbClr>
        </a:solidFill>
        <a:ln w="28575" cap="flat" cmpd="sng" algn="ctr">
          <a:solidFill>
            <a:srgbClr val="F24B4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SCIO: Pozvánka na NSZ</a:t>
          </a:r>
        </a:p>
      </dsp:txBody>
      <dsp:txXfrm>
        <a:off x="4484340" y="1998178"/>
        <a:ext cx="2885610" cy="689238"/>
      </dsp:txXfrm>
    </dsp:sp>
    <dsp:sp modelId="{FEFFF5A1-7E7B-4BAF-9BA1-C2CEC86143FD}">
      <dsp:nvSpPr>
        <dsp:cNvPr id="0" name=""/>
        <dsp:cNvSpPr/>
      </dsp:nvSpPr>
      <dsp:spPr>
        <a:xfrm rot="5400000">
          <a:off x="5837145" y="2772920"/>
          <a:ext cx="180000" cy="128121"/>
        </a:xfrm>
        <a:prstGeom prst="rightArrow">
          <a:avLst>
            <a:gd name="adj1" fmla="val 66700"/>
            <a:gd name="adj2" fmla="val 50000"/>
          </a:avLst>
        </a:prstGeom>
        <a:solidFill>
          <a:srgbClr val="F24B4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930CF-98C8-469D-BC53-E5C94E9299FC}">
      <dsp:nvSpPr>
        <dsp:cNvPr id="0" name=""/>
        <dsp:cNvSpPr/>
      </dsp:nvSpPr>
      <dsp:spPr>
        <a:xfrm>
          <a:off x="4462897" y="2965103"/>
          <a:ext cx="2928496" cy="732124"/>
        </a:xfrm>
        <a:prstGeom prst="roundRect">
          <a:avLst>
            <a:gd name="adj" fmla="val 10000"/>
          </a:avLst>
        </a:prstGeom>
        <a:solidFill>
          <a:srgbClr val="FBC50B">
            <a:alpha val="90000"/>
          </a:srgbClr>
        </a:solidFill>
        <a:ln w="28575" cap="flat" cmpd="sng" algn="ctr">
          <a:solidFill>
            <a:srgbClr val="F24B4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UCHAZEČ: Absolvování testů</a:t>
          </a:r>
        </a:p>
      </dsp:txBody>
      <dsp:txXfrm>
        <a:off x="4484340" y="2986546"/>
        <a:ext cx="2885610" cy="689238"/>
      </dsp:txXfrm>
    </dsp:sp>
    <dsp:sp modelId="{6A6A0109-0319-4BD4-B78F-148172FAD190}">
      <dsp:nvSpPr>
        <dsp:cNvPr id="0" name=""/>
        <dsp:cNvSpPr/>
      </dsp:nvSpPr>
      <dsp:spPr>
        <a:xfrm rot="5400000">
          <a:off x="5837145" y="3761288"/>
          <a:ext cx="180000" cy="128121"/>
        </a:xfrm>
        <a:prstGeom prst="rightArrow">
          <a:avLst>
            <a:gd name="adj1" fmla="val 66700"/>
            <a:gd name="adj2" fmla="val 50000"/>
          </a:avLst>
        </a:prstGeom>
        <a:solidFill>
          <a:srgbClr val="F24B4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C26AE-7A30-4BE4-B8E0-E7B3BC56459F}">
      <dsp:nvSpPr>
        <dsp:cNvPr id="0" name=""/>
        <dsp:cNvSpPr/>
      </dsp:nvSpPr>
      <dsp:spPr>
        <a:xfrm>
          <a:off x="4462897" y="3953470"/>
          <a:ext cx="2928496" cy="732124"/>
        </a:xfrm>
        <a:prstGeom prst="roundRect">
          <a:avLst>
            <a:gd name="adj" fmla="val 10000"/>
          </a:avLst>
        </a:prstGeom>
        <a:solidFill>
          <a:srgbClr val="FBC50B">
            <a:alpha val="90000"/>
          </a:srgbClr>
        </a:solidFill>
        <a:ln w="28575" cap="flat" cmpd="sng" algn="ctr">
          <a:solidFill>
            <a:srgbClr val="F24B4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SCIO: Zaslání výsledků z testů jak uchazeči, tak fakultě</a:t>
          </a:r>
        </a:p>
      </dsp:txBody>
      <dsp:txXfrm>
        <a:off x="4484340" y="3974913"/>
        <a:ext cx="2885610" cy="689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5CC66-EF5A-4D8C-A512-C645DBC4DDEF}">
      <dsp:nvSpPr>
        <dsp:cNvPr id="0" name=""/>
        <dsp:cNvSpPr/>
      </dsp:nvSpPr>
      <dsp:spPr>
        <a:xfrm>
          <a:off x="0" y="0"/>
          <a:ext cx="10178471" cy="9800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>
              <a:solidFill>
                <a:schemeClr val="tx1"/>
              </a:solidFill>
            </a:rPr>
            <a:t>zrakové, sluchové, pohybové postižení</a:t>
          </a:r>
          <a:endParaRPr lang="cs-CZ" sz="2400" kern="1200" dirty="0" smtClean="0">
            <a:solidFill>
              <a:schemeClr val="tx1"/>
            </a:solidFill>
          </a:endParaRPr>
        </a:p>
      </dsp:txBody>
      <dsp:txXfrm>
        <a:off x="2133696" y="0"/>
        <a:ext cx="8044774" cy="980025"/>
      </dsp:txXfrm>
    </dsp:sp>
    <dsp:sp modelId="{633180FA-2F1B-4431-AC8E-132BA4301672}">
      <dsp:nvSpPr>
        <dsp:cNvPr id="0" name=""/>
        <dsp:cNvSpPr/>
      </dsp:nvSpPr>
      <dsp:spPr>
        <a:xfrm>
          <a:off x="440905" y="73890"/>
          <a:ext cx="778510" cy="8562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B9996-1B24-497F-A4E5-1713B4F8CA11}">
      <dsp:nvSpPr>
        <dsp:cNvPr id="0" name=""/>
        <dsp:cNvSpPr/>
      </dsp:nvSpPr>
      <dsp:spPr>
        <a:xfrm>
          <a:off x="0" y="1096864"/>
          <a:ext cx="10178471" cy="980025"/>
        </a:xfrm>
        <a:prstGeom prst="roundRect">
          <a:avLst>
            <a:gd name="adj" fmla="val 10000"/>
          </a:avLst>
        </a:prstGeom>
        <a:solidFill>
          <a:srgbClr val="99A8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>
              <a:solidFill>
                <a:schemeClr val="tx1"/>
              </a:solidFill>
            </a:rPr>
            <a:t>specifické poruchy učení</a:t>
          </a:r>
          <a:r>
            <a:rPr lang="cs-CZ" sz="2400" b="1" kern="1200" baseline="0" dirty="0" smtClean="0">
              <a:solidFill>
                <a:schemeClr val="tx1"/>
              </a:solidFill>
            </a:rPr>
            <a:t> </a:t>
          </a:r>
          <a:r>
            <a:rPr lang="cs-CZ" sz="2400" b="0" kern="1200" dirty="0" smtClean="0">
              <a:solidFill>
                <a:schemeClr val="tx1"/>
              </a:solidFill>
            </a:rPr>
            <a:t>(dyslexie, dysgrafie</a:t>
          </a:r>
          <a:r>
            <a:rPr lang="cs-CZ" sz="2400" b="0" kern="1200" baseline="0" dirty="0" smtClean="0">
              <a:solidFill>
                <a:schemeClr val="tx1"/>
              </a:solidFill>
            </a:rPr>
            <a:t>,  dyskalkulie, ADHD)</a:t>
          </a:r>
          <a:endParaRPr lang="cs-CZ" sz="2400" kern="1200" dirty="0"/>
        </a:p>
      </dsp:txBody>
      <dsp:txXfrm>
        <a:off x="2133696" y="1096864"/>
        <a:ext cx="8044774" cy="980025"/>
      </dsp:txXfrm>
    </dsp:sp>
    <dsp:sp modelId="{A531687D-A121-4A70-9FD5-1B08EFB8F5DA}">
      <dsp:nvSpPr>
        <dsp:cNvPr id="0" name=""/>
        <dsp:cNvSpPr/>
      </dsp:nvSpPr>
      <dsp:spPr>
        <a:xfrm>
          <a:off x="469272" y="1191488"/>
          <a:ext cx="767741" cy="8070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474A5-1639-4965-A82C-E44B0503209A}">
      <dsp:nvSpPr>
        <dsp:cNvPr id="0" name=""/>
        <dsp:cNvSpPr/>
      </dsp:nvSpPr>
      <dsp:spPr>
        <a:xfrm>
          <a:off x="0" y="2149441"/>
          <a:ext cx="10178471" cy="980025"/>
        </a:xfrm>
        <a:prstGeom prst="roundRect">
          <a:avLst>
            <a:gd name="adj" fmla="val 10000"/>
          </a:avLst>
        </a:prstGeom>
        <a:solidFill>
          <a:srgbClr val="81F3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>
              <a:solidFill>
                <a:schemeClr val="tx1"/>
              </a:solidFill>
            </a:rPr>
            <a:t>poruchy</a:t>
          </a:r>
          <a:r>
            <a:rPr lang="cs-CZ" sz="2400" b="1" kern="1200" baseline="0" dirty="0" smtClean="0">
              <a:solidFill>
                <a:schemeClr val="tx1"/>
              </a:solidFill>
            </a:rPr>
            <a:t> autistického spektra</a:t>
          </a:r>
          <a:r>
            <a:rPr lang="cs-CZ" sz="2400" kern="1200" dirty="0" smtClean="0">
              <a:solidFill>
                <a:schemeClr val="tx1"/>
              </a:solidFill>
            </a:rPr>
            <a:t>      </a:t>
          </a:r>
          <a:endParaRPr lang="cs-CZ" sz="2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133696" y="2149441"/>
        <a:ext cx="8044774" cy="980025"/>
      </dsp:txXfrm>
    </dsp:sp>
    <dsp:sp modelId="{AA7FEBEE-E0DC-4A2E-B177-FDDB749286F1}">
      <dsp:nvSpPr>
        <dsp:cNvPr id="0" name=""/>
        <dsp:cNvSpPr/>
      </dsp:nvSpPr>
      <dsp:spPr>
        <a:xfrm>
          <a:off x="479959" y="2253377"/>
          <a:ext cx="754591" cy="7484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813A8-D97A-4321-BD29-C502BF0AF074}">
      <dsp:nvSpPr>
        <dsp:cNvPr id="0" name=""/>
        <dsp:cNvSpPr/>
      </dsp:nvSpPr>
      <dsp:spPr>
        <a:xfrm>
          <a:off x="0" y="3235011"/>
          <a:ext cx="10178471" cy="98600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>
              <a:solidFill>
                <a:schemeClr val="tx1"/>
              </a:solidFill>
            </a:rPr>
            <a:t>psychické obtíže, somatické onemocnění, narušená komunikační schopnost </a:t>
          </a:r>
          <a:r>
            <a:rPr lang="cs-CZ" sz="2400" b="0" kern="1200" dirty="0" smtClean="0">
              <a:solidFill>
                <a:schemeClr val="tx1"/>
              </a:solidFill>
            </a:rPr>
            <a:t>a jiné </a:t>
          </a:r>
          <a:endParaRPr lang="cs-CZ" sz="2400" b="0" kern="1200" dirty="0">
            <a:solidFill>
              <a:schemeClr val="tx1"/>
            </a:solidFill>
          </a:endParaRPr>
        </a:p>
      </dsp:txBody>
      <dsp:txXfrm>
        <a:off x="2133696" y="3235011"/>
        <a:ext cx="8044774" cy="986004"/>
      </dsp:txXfrm>
    </dsp:sp>
    <dsp:sp modelId="{C45131C9-0D16-4203-A63D-35056E4FBB1E}">
      <dsp:nvSpPr>
        <dsp:cNvPr id="0" name=""/>
        <dsp:cNvSpPr/>
      </dsp:nvSpPr>
      <dsp:spPr>
        <a:xfrm>
          <a:off x="426563" y="3269674"/>
          <a:ext cx="836873" cy="8855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0429D-047A-42D8-8153-4A65A888357D}">
      <dsp:nvSpPr>
        <dsp:cNvPr id="0" name=""/>
        <dsp:cNvSpPr/>
      </dsp:nvSpPr>
      <dsp:spPr>
        <a:xfrm>
          <a:off x="1633187" y="152485"/>
          <a:ext cx="3746876" cy="864004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in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marL="92075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cs-CZ" sz="2000" b="0" kern="120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Uvede tuto skutečnost při VYPLŇOVÁNÍ </a:t>
          </a:r>
          <a:r>
            <a:rPr lang="cs-CZ" sz="2000" b="1" kern="120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PŘIHLÁŠKY</a:t>
          </a:r>
          <a:endParaRPr lang="cs-CZ" sz="2000" b="1" kern="1200" noProof="0" dirty="0">
            <a:solidFill>
              <a:srgbClr val="2A1A00"/>
            </a:solidFill>
            <a:latin typeface="+mn-lt"/>
            <a:ea typeface="+mn-ea"/>
            <a:cs typeface="+mn-cs"/>
          </a:endParaRPr>
        </a:p>
      </dsp:txBody>
      <dsp:txXfrm>
        <a:off x="1658493" y="177791"/>
        <a:ext cx="3059333" cy="813392"/>
      </dsp:txXfrm>
    </dsp:sp>
    <dsp:sp modelId="{8AD63EF9-9EE7-4436-B07D-3CCC9021F4C8}">
      <dsp:nvSpPr>
        <dsp:cNvPr id="0" name=""/>
        <dsp:cNvSpPr/>
      </dsp:nvSpPr>
      <dsp:spPr>
        <a:xfrm>
          <a:off x="2634917" y="1310334"/>
          <a:ext cx="3599970" cy="864004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in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marL="92075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cs-CZ" sz="2000" b="0" kern="120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V sekci </a:t>
          </a:r>
          <a:r>
            <a:rPr lang="cs-CZ" sz="2000" b="1" kern="120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OSOBNÍ ÚDAJE</a:t>
          </a:r>
          <a:endParaRPr lang="cs-CZ" sz="2000" b="1" kern="1200" noProof="0" dirty="0">
            <a:solidFill>
              <a:srgbClr val="2A1A00"/>
            </a:solidFill>
            <a:latin typeface="+mn-lt"/>
            <a:ea typeface="+mn-ea"/>
            <a:cs typeface="+mn-cs"/>
          </a:endParaRPr>
        </a:p>
      </dsp:txBody>
      <dsp:txXfrm>
        <a:off x="2660223" y="1335640"/>
        <a:ext cx="2887885" cy="813392"/>
      </dsp:txXfrm>
    </dsp:sp>
    <dsp:sp modelId="{DA36B5CD-B004-4F06-9305-A9D74B60CC02}">
      <dsp:nvSpPr>
        <dsp:cNvPr id="0" name=""/>
        <dsp:cNvSpPr/>
      </dsp:nvSpPr>
      <dsp:spPr>
        <a:xfrm>
          <a:off x="3754192" y="2458003"/>
          <a:ext cx="3599970" cy="864004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in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marL="92075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cs-CZ" sz="2000" b="1" kern="120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ZOHLEDNĚNÍ </a:t>
          </a:r>
        </a:p>
        <a:p>
          <a:pPr marL="92075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cs-CZ" sz="2000" b="1" kern="120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ZDRAVOTNÍCH SPECIFIK</a:t>
          </a:r>
          <a:endParaRPr lang="cs-CZ" sz="2000" b="1" kern="1200" noProof="0" dirty="0">
            <a:solidFill>
              <a:srgbClr val="2A1A00"/>
            </a:solidFill>
            <a:latin typeface="+mn-lt"/>
            <a:ea typeface="+mn-ea"/>
            <a:cs typeface="+mn-cs"/>
          </a:endParaRPr>
        </a:p>
      </dsp:txBody>
      <dsp:txXfrm>
        <a:off x="3779498" y="2483309"/>
        <a:ext cx="2892385" cy="813392"/>
      </dsp:txXfrm>
    </dsp:sp>
    <dsp:sp modelId="{6E8795C1-7887-43BB-8432-50B3016D5D99}">
      <dsp:nvSpPr>
        <dsp:cNvPr id="0" name=""/>
        <dsp:cNvSpPr/>
      </dsp:nvSpPr>
      <dsp:spPr>
        <a:xfrm>
          <a:off x="4945190" y="3621309"/>
          <a:ext cx="3219932" cy="864004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in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marL="182563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cs-CZ" sz="2000" b="0" kern="120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Vybrat</a:t>
          </a:r>
          <a:endParaRPr lang="cs-CZ" sz="2000" b="1" kern="1200" noProof="0" dirty="0" smtClean="0">
            <a:solidFill>
              <a:srgbClr val="2A1A00"/>
            </a:solidFill>
            <a:latin typeface="+mn-lt"/>
            <a:ea typeface="+mn-ea"/>
            <a:cs typeface="+mn-cs"/>
          </a:endParaRPr>
        </a:p>
        <a:p>
          <a:pPr marL="182563" lvl="0" indent="0" algn="l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cs-CZ" sz="2000" b="1" kern="1200" noProof="0" dirty="0" smtClean="0">
              <a:solidFill>
                <a:srgbClr val="2A1A00"/>
              </a:solidFill>
              <a:latin typeface="+mn-lt"/>
              <a:ea typeface="+mn-ea"/>
              <a:cs typeface="+mn-cs"/>
            </a:rPr>
            <a:t>TYP POSTIŽENÍ</a:t>
          </a:r>
          <a:endParaRPr lang="cs-CZ" sz="2000" b="1" kern="1200" noProof="0" dirty="0">
            <a:solidFill>
              <a:srgbClr val="2A1A00"/>
            </a:solidFill>
            <a:latin typeface="+mn-lt"/>
            <a:ea typeface="+mn-ea"/>
            <a:cs typeface="+mn-cs"/>
          </a:endParaRPr>
        </a:p>
      </dsp:txBody>
      <dsp:txXfrm>
        <a:off x="4970496" y="3646615"/>
        <a:ext cx="2577677" cy="813392"/>
      </dsp:txXfrm>
    </dsp:sp>
    <dsp:sp modelId="{CA442B50-B584-472D-B5A5-BAD1F83E4FB8}">
      <dsp:nvSpPr>
        <dsp:cNvPr id="0" name=""/>
        <dsp:cNvSpPr/>
      </dsp:nvSpPr>
      <dsp:spPr>
        <a:xfrm flipH="1">
          <a:off x="4903057" y="1041883"/>
          <a:ext cx="180000" cy="2519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/>
        </a:solidFill>
        <a:ln w="12700" cap="flat" cmpd="sng" algn="in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rtlCol="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3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4943557" y="1041883"/>
        <a:ext cx="99000" cy="207449"/>
      </dsp:txXfrm>
    </dsp:sp>
    <dsp:sp modelId="{7326C5ED-8D80-416C-B7E3-6BF1BF392705}">
      <dsp:nvSpPr>
        <dsp:cNvPr id="0" name=""/>
        <dsp:cNvSpPr/>
      </dsp:nvSpPr>
      <dsp:spPr>
        <a:xfrm flipH="1">
          <a:off x="5634955" y="2192935"/>
          <a:ext cx="180000" cy="2519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/>
        </a:solidFill>
        <a:ln w="12700" cap="flat" cmpd="sng" algn="in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rtlCol="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3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675455" y="2192935"/>
        <a:ext cx="99000" cy="207449"/>
      </dsp:txXfrm>
    </dsp:sp>
    <dsp:sp modelId="{D5AF0FFD-CB87-425D-BA15-A53BABF186EC}">
      <dsp:nvSpPr>
        <dsp:cNvPr id="0" name=""/>
        <dsp:cNvSpPr/>
      </dsp:nvSpPr>
      <dsp:spPr>
        <a:xfrm flipH="1">
          <a:off x="6828141" y="3344998"/>
          <a:ext cx="180000" cy="2519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/>
        </a:solidFill>
        <a:ln w="12700" cap="flat" cmpd="sng" algn="in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rtlCol="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3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6868641" y="3344998"/>
        <a:ext cx="99000" cy="207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0FF06-5CCF-4A7A-9E0E-69716E71479C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606CA-7BAB-45FF-82C5-48563011A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289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92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3488"/>
            <a:ext cx="3932237" cy="1585912"/>
          </a:xfrm>
        </p:spPr>
        <p:txBody>
          <a:bodyPr anchor="b"/>
          <a:lstStyle>
            <a:lvl1pPr>
              <a:defRPr sz="3200">
                <a:solidFill>
                  <a:srgbClr val="C05728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33488"/>
            <a:ext cx="6172200" cy="4627562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C05728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19400"/>
            <a:ext cx="3932237" cy="3049588"/>
          </a:xfrm>
        </p:spPr>
        <p:txBody>
          <a:bodyPr/>
          <a:lstStyle>
            <a:lvl1pPr marL="0" indent="0">
              <a:buNone/>
              <a:defRPr sz="1600">
                <a:solidFill>
                  <a:srgbClr val="C0572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15189"/>
            <a:ext cx="2628900" cy="4961774"/>
          </a:xfrm>
        </p:spPr>
        <p:txBody>
          <a:bodyPr vert="eaVert"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15189"/>
            <a:ext cx="7734300" cy="4961774"/>
          </a:xfrm>
        </p:spPr>
        <p:txBody>
          <a:bodyPr vert="eaVert"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692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0572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572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4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886600B4-E292-47EB-B1E7-D0B322074C89}" type="datetimeFigureOut">
              <a:rPr lang="cs-CZ" smtClean="0"/>
              <a:pPr/>
              <a:t>11.01.2023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C0572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C0572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97135"/>
            <a:ext cx="5181600" cy="3679827"/>
          </a:xfrm>
        </p:spPr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97135"/>
            <a:ext cx="5181600" cy="3679828"/>
          </a:xfrm>
        </p:spPr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1257"/>
            <a:ext cx="10515600" cy="1325563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65350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321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644107"/>
            <a:ext cx="5157787" cy="2545556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265350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321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644107"/>
            <a:ext cx="5183188" cy="2545556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2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93800"/>
            <a:ext cx="3932237" cy="1125538"/>
          </a:xfrm>
        </p:spPr>
        <p:txBody>
          <a:bodyPr anchor="b"/>
          <a:lstStyle>
            <a:lvl1pPr>
              <a:defRPr sz="3200">
                <a:solidFill>
                  <a:srgbClr val="C0572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93800"/>
            <a:ext cx="6172200" cy="4667250"/>
          </a:xfrm>
        </p:spPr>
        <p:txBody>
          <a:bodyPr/>
          <a:lstStyle>
            <a:lvl1pPr>
              <a:defRPr sz="3200">
                <a:solidFill>
                  <a:srgbClr val="C05728"/>
                </a:solidFill>
              </a:defRPr>
            </a:lvl1pPr>
            <a:lvl2pPr>
              <a:defRPr sz="2800">
                <a:solidFill>
                  <a:srgbClr val="C05728"/>
                </a:solidFill>
              </a:defRPr>
            </a:lvl2pPr>
            <a:lvl3pPr>
              <a:defRPr sz="2400">
                <a:solidFill>
                  <a:srgbClr val="C05728"/>
                </a:solidFill>
              </a:defRPr>
            </a:lvl3pPr>
            <a:lvl4pPr>
              <a:defRPr sz="2000">
                <a:solidFill>
                  <a:srgbClr val="C05728"/>
                </a:solidFill>
              </a:defRPr>
            </a:lvl4pPr>
            <a:lvl5pPr>
              <a:defRPr sz="2000">
                <a:solidFill>
                  <a:srgbClr val="C0572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9500"/>
            <a:ext cx="3932237" cy="3519488"/>
          </a:xfrm>
        </p:spPr>
        <p:txBody>
          <a:bodyPr/>
          <a:lstStyle>
            <a:lvl1pPr marL="0" indent="0">
              <a:buNone/>
              <a:defRPr sz="1600">
                <a:solidFill>
                  <a:srgbClr val="C0572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11.01.2023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9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71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05099"/>
            <a:ext cx="10515600" cy="347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886600B4-E292-47EB-B1E7-D0B322074C89}" type="datetimeFigureOut">
              <a:rPr lang="cs-CZ" smtClean="0"/>
              <a:pPr/>
              <a:t>11.01.2023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"/>
            <a:ext cx="21907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mailto:spporadenstvi@utb.cz" TargetMode="External"/><Relationship Id="rId7" Type="http://schemas.openxmlformats.org/officeDocument/2006/relationships/image" Target="../media/image35.png"/><Relationship Id="rId2" Type="http://schemas.openxmlformats.org/officeDocument/2006/relationships/hyperlink" Target="mailto:spcentrum@utb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hyperlink" Target="mailto:studium@fhs.utb.cz" TargetMode="Externa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1476" y="1122363"/>
            <a:ext cx="9909048" cy="2387600"/>
          </a:xfrm>
        </p:spPr>
        <p:txBody>
          <a:bodyPr>
            <a:normAutofit/>
          </a:bodyPr>
          <a:lstStyle/>
          <a:p>
            <a:r>
              <a:rPr lang="cs-CZ" sz="7200" b="1" dirty="0" smtClean="0"/>
              <a:t>DEN OTEVŘENÝCH OKEN</a:t>
            </a:r>
            <a:endParaRPr lang="cs-CZ" sz="72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7640" y="3510598"/>
            <a:ext cx="11856720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4400" dirty="0" smtClean="0"/>
              <a:t>Fakulty humanitních studií UTB ve Zlíně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400927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815" y="1391920"/>
            <a:ext cx="9784370" cy="513010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99336" y="2031591"/>
            <a:ext cx="868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Mezinárodní spolupráce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067775" y="2917675"/>
            <a:ext cx="474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Zahraniční studijní pobyt 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28763" y="4629970"/>
            <a:ext cx="742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Mezinárodní </a:t>
            </a:r>
            <a:r>
              <a:rPr lang="cs-CZ" sz="3200" b="1" dirty="0" smtClean="0"/>
              <a:t>prostředí na </a:t>
            </a:r>
            <a:r>
              <a:rPr lang="cs-CZ" sz="3200" b="1" dirty="0"/>
              <a:t>fakultě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067775" y="3796383"/>
            <a:ext cx="489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Praktická stáž v zahraniční 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7397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98"/>
          <a:stretch/>
        </p:blipFill>
        <p:spPr>
          <a:xfrm>
            <a:off x="1528935" y="1676419"/>
            <a:ext cx="7015625" cy="5130109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19760" y="1325879"/>
            <a:ext cx="8483333" cy="4389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9021"/>
              </a:buClr>
              <a:buNone/>
            </a:pPr>
            <a:r>
              <a:rPr lang="cs-CZ" b="1" dirty="0">
                <a:solidFill>
                  <a:srgbClr val="A95C28"/>
                </a:solidFill>
                <a:latin typeface="+mn-lt"/>
                <a:ea typeface="Verdana" panose="020B0604030504040204" pitchFamily="34" charset="0"/>
              </a:rPr>
              <a:t>Studijní stáže, praxe (</a:t>
            </a:r>
            <a:r>
              <a:rPr lang="cs-CZ" b="1" dirty="0" smtClean="0">
                <a:solidFill>
                  <a:srgbClr val="A95C28"/>
                </a:solidFill>
                <a:latin typeface="+mn-lt"/>
                <a:ea typeface="Verdana" panose="020B0604030504040204" pitchFamily="34" charset="0"/>
              </a:rPr>
              <a:t>Erasmus+, </a:t>
            </a:r>
            <a:r>
              <a:rPr lang="cs-CZ" b="1" dirty="0" err="1" smtClean="0">
                <a:solidFill>
                  <a:srgbClr val="A95C28"/>
                </a:solidFill>
                <a:latin typeface="+mn-lt"/>
                <a:ea typeface="Verdana" panose="020B0604030504040204" pitchFamily="34" charset="0"/>
              </a:rPr>
              <a:t>Freemovers</a:t>
            </a:r>
            <a:r>
              <a:rPr lang="cs-CZ" b="1" dirty="0" smtClean="0">
                <a:solidFill>
                  <a:srgbClr val="A95C28"/>
                </a:solidFill>
                <a:latin typeface="+mn-lt"/>
                <a:ea typeface="Verdana" panose="020B0604030504040204" pitchFamily="34" charset="0"/>
              </a:rPr>
              <a:t>), </a:t>
            </a:r>
            <a:r>
              <a:rPr lang="cs-CZ" b="1" dirty="0">
                <a:solidFill>
                  <a:srgbClr val="A95C28"/>
                </a:solidFill>
                <a:latin typeface="+mn-lt"/>
                <a:ea typeface="Verdana" panose="020B0604030504040204" pitchFamily="34" charset="0"/>
              </a:rPr>
              <a:t/>
            </a:r>
            <a:br>
              <a:rPr lang="cs-CZ" b="1" dirty="0">
                <a:solidFill>
                  <a:srgbClr val="A95C28"/>
                </a:solidFill>
                <a:latin typeface="+mn-lt"/>
                <a:ea typeface="Verdana" panose="020B0604030504040204" pitchFamily="34" charset="0"/>
              </a:rPr>
            </a:br>
            <a:r>
              <a:rPr lang="cs-CZ" b="1" dirty="0">
                <a:solidFill>
                  <a:srgbClr val="A95C28"/>
                </a:solidFill>
                <a:latin typeface="+mn-lt"/>
                <a:ea typeface="Verdana" panose="020B0604030504040204" pitchFamily="34" charset="0"/>
              </a:rPr>
              <a:t>1 až 2 semestry výuky v zahraničí</a:t>
            </a:r>
          </a:p>
          <a:p>
            <a:pPr marL="285750" indent="-285750">
              <a:buClr>
                <a:srgbClr val="FF9021"/>
              </a:buClr>
              <a:buBlip>
                <a:blip r:embed="rId3"/>
              </a:buBlip>
            </a:pPr>
            <a:r>
              <a:rPr lang="cs-CZ" sz="2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Rakousko</a:t>
            </a:r>
            <a:endParaRPr lang="cs-CZ" sz="22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  <a:p>
            <a:pPr marL="285750" indent="-285750">
              <a:buClr>
                <a:srgbClr val="FF9021"/>
              </a:buClr>
              <a:buBlip>
                <a:blip r:embed="rId3"/>
              </a:buBlip>
            </a:pPr>
            <a:r>
              <a:rPr lang="cs-CZ" sz="2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Portugalsko</a:t>
            </a:r>
          </a:p>
          <a:p>
            <a:pPr marL="285750" indent="-285750">
              <a:buClr>
                <a:srgbClr val="FF9021"/>
              </a:buClr>
              <a:buBlip>
                <a:blip r:embed="rId3"/>
              </a:buBlip>
            </a:pPr>
            <a:r>
              <a:rPr lang="cs-CZ" sz="2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Dánsko</a:t>
            </a:r>
          </a:p>
          <a:p>
            <a:pPr marL="285750" indent="-285750">
              <a:buClr>
                <a:srgbClr val="FF9021"/>
              </a:buClr>
              <a:buBlip>
                <a:blip r:embed="rId3"/>
              </a:buBlip>
            </a:pPr>
            <a:r>
              <a:rPr lang="cs-CZ" sz="2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Slovinsko</a:t>
            </a:r>
          </a:p>
          <a:p>
            <a:pPr marL="285750" indent="-285750">
              <a:buClr>
                <a:srgbClr val="FF9021"/>
              </a:buClr>
              <a:buBlip>
                <a:blip r:embed="rId3"/>
              </a:buBlip>
            </a:pPr>
            <a:r>
              <a:rPr lang="cs-CZ" sz="2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Německo</a:t>
            </a:r>
          </a:p>
          <a:p>
            <a:pPr marL="285750" indent="-285750">
              <a:buClr>
                <a:srgbClr val="FF9021"/>
              </a:buClr>
              <a:buBlip>
                <a:blip r:embed="rId3"/>
              </a:buBlip>
            </a:pPr>
            <a:r>
              <a:rPr lang="cs-CZ" sz="2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Belgie</a:t>
            </a:r>
          </a:p>
          <a:p>
            <a:pPr marL="285750" indent="-285750">
              <a:buClr>
                <a:srgbClr val="FF9021"/>
              </a:buClr>
              <a:buBlip>
                <a:blip r:embed="rId3"/>
              </a:buBlip>
            </a:pPr>
            <a:r>
              <a:rPr lang="cs-CZ" sz="2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Norsko</a:t>
            </a:r>
          </a:p>
          <a:p>
            <a:pPr marL="285750" indent="-285750">
              <a:buClr>
                <a:srgbClr val="FF9021"/>
              </a:buClr>
              <a:buBlip>
                <a:blip r:embed="rId3"/>
              </a:buBlip>
            </a:pPr>
            <a:r>
              <a:rPr lang="cs-CZ" sz="2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Finsko</a:t>
            </a:r>
          </a:p>
          <a:p>
            <a:pPr marL="0" indent="0">
              <a:buClr>
                <a:srgbClr val="FF9021"/>
              </a:buClr>
              <a:buNone/>
            </a:pPr>
            <a:r>
              <a:rPr lang="cs-CZ" sz="22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     a mnoho </a:t>
            </a:r>
            <a:r>
              <a:rPr lang="cs-CZ" sz="2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dalších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r="1655"/>
          <a:stretch/>
        </p:blipFill>
        <p:spPr>
          <a:xfrm>
            <a:off x="7519273" y="1124742"/>
            <a:ext cx="4225688" cy="573325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013200" y="6146128"/>
            <a:ext cx="3465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ea typeface="Verdana" panose="020B0604030504040204" pitchFamily="34" charset="0"/>
              </a:rPr>
              <a:t>Vítězná fotografie z fakultní soutěže</a:t>
            </a:r>
            <a:br>
              <a:rPr lang="cs-CZ" sz="1400" dirty="0">
                <a:ea typeface="Verdana" panose="020B0604030504040204" pitchFamily="34" charset="0"/>
              </a:rPr>
            </a:br>
            <a:r>
              <a:rPr lang="cs-CZ" sz="1400" dirty="0">
                <a:ea typeface="Verdana" panose="020B0604030504040204" pitchFamily="34" charset="0"/>
              </a:rPr>
              <a:t> </a:t>
            </a:r>
            <a:r>
              <a:rPr lang="cs-CZ" sz="1400" b="1" i="1" dirty="0">
                <a:ea typeface="Verdana" panose="020B0604030504040204" pitchFamily="34" charset="0"/>
              </a:rPr>
              <a:t>Zážitek s Erasmem+</a:t>
            </a:r>
            <a:endParaRPr lang="cs-CZ" sz="1400" b="1" i="1" dirty="0"/>
          </a:p>
        </p:txBody>
      </p:sp>
    </p:spTree>
    <p:extLst>
      <p:ext uri="{BB962C8B-B14F-4D97-AF65-F5344CB8AC3E}">
        <p14:creationId xmlns:p14="http://schemas.microsoft.com/office/powerpoint/2010/main" val="22960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8141287" y="2487687"/>
            <a:ext cx="3427282" cy="6335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chemeClr val="tx1"/>
                </a:solidFill>
                <a:latin typeface="+mn-lt"/>
              </a:rPr>
              <a:t>Vzdělávací komplex UTB </a:t>
            </a:r>
            <a:endParaRPr lang="cs-CZ" sz="1400" dirty="0" smtClean="0">
              <a:solidFill>
                <a:schemeClr val="tx1"/>
              </a:solidFill>
              <a:latin typeface="+mn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 smtClean="0">
                <a:solidFill>
                  <a:schemeClr val="tx1"/>
                </a:solidFill>
                <a:latin typeface="+mn-lt"/>
              </a:rPr>
              <a:t>(sídlo fakulty)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8970"/>
          <a:stretch/>
        </p:blipFill>
        <p:spPr>
          <a:xfrm>
            <a:off x="5618479" y="1107746"/>
            <a:ext cx="3157262" cy="1922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5" y="1107746"/>
            <a:ext cx="4525820" cy="30172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582" y="4429646"/>
            <a:ext cx="3440488" cy="225923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282457" y="1207480"/>
            <a:ext cx="4286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rgbClr val="C05728"/>
                </a:solidFill>
              </a:rPr>
              <a:t>FAKULTNÍ </a:t>
            </a:r>
            <a:endParaRPr lang="cs-CZ" sz="3600" b="1" dirty="0" smtClean="0">
              <a:solidFill>
                <a:srgbClr val="C05728"/>
              </a:solidFill>
            </a:endParaRPr>
          </a:p>
          <a:p>
            <a:pPr algn="r"/>
            <a:r>
              <a:rPr lang="cs-CZ" sz="3600" b="1" dirty="0" smtClean="0">
                <a:solidFill>
                  <a:srgbClr val="C05728"/>
                </a:solidFill>
              </a:rPr>
              <a:t>KAMPUS</a:t>
            </a:r>
            <a:endParaRPr lang="cs-CZ" sz="3600" b="1" dirty="0">
              <a:solidFill>
                <a:srgbClr val="C05728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88" y="3212406"/>
            <a:ext cx="5207646" cy="34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3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tudent\Plocha\VŠ kolej Štefániko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3"/>
          <a:stretch/>
        </p:blipFill>
        <p:spPr bwMode="auto">
          <a:xfrm>
            <a:off x="744806" y="2656875"/>
            <a:ext cx="5519132" cy="374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student\Plocha\u 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5013" r="3556" b="4934"/>
          <a:stretch/>
        </p:blipFill>
        <p:spPr bwMode="auto">
          <a:xfrm>
            <a:off x="7518400" y="1214884"/>
            <a:ext cx="3957866" cy="28839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390" y="4297306"/>
            <a:ext cx="3566721" cy="23778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3846" y="970204"/>
            <a:ext cx="2963594" cy="168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b="1" dirty="0">
                <a:solidFill>
                  <a:srgbClr val="C05728"/>
                </a:solidFill>
                <a:latin typeface="+mn-lt"/>
                <a:ea typeface="Verdana" panose="020B0604030504040204" pitchFamily="34" charset="0"/>
              </a:rPr>
              <a:t>MODERNÍ </a:t>
            </a:r>
            <a:endParaRPr lang="cs-CZ" sz="3600" b="1" dirty="0" smtClean="0">
              <a:solidFill>
                <a:srgbClr val="C05728"/>
              </a:solidFill>
              <a:latin typeface="+mn-lt"/>
              <a:ea typeface="Verdana" panose="020B0604030504040204" pitchFamily="34" charset="0"/>
            </a:endParaRPr>
          </a:p>
          <a:p>
            <a:pPr algn="l"/>
            <a:r>
              <a:rPr lang="cs-CZ" sz="3600" b="1" dirty="0" smtClean="0">
                <a:solidFill>
                  <a:srgbClr val="C05728"/>
                </a:solidFill>
                <a:latin typeface="+mn-lt"/>
                <a:ea typeface="Verdana" panose="020B0604030504040204" pitchFamily="34" charset="0"/>
              </a:rPr>
              <a:t>PROSTORY</a:t>
            </a:r>
            <a:endParaRPr lang="cs-CZ" sz="3600" b="1" dirty="0">
              <a:solidFill>
                <a:srgbClr val="C05728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181088" y="1496763"/>
            <a:ext cx="3427282" cy="6335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 smtClean="0">
                <a:solidFill>
                  <a:schemeClr val="tx1"/>
                </a:solidFill>
                <a:latin typeface="+mn-lt"/>
              </a:rPr>
              <a:t>Studentské oleje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 smtClean="0">
                <a:solidFill>
                  <a:schemeClr val="tx1"/>
                </a:solidFill>
                <a:latin typeface="+mn-lt"/>
              </a:rPr>
              <a:t>Menza (restauračního typu)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 smtClean="0">
                <a:solidFill>
                  <a:schemeClr val="tx1"/>
                </a:solidFill>
                <a:latin typeface="+mn-lt"/>
              </a:rPr>
              <a:t>Pracovna akademiků</a:t>
            </a:r>
          </a:p>
        </p:txBody>
      </p:sp>
    </p:spTree>
    <p:extLst>
      <p:ext uri="{BB962C8B-B14F-4D97-AF65-F5344CB8AC3E}">
        <p14:creationId xmlns:p14="http://schemas.microsoft.com/office/powerpoint/2010/main" val="288696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67760" y="2422801"/>
            <a:ext cx="6456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9021"/>
              </a:buClr>
            </a:pPr>
            <a:r>
              <a:rPr lang="cs-CZ" sz="2800" b="1" dirty="0">
                <a:solidFill>
                  <a:srgbClr val="C05728"/>
                </a:solidFill>
              </a:rPr>
              <a:t>prospěchové stipendium během studia</a:t>
            </a:r>
          </a:p>
        </p:txBody>
      </p:sp>
      <p:sp>
        <p:nvSpPr>
          <p:cNvPr id="4" name="Obdélník 3"/>
          <p:cNvSpPr/>
          <p:nvPr/>
        </p:nvSpPr>
        <p:spPr>
          <a:xfrm>
            <a:off x="2880391" y="4272387"/>
            <a:ext cx="6431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9021"/>
              </a:buClr>
            </a:pPr>
            <a:r>
              <a:rPr lang="cs-CZ" sz="2800" b="1" dirty="0">
                <a:solidFill>
                  <a:srgbClr val="C05728"/>
                </a:solidFill>
              </a:rPr>
              <a:t>za aktivity na fakultě</a:t>
            </a:r>
          </a:p>
        </p:txBody>
      </p:sp>
      <p:sp>
        <p:nvSpPr>
          <p:cNvPr id="5" name="Obdélník 4"/>
          <p:cNvSpPr/>
          <p:nvPr/>
        </p:nvSpPr>
        <p:spPr>
          <a:xfrm>
            <a:off x="2880391" y="4892499"/>
            <a:ext cx="6431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9021"/>
              </a:buClr>
            </a:pPr>
            <a:r>
              <a:rPr lang="cs-CZ" sz="2800" b="1" dirty="0">
                <a:solidFill>
                  <a:srgbClr val="C05728"/>
                </a:solidFill>
              </a:rPr>
              <a:t>ubytovací stipendium</a:t>
            </a:r>
          </a:p>
        </p:txBody>
      </p:sp>
      <p:sp>
        <p:nvSpPr>
          <p:cNvPr id="6" name="Obdélník 5"/>
          <p:cNvSpPr/>
          <p:nvPr/>
        </p:nvSpPr>
        <p:spPr>
          <a:xfrm>
            <a:off x="3020935" y="5518698"/>
            <a:ext cx="6150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9021"/>
              </a:buClr>
            </a:pPr>
            <a:r>
              <a:rPr lang="cs-CZ" sz="2800" b="1" dirty="0">
                <a:solidFill>
                  <a:srgbClr val="C05728"/>
                </a:solidFill>
              </a:rPr>
              <a:t>sociální stipendium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123401" y="1374898"/>
            <a:ext cx="3701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STIPENDIA</a:t>
            </a:r>
          </a:p>
        </p:txBody>
      </p:sp>
      <p:sp>
        <p:nvSpPr>
          <p:cNvPr id="8" name="Obdélník 7"/>
          <p:cNvSpPr/>
          <p:nvPr/>
        </p:nvSpPr>
        <p:spPr>
          <a:xfrm>
            <a:off x="3085836" y="3652275"/>
            <a:ext cx="6020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9021"/>
              </a:buClr>
            </a:pPr>
            <a:r>
              <a:rPr lang="cs-CZ" sz="2800" b="1" dirty="0">
                <a:solidFill>
                  <a:srgbClr val="C05728"/>
                </a:solidFill>
              </a:rPr>
              <a:t>podpora studia v zahraničí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0F9F8"/>
              </a:clrFrom>
              <a:clrTo>
                <a:srgbClr val="F0F9F8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23378" r="17778" b="26844"/>
          <a:stretch/>
        </p:blipFill>
        <p:spPr>
          <a:xfrm>
            <a:off x="9338548" y="4673600"/>
            <a:ext cx="2437370" cy="19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396" b="145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92609" y="746760"/>
            <a:ext cx="11606784" cy="1133856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 rot="16200000" flipV="1">
            <a:off x="-3282696" y="3282696"/>
            <a:ext cx="6858000" cy="29260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 rot="16200000" flipV="1">
            <a:off x="8616696" y="3282696"/>
            <a:ext cx="6858000" cy="29260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524000" y="934720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 smtClean="0">
                <a:solidFill>
                  <a:schemeClr val="bg1"/>
                </a:solidFill>
                <a:latin typeface="+mn-lt"/>
              </a:rPr>
              <a:t>PŘIJÍMACÍ ŘÍZENÍ</a:t>
            </a:r>
            <a:endParaRPr lang="cs-CZ" sz="5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21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16409" y="1582809"/>
            <a:ext cx="575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/>
              <a:t>PŘIHLÁŠKY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62581" y="2751074"/>
            <a:ext cx="4466831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eprihlaska.utb.cz</a:t>
            </a:r>
          </a:p>
        </p:txBody>
      </p:sp>
      <p:sp>
        <p:nvSpPr>
          <p:cNvPr id="4" name="Obdélník 3"/>
          <p:cNvSpPr/>
          <p:nvPr/>
        </p:nvSpPr>
        <p:spPr>
          <a:xfrm>
            <a:off x="2748756" y="3734673"/>
            <a:ext cx="6694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9021"/>
              </a:buClr>
            </a:pPr>
            <a:r>
              <a:rPr lang="cs-CZ" sz="2800" b="1" dirty="0">
                <a:solidFill>
                  <a:srgbClr val="C05728"/>
                </a:solidFill>
              </a:rPr>
              <a:t> </a:t>
            </a:r>
            <a:r>
              <a:rPr lang="cs-CZ" sz="2800" b="1" dirty="0" smtClean="0">
                <a:solidFill>
                  <a:srgbClr val="C05728"/>
                </a:solidFill>
              </a:rPr>
              <a:t>do </a:t>
            </a:r>
            <a:r>
              <a:rPr lang="cs-CZ" sz="2800" b="1" dirty="0">
                <a:solidFill>
                  <a:srgbClr val="C05728"/>
                </a:solidFill>
              </a:rPr>
              <a:t>31. 3. </a:t>
            </a:r>
            <a:r>
              <a:rPr lang="cs-CZ" sz="2800" b="1" dirty="0" smtClean="0">
                <a:solidFill>
                  <a:srgbClr val="C05728"/>
                </a:solidFill>
              </a:rPr>
              <a:t>2023</a:t>
            </a:r>
            <a:endParaRPr lang="cs-CZ" sz="2800" b="1" dirty="0">
              <a:solidFill>
                <a:srgbClr val="C05728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48769" y="4286097"/>
            <a:ext cx="6494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9021"/>
              </a:buClr>
            </a:pPr>
            <a:r>
              <a:rPr lang="cs-CZ" sz="2800" b="1" dirty="0" smtClean="0">
                <a:solidFill>
                  <a:srgbClr val="C05728"/>
                </a:solidFill>
              </a:rPr>
              <a:t>440 </a:t>
            </a:r>
            <a:r>
              <a:rPr lang="cs-CZ" sz="2800" b="1" dirty="0">
                <a:solidFill>
                  <a:srgbClr val="C05728"/>
                </a:solidFill>
              </a:rPr>
              <a:t>Kč do 31. 3. </a:t>
            </a:r>
            <a:r>
              <a:rPr lang="cs-CZ" sz="2800" b="1" dirty="0" smtClean="0">
                <a:solidFill>
                  <a:srgbClr val="C05728"/>
                </a:solidFill>
              </a:rPr>
              <a:t>2023</a:t>
            </a:r>
            <a:endParaRPr lang="cs-CZ" sz="2800" b="1" dirty="0">
              <a:solidFill>
                <a:srgbClr val="C05728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904954" y="4837521"/>
            <a:ext cx="6382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9021"/>
              </a:buClr>
            </a:pPr>
            <a:r>
              <a:rPr lang="cs-CZ" sz="2800" b="1" dirty="0">
                <a:solidFill>
                  <a:srgbClr val="C05728"/>
                </a:solidFill>
              </a:rPr>
              <a:t>výsledky: červen </a:t>
            </a:r>
            <a:r>
              <a:rPr lang="cs-CZ" sz="2800" b="1" dirty="0" smtClean="0">
                <a:solidFill>
                  <a:srgbClr val="C05728"/>
                </a:solidFill>
              </a:rPr>
              <a:t>2023</a:t>
            </a:r>
            <a:endParaRPr lang="cs-CZ" sz="2800" b="1" dirty="0">
              <a:solidFill>
                <a:srgbClr val="C05728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75046" y="5575748"/>
            <a:ext cx="1072976" cy="5364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681" y="4583151"/>
            <a:ext cx="1363067" cy="18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7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71600" y="2186556"/>
            <a:ext cx="9144000" cy="4205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209040" y="1174580"/>
            <a:ext cx="488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/>
              <a:t>Termíny SCIO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171441" y="1266912"/>
            <a:ext cx="582167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10. </a:t>
            </a:r>
            <a:r>
              <a:rPr lang="cs-CZ" sz="3600" b="1" dirty="0"/>
              <a:t>12. </a:t>
            </a:r>
            <a:r>
              <a:rPr lang="cs-CZ" sz="3600" b="1" dirty="0" smtClean="0"/>
              <a:t>2022 </a:t>
            </a:r>
            <a:r>
              <a:rPr lang="cs-CZ" sz="3600" b="1" dirty="0"/>
              <a:t>– </a:t>
            </a:r>
            <a:r>
              <a:rPr lang="cs-CZ" sz="3600" b="1" dirty="0" smtClean="0"/>
              <a:t>20. </a:t>
            </a:r>
            <a:r>
              <a:rPr lang="cs-CZ" sz="3600" b="1" dirty="0"/>
              <a:t>5. </a:t>
            </a:r>
            <a:r>
              <a:rPr lang="cs-CZ" sz="3600" b="1" dirty="0" smtClean="0"/>
              <a:t>2023</a:t>
            </a:r>
            <a:endParaRPr lang="cs-CZ" sz="3600" b="1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090984"/>
              </p:ext>
            </p:extLst>
          </p:nvPr>
        </p:nvGraphicFramePr>
        <p:xfrm>
          <a:off x="1866784" y="2005575"/>
          <a:ext cx="8458432" cy="4643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41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7312">
                <a:tc>
                  <a:txBody>
                    <a:bodyPr/>
                    <a:lstStyle/>
                    <a:p>
                      <a:pPr algn="l"/>
                      <a:endParaRPr lang="cs-CZ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 fontAlgn="t"/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Anglický jazyk </a:t>
                      </a:r>
                    </a:p>
                    <a:p>
                      <a:pPr algn="l" fontAlgn="t"/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 manažerskou praxi</a:t>
                      </a:r>
                      <a:endParaRPr lang="cs-CZ" sz="2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732120"/>
                          </a:solidFill>
                          <a:latin typeface="+mn-lt"/>
                        </a:rPr>
                        <a:t>AJ</a:t>
                      </a:r>
                      <a:endParaRPr lang="cs-CZ" sz="2400" b="1" dirty="0">
                        <a:solidFill>
                          <a:srgbClr val="73212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4. 3. 2023</a:t>
                      </a:r>
                    </a:p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4. 2023 </a:t>
                      </a:r>
                    </a:p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29. 4. 2023</a:t>
                      </a:r>
                    </a:p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20. 5. 2023</a:t>
                      </a:r>
                      <a:endParaRPr lang="cs-CZ" sz="2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986">
                <a:tc>
                  <a:txBody>
                    <a:bodyPr/>
                    <a:lstStyle/>
                    <a:p>
                      <a:pPr algn="l"/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Všeobecné ošetřovatelství</a:t>
                      </a:r>
                    </a:p>
                    <a:p>
                      <a:pPr algn="l"/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Porodní asistence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C05728"/>
                          </a:solidFill>
                          <a:latin typeface="+mn-lt"/>
                        </a:rPr>
                        <a:t>BIO</a:t>
                      </a:r>
                      <a:endParaRPr lang="cs-CZ" sz="2400" b="1" dirty="0">
                        <a:solidFill>
                          <a:srgbClr val="C05728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4. 2023 </a:t>
                      </a:r>
                    </a:p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29. 4. 2023</a:t>
                      </a:r>
                    </a:p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20. 5. 2023</a:t>
                      </a:r>
                      <a:endParaRPr lang="cs-CZ" sz="2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410"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Sociální pedagogika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Učitelství pro MŠ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Učitelství pro 1. stupeň ZŠ 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Zdravotně sociální péče</a:t>
                      </a:r>
                      <a:endParaRPr lang="cs-CZ" sz="2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24B42"/>
                          </a:solidFill>
                          <a:latin typeface="+mn-lt"/>
                        </a:rPr>
                        <a:t> </a:t>
                      </a:r>
                      <a:endParaRPr lang="cs-CZ" sz="2400" b="1" dirty="0" smtClean="0">
                        <a:solidFill>
                          <a:srgbClr val="F24B42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cs-CZ" sz="2400" b="1" dirty="0" smtClean="0">
                          <a:solidFill>
                            <a:srgbClr val="F24B42"/>
                          </a:solidFill>
                          <a:latin typeface="+mn-lt"/>
                        </a:rPr>
                        <a:t>OSP</a:t>
                      </a:r>
                      <a:endParaRPr lang="cs-CZ" sz="2400" b="1" dirty="0" smtClean="0">
                        <a:solidFill>
                          <a:srgbClr val="F24B42"/>
                        </a:solidFill>
                        <a:latin typeface="+mn-lt"/>
                      </a:endParaRPr>
                    </a:p>
                    <a:p>
                      <a:pPr algn="ctr"/>
                      <a:endParaRPr lang="cs-CZ" sz="2400" b="1" dirty="0" smtClean="0">
                        <a:solidFill>
                          <a:srgbClr val="D35373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cs-CZ" sz="2400" b="1" dirty="0" smtClean="0">
                          <a:solidFill>
                            <a:srgbClr val="D35373"/>
                          </a:solidFill>
                          <a:latin typeface="+mn-lt"/>
                        </a:rPr>
                        <a:t> </a:t>
                      </a:r>
                      <a:endParaRPr lang="cs-CZ" sz="2400" b="1" dirty="0">
                        <a:solidFill>
                          <a:srgbClr val="D35373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10. 12. 2022 </a:t>
                      </a:r>
                    </a:p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4. 2. 2023 </a:t>
                      </a:r>
                    </a:p>
                    <a:p>
                      <a:pPr algn="r" fontAlgn="t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4. 3. 2023 </a:t>
                      </a:r>
                    </a:p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2. 4. 2023 </a:t>
                      </a:r>
                    </a:p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29</a:t>
                      </a:r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4. 2023</a:t>
                      </a:r>
                    </a:p>
                    <a:p>
                      <a:pPr algn="r"/>
                      <a:r>
                        <a:rPr lang="cs-CZ" sz="2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20. 5. 2023</a:t>
                      </a:r>
                      <a:endParaRPr lang="cs-CZ" sz="2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4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08122" y="1224000"/>
            <a:ext cx="575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/>
              <a:t>PŘIJÍMACÍ ŘÍZENÍ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4000" y="2268000"/>
            <a:ext cx="1149901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AB5F1E"/>
              </a:buClr>
            </a:pPr>
            <a:r>
              <a:rPr lang="cs-CZ" sz="3200" b="1" dirty="0">
                <a:solidFill>
                  <a:srgbClr val="C05728"/>
                </a:solidFill>
              </a:rPr>
              <a:t>Přijímací zkoušky neorganizujeme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AB5F1E"/>
              </a:buClr>
            </a:pPr>
            <a:r>
              <a:rPr lang="cs-CZ" sz="3200" b="1" dirty="0">
                <a:solidFill>
                  <a:srgbClr val="C05728"/>
                </a:solidFill>
              </a:rPr>
              <a:t>Nezasíláme pozvánku k NSZ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AB5F1E"/>
              </a:buClr>
            </a:pPr>
            <a:r>
              <a:rPr lang="cs-CZ" sz="3200" b="1" dirty="0">
                <a:solidFill>
                  <a:srgbClr val="F24B42"/>
                </a:solidFill>
              </a:rPr>
              <a:t>Souhlas s předáním výsledků SCIO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AB5F1E"/>
              </a:buClr>
            </a:pPr>
            <a:r>
              <a:rPr lang="cs-CZ" sz="3200" b="1" dirty="0">
                <a:solidFill>
                  <a:srgbClr val="C05728"/>
                </a:solidFill>
              </a:rPr>
              <a:t>Lze absolvovat i více </a:t>
            </a:r>
            <a:r>
              <a:rPr lang="cs-CZ" sz="3200" b="1" dirty="0" smtClean="0">
                <a:solidFill>
                  <a:srgbClr val="C05728"/>
                </a:solidFill>
              </a:rPr>
              <a:t>termínů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AB5F1E"/>
              </a:buClr>
            </a:pPr>
            <a:r>
              <a:rPr lang="cs-CZ" sz="3200" b="1" dirty="0" smtClean="0">
                <a:solidFill>
                  <a:srgbClr val="C05728"/>
                </a:solidFill>
              </a:rPr>
              <a:t>Ke studiu magisterského a bakalářských programů mohou být přijati a zapsáni pouze uchazeči s úplným středoškolským vzděláním (nutno doložit do stanoveného termínu zápisu).</a:t>
            </a:r>
            <a:endParaRPr lang="cs-CZ" sz="3200" b="1" dirty="0">
              <a:solidFill>
                <a:srgbClr val="C057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89893" y="5004000"/>
            <a:ext cx="859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2"/>
                </a:solidFill>
              </a:rPr>
              <a:t>NĚMECKÝ JAZYK PRO MANAŽERSKOU PRAXI</a:t>
            </a:r>
          </a:p>
        </p:txBody>
      </p:sp>
      <p:sp>
        <p:nvSpPr>
          <p:cNvPr id="4" name="Obdélník 3"/>
          <p:cNvSpPr/>
          <p:nvPr/>
        </p:nvSpPr>
        <p:spPr>
          <a:xfrm>
            <a:off x="428625" y="4032000"/>
            <a:ext cx="11468100" cy="738664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>
              <a:buClr>
                <a:srgbClr val="FF9021"/>
              </a:buClr>
            </a:pPr>
            <a:r>
              <a:rPr lang="cs-CZ" sz="2400" b="1" i="1" dirty="0" smtClean="0"/>
              <a:t>*Pro </a:t>
            </a:r>
            <a:r>
              <a:rPr lang="cs-CZ" sz="2400" b="1" i="1" dirty="0" smtClean="0"/>
              <a:t>zohlednění certifikátu nebo maturity je mezní termín </a:t>
            </a:r>
            <a:r>
              <a:rPr lang="cs-CZ" sz="2400" b="1" i="1" dirty="0"/>
              <a:t>dodání </a:t>
            </a:r>
            <a:r>
              <a:rPr lang="cs-CZ" sz="2400" b="1" i="1" dirty="0" smtClean="0"/>
              <a:t>úředně ověřené kopie certifikátu nebo úředně </a:t>
            </a:r>
            <a:r>
              <a:rPr lang="cs-CZ" sz="2400" b="1" i="1" dirty="0"/>
              <a:t>ověřené kopie maturitního vysvědčení </a:t>
            </a:r>
            <a:r>
              <a:rPr lang="cs-CZ" sz="2400" b="1" i="1" dirty="0" smtClean="0"/>
              <a:t>15</a:t>
            </a:r>
            <a:r>
              <a:rPr lang="cs-CZ" sz="2400" b="1" i="1" dirty="0"/>
              <a:t>. 6. </a:t>
            </a:r>
            <a:r>
              <a:rPr lang="cs-CZ" sz="2400" b="1" i="1" dirty="0" smtClean="0"/>
              <a:t>2023.</a:t>
            </a:r>
            <a:endParaRPr lang="cs-CZ" sz="2400" b="1" i="1" dirty="0"/>
          </a:p>
        </p:txBody>
      </p:sp>
      <p:sp>
        <p:nvSpPr>
          <p:cNvPr id="5" name="Obdélník 4"/>
          <p:cNvSpPr/>
          <p:nvPr/>
        </p:nvSpPr>
        <p:spPr>
          <a:xfrm>
            <a:off x="495300" y="5680575"/>
            <a:ext cx="1123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SzPct val="90000"/>
            </a:pPr>
            <a:r>
              <a:rPr lang="cs-CZ" sz="2400" dirty="0" smtClean="0"/>
              <a:t>Přijati budou uchazeči, kteří si podají v termínu přihlášku ke studiu, řádně ukončí středoškolské vzdělání a dostaví se k zápisu do studia ve stanoveném termínu.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428625" y="1908000"/>
            <a:ext cx="11468100" cy="2544286"/>
          </a:xfrm>
          <a:prstGeom prst="rect">
            <a:avLst/>
          </a:prstGeom>
          <a:noFill/>
        </p:spPr>
        <p:txBody>
          <a:bodyPr wrap="square" bIns="0">
            <a:spAutoFit/>
          </a:bodyPr>
          <a:lstStyle/>
          <a:p>
            <a:pPr>
              <a:buSzPct val="90000"/>
            </a:pPr>
            <a:r>
              <a:rPr lang="cs-CZ" sz="2400" dirty="0" smtClean="0"/>
              <a:t>Rozhodujícím </a:t>
            </a:r>
            <a:r>
              <a:rPr lang="cs-CZ" sz="2400" dirty="0"/>
              <a:t>kritériem pro přijetí je výsledek v testu AJ, který je však možno </a:t>
            </a:r>
            <a:r>
              <a:rPr lang="cs-CZ" sz="2400" dirty="0" smtClean="0"/>
              <a:t>nahradit:</a:t>
            </a:r>
          </a:p>
          <a:p>
            <a:pPr>
              <a:buSzPct val="90000"/>
            </a:pPr>
            <a:endParaRPr lang="cs-CZ" sz="1000" dirty="0" smtClean="0"/>
          </a:p>
          <a:p>
            <a:pPr>
              <a:buSzPct val="90000"/>
            </a:pPr>
            <a:r>
              <a:rPr lang="cs-CZ" sz="2400" dirty="0" smtClean="0"/>
              <a:t>*Certifikátem </a:t>
            </a:r>
            <a:r>
              <a:rPr lang="cs-CZ" sz="2400" dirty="0"/>
              <a:t>B2: např. TOEFL, FCE, </a:t>
            </a:r>
            <a:r>
              <a:rPr lang="cs-CZ" sz="2400" dirty="0" smtClean="0"/>
              <a:t>CAE, City </a:t>
            </a:r>
            <a:r>
              <a:rPr lang="cs-CZ" sz="2400" dirty="0"/>
              <a:t>&amp; </a:t>
            </a:r>
            <a:r>
              <a:rPr lang="cs-CZ" sz="2400" dirty="0" err="1"/>
              <a:t>Guilds</a:t>
            </a:r>
            <a:r>
              <a:rPr lang="cs-CZ" sz="2400" dirty="0"/>
              <a:t>, základní státní </a:t>
            </a:r>
            <a:r>
              <a:rPr lang="cs-CZ" sz="2400" dirty="0" smtClean="0"/>
              <a:t>jazyková zkouška     (ne </a:t>
            </a:r>
            <a:r>
              <a:rPr lang="cs-CZ" sz="2400" dirty="0"/>
              <a:t>starší 5 </a:t>
            </a:r>
            <a:r>
              <a:rPr lang="cs-CZ" sz="2400" dirty="0" smtClean="0"/>
              <a:t>let) - 1000 bodů</a:t>
            </a:r>
            <a:endParaRPr lang="cs-CZ" sz="2400" dirty="0"/>
          </a:p>
          <a:p>
            <a:pPr>
              <a:buSzPct val="90000"/>
            </a:pPr>
            <a:r>
              <a:rPr lang="cs-CZ" sz="2400" dirty="0" smtClean="0"/>
              <a:t>*Maturitní zkouškou z AJ (ne starší 5 </a:t>
            </a:r>
            <a:r>
              <a:rPr lang="cs-CZ" sz="2400" dirty="0" smtClean="0"/>
              <a:t>let) – </a:t>
            </a:r>
            <a:r>
              <a:rPr lang="cs-CZ" sz="2400" dirty="0" smtClean="0"/>
              <a:t>na úrovni B1 – hodnocení výborně = 600 bodů                                                      											   na úrovni B2 = 1000 bodů</a:t>
            </a:r>
          </a:p>
          <a:p>
            <a:pPr>
              <a:spcBef>
                <a:spcPts val="1000"/>
              </a:spcBef>
              <a:buSzPct val="90000"/>
            </a:pPr>
            <a:endParaRPr lang="cs-CZ" sz="2400" dirty="0"/>
          </a:p>
        </p:txBody>
      </p:sp>
      <p:sp>
        <p:nvSpPr>
          <p:cNvPr id="8" name="Obdélník 7"/>
          <p:cNvSpPr/>
          <p:nvPr/>
        </p:nvSpPr>
        <p:spPr>
          <a:xfrm>
            <a:off x="1546764" y="1170792"/>
            <a:ext cx="8181343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24B42"/>
                </a:solidFill>
              </a:rPr>
              <a:t>ANGLICKÝ JAZYK PRO MANAŽERSKOU PRAXI</a:t>
            </a:r>
            <a:endParaRPr lang="cs-CZ" sz="3200" b="1" dirty="0">
              <a:solidFill>
                <a:srgbClr val="F24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6552" y="1534886"/>
            <a:ext cx="9144000" cy="4261077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chemeClr val="tx1"/>
                </a:solidFill>
              </a:rPr>
              <a:t>PROGRAMY VE VŠECH TYPECH STUDIA</a:t>
            </a:r>
            <a:br>
              <a:rPr lang="cs-CZ" sz="3200" b="1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/>
            </a:r>
            <a:br>
              <a:rPr lang="cs-CZ" sz="3200" dirty="0" smtClean="0">
                <a:solidFill>
                  <a:schemeClr val="tx1"/>
                </a:solidFill>
              </a:rPr>
            </a:br>
            <a:r>
              <a:rPr lang="cs-CZ" sz="3200" b="1" dirty="0" smtClean="0"/>
              <a:t>bakalářské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navazující magisterské</a:t>
            </a:r>
            <a:br>
              <a:rPr lang="cs-CZ" sz="3200" b="1" dirty="0"/>
            </a:br>
            <a:r>
              <a:rPr lang="cs-CZ" sz="3200" b="1" dirty="0" err="1"/>
              <a:t>magisterské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doktorské</a:t>
            </a:r>
            <a:br>
              <a:rPr lang="cs-CZ" sz="32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rigorózní řízení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0F9F8"/>
              </a:clrFrom>
              <a:clrTo>
                <a:srgbClr val="F0F9F8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23378" r="17778" b="26844"/>
          <a:stretch/>
        </p:blipFill>
        <p:spPr>
          <a:xfrm>
            <a:off x="9338548" y="4673600"/>
            <a:ext cx="2437370" cy="1902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3790">
            <a:off x="8638429" y="5926866"/>
            <a:ext cx="946225" cy="4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928595" y="1242012"/>
            <a:ext cx="6926347" cy="660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b="1" dirty="0">
              <a:solidFill>
                <a:srgbClr val="F24B42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944000" y="1296000"/>
            <a:ext cx="9019275" cy="16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5728"/>
                </a:solidFill>
              </a:rPr>
              <a:t>VŠEOBECNÉ OŠETŘOVATELSTVÍ (obě </a:t>
            </a:r>
            <a:r>
              <a:rPr lang="cs-CZ" sz="3200" b="1" dirty="0" smtClean="0">
                <a:solidFill>
                  <a:srgbClr val="C05728"/>
                </a:solidFill>
              </a:rPr>
              <a:t>formy studia)</a:t>
            </a:r>
            <a:endParaRPr lang="cs-CZ" sz="3200" b="1" dirty="0">
              <a:solidFill>
                <a:srgbClr val="C05728"/>
              </a:solidFill>
            </a:endParaRPr>
          </a:p>
          <a:p>
            <a:r>
              <a:rPr lang="cs-CZ" sz="3200" b="1" dirty="0">
                <a:solidFill>
                  <a:srgbClr val="C05728"/>
                </a:solidFill>
              </a:rPr>
              <a:t>PORODNÍ </a:t>
            </a:r>
            <a:r>
              <a:rPr lang="cs-CZ" sz="3200" b="1" dirty="0" smtClean="0">
                <a:solidFill>
                  <a:srgbClr val="C05728"/>
                </a:solidFill>
              </a:rPr>
              <a:t>ASISTENCE</a:t>
            </a:r>
          </a:p>
          <a:p>
            <a:r>
              <a:rPr lang="cs-CZ" sz="3200" b="1" dirty="0" smtClean="0">
                <a:solidFill>
                  <a:srgbClr val="C05728"/>
                </a:solidFill>
              </a:rPr>
              <a:t>ZDRAVOTNĚ SOCIÁLNÍ PÉČE (</a:t>
            </a:r>
            <a:r>
              <a:rPr lang="cs-CZ" sz="3200" b="1" dirty="0">
                <a:solidFill>
                  <a:srgbClr val="C05728"/>
                </a:solidFill>
              </a:rPr>
              <a:t>o</a:t>
            </a:r>
            <a:r>
              <a:rPr lang="cs-CZ" sz="3200" b="1" dirty="0" smtClean="0">
                <a:solidFill>
                  <a:srgbClr val="C05728"/>
                </a:solidFill>
              </a:rPr>
              <a:t>bě formy studia)</a:t>
            </a:r>
            <a:r>
              <a:rPr lang="cs-CZ" sz="3200" b="1" dirty="0" smtClean="0">
                <a:solidFill>
                  <a:srgbClr val="C05728"/>
                </a:solidFill>
              </a:rPr>
              <a:t> </a:t>
            </a:r>
          </a:p>
          <a:p>
            <a:endParaRPr lang="cs-CZ" sz="3200" b="1" dirty="0">
              <a:solidFill>
                <a:srgbClr val="C05728"/>
              </a:solidFill>
            </a:endParaRPr>
          </a:p>
          <a:p>
            <a:endParaRPr lang="cs-CZ" sz="3200" b="1" dirty="0" smtClean="0">
              <a:solidFill>
                <a:srgbClr val="C05728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944000" y="3276000"/>
            <a:ext cx="85505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smtClean="0"/>
              <a:t>- Rozhodujícím </a:t>
            </a:r>
            <a:r>
              <a:rPr lang="cs-CZ" sz="2400" dirty="0"/>
              <a:t>kritériem pro přijetí je výsledek v </a:t>
            </a:r>
            <a:r>
              <a:rPr lang="cs-CZ" sz="2400" dirty="0" smtClean="0"/>
              <a:t>NSZ (BIO, OSP)</a:t>
            </a:r>
            <a:endParaRPr lang="cs-CZ" sz="2400" dirty="0"/>
          </a:p>
          <a:p>
            <a:endParaRPr lang="cs-CZ" sz="2400" dirty="0" smtClean="0"/>
          </a:p>
          <a:p>
            <a:r>
              <a:rPr lang="cs-CZ" sz="2400" dirty="0" smtClean="0"/>
              <a:t>- Lékařský </a:t>
            </a:r>
            <a:r>
              <a:rPr lang="cs-CZ" sz="2400" dirty="0"/>
              <a:t>posudek o zdravotní způsobilosti ke vzdělávání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928595" y="4968000"/>
            <a:ext cx="8527540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9021"/>
              </a:buClr>
            </a:pPr>
            <a:endParaRPr lang="cs-CZ" sz="2400" b="1" i="1" dirty="0" smtClean="0"/>
          </a:p>
          <a:p>
            <a:pPr>
              <a:buClr>
                <a:srgbClr val="FF9021"/>
              </a:buClr>
            </a:pPr>
            <a:r>
              <a:rPr lang="cs-CZ" sz="2400" b="1" i="1" dirty="0" smtClean="0"/>
              <a:t>Předání </a:t>
            </a:r>
            <a:r>
              <a:rPr lang="cs-CZ" sz="2400" b="1" i="1" dirty="0"/>
              <a:t>dokumentů včetně úředně ověřené kopie maturitního vysvědčení </a:t>
            </a:r>
            <a:r>
              <a:rPr lang="cs-CZ" sz="2400" b="1" i="1" dirty="0" smtClean="0"/>
              <a:t>se uskuteční </a:t>
            </a:r>
            <a:r>
              <a:rPr lang="cs-CZ" sz="2400" b="1" i="1" dirty="0" smtClean="0"/>
              <a:t>ve stanovený </a:t>
            </a:r>
            <a:r>
              <a:rPr lang="cs-CZ" sz="2400" b="1" i="1" dirty="0" smtClean="0"/>
              <a:t>den zápisu do studia.</a:t>
            </a:r>
            <a:endParaRPr lang="cs-CZ" sz="2400" b="1" i="1" dirty="0"/>
          </a:p>
        </p:txBody>
      </p:sp>
    </p:spTree>
    <p:extLst>
      <p:ext uri="{BB962C8B-B14F-4D97-AF65-F5344CB8AC3E}">
        <p14:creationId xmlns:p14="http://schemas.microsoft.com/office/powerpoint/2010/main" val="39321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928595" y="1242012"/>
            <a:ext cx="6926347" cy="660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b="1" dirty="0">
              <a:solidFill>
                <a:srgbClr val="F24B42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562100" y="1620000"/>
            <a:ext cx="9401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5728"/>
                </a:solidFill>
              </a:rPr>
              <a:t>SOCIÁLNÍ PEDAGOGIKA </a:t>
            </a:r>
            <a:r>
              <a:rPr lang="cs-CZ" sz="3200" b="1" dirty="0">
                <a:solidFill>
                  <a:srgbClr val="C05728"/>
                </a:solidFill>
              </a:rPr>
              <a:t>(obě </a:t>
            </a:r>
            <a:r>
              <a:rPr lang="cs-CZ" sz="3200" b="1" dirty="0" smtClean="0">
                <a:solidFill>
                  <a:srgbClr val="C05728"/>
                </a:solidFill>
              </a:rPr>
              <a:t>formy studia)</a:t>
            </a:r>
            <a:endParaRPr lang="cs-CZ" sz="3200" b="1" dirty="0">
              <a:solidFill>
                <a:srgbClr val="C05728"/>
              </a:solidFill>
            </a:endParaRPr>
          </a:p>
          <a:p>
            <a:r>
              <a:rPr lang="cs-CZ" sz="3200" b="1" dirty="0" smtClean="0">
                <a:solidFill>
                  <a:srgbClr val="C05728"/>
                </a:solidFill>
              </a:rPr>
              <a:t>UČITELSTVÍ PRO MATEŘSKÉ ŠKOLY (</a:t>
            </a:r>
            <a:r>
              <a:rPr lang="cs-CZ" sz="3200" b="1" dirty="0">
                <a:solidFill>
                  <a:srgbClr val="C05728"/>
                </a:solidFill>
              </a:rPr>
              <a:t>o</a:t>
            </a:r>
            <a:r>
              <a:rPr lang="cs-CZ" sz="3200" b="1" dirty="0" smtClean="0">
                <a:solidFill>
                  <a:srgbClr val="C05728"/>
                </a:solidFill>
              </a:rPr>
              <a:t>bě formy studia)*</a:t>
            </a:r>
            <a:r>
              <a:rPr lang="cs-CZ" sz="3200" b="1" dirty="0" smtClean="0">
                <a:solidFill>
                  <a:srgbClr val="C05728"/>
                </a:solidFill>
              </a:rPr>
              <a:t> </a:t>
            </a:r>
            <a:endParaRPr lang="cs-CZ" sz="3200" b="1" dirty="0" smtClean="0">
              <a:solidFill>
                <a:srgbClr val="C05728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692000" y="3204000"/>
            <a:ext cx="93535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Rozhodujícím kritériem pro přijetí je výsledek v testu OSP</a:t>
            </a:r>
          </a:p>
          <a:p>
            <a:endParaRPr lang="cs-CZ" sz="2400" dirty="0" smtClean="0"/>
          </a:p>
          <a:p>
            <a:r>
              <a:rPr lang="cs-CZ" sz="2400" dirty="0" smtClean="0"/>
              <a:t>*</a:t>
            </a:r>
            <a:r>
              <a:rPr lang="cs-CZ" sz="2400" b="1" u="sng" dirty="0" smtClean="0"/>
              <a:t>Lékařský </a:t>
            </a:r>
            <a:r>
              <a:rPr lang="cs-CZ" sz="2400" b="1" u="sng" dirty="0"/>
              <a:t>posudek o zdravotní způsobilosti ke </a:t>
            </a:r>
            <a:r>
              <a:rPr lang="cs-CZ" sz="2400" b="1" u="sng" dirty="0" smtClean="0"/>
              <a:t>vzdělávání </a:t>
            </a:r>
            <a:r>
              <a:rPr lang="cs-CZ" sz="2400" dirty="0" smtClean="0"/>
              <a:t>potvrzený praktickým lékařem na základě  odborného foniatrického a logopedického vyšetření (na formuláři FHS UTB ve Zlíně).</a:t>
            </a:r>
            <a:endParaRPr lang="cs-CZ" sz="2400" dirty="0"/>
          </a:p>
        </p:txBody>
      </p:sp>
      <p:sp>
        <p:nvSpPr>
          <p:cNvPr id="11" name="Obdélník 10"/>
          <p:cNvSpPr/>
          <p:nvPr/>
        </p:nvSpPr>
        <p:spPr>
          <a:xfrm>
            <a:off x="1692000" y="5575969"/>
            <a:ext cx="9499875" cy="83099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9021"/>
              </a:buClr>
            </a:pPr>
            <a:r>
              <a:rPr lang="cs-CZ" sz="2400" b="1" i="1" dirty="0" smtClean="0"/>
              <a:t>Předání </a:t>
            </a:r>
            <a:r>
              <a:rPr lang="cs-CZ" sz="2400" b="1" i="1" dirty="0"/>
              <a:t>dokumentů včetně úředně ověřené kopie maturitního vysvědčení </a:t>
            </a:r>
            <a:r>
              <a:rPr lang="cs-CZ" sz="2400" b="1" i="1" dirty="0" smtClean="0"/>
              <a:t>se uskuteční </a:t>
            </a:r>
            <a:r>
              <a:rPr lang="cs-CZ" sz="2400" b="1" i="1" dirty="0" smtClean="0"/>
              <a:t>ve stanovený </a:t>
            </a:r>
            <a:r>
              <a:rPr lang="cs-CZ" sz="2400" b="1" i="1" dirty="0" smtClean="0"/>
              <a:t>den zápisu do studia.</a:t>
            </a:r>
            <a:endParaRPr lang="cs-CZ" sz="2400" b="1" i="1" dirty="0"/>
          </a:p>
        </p:txBody>
      </p:sp>
    </p:spTree>
    <p:extLst>
      <p:ext uri="{BB962C8B-B14F-4D97-AF65-F5344CB8AC3E}">
        <p14:creationId xmlns:p14="http://schemas.microsoft.com/office/powerpoint/2010/main" val="32966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33425" y="2175724"/>
            <a:ext cx="104584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SzPct val="90000"/>
            </a:pPr>
            <a:r>
              <a:rPr lang="cs-CZ" sz="2400" dirty="0" smtClean="0"/>
              <a:t>Rozhodujícím </a:t>
            </a:r>
            <a:r>
              <a:rPr lang="cs-CZ" sz="2400" dirty="0"/>
              <a:t>kritériem pro přijetí je výsledek </a:t>
            </a:r>
            <a:r>
              <a:rPr lang="cs-CZ" sz="2400" dirty="0" smtClean="0"/>
              <a:t>v testu OSP</a:t>
            </a:r>
            <a:endParaRPr lang="cs-CZ" sz="2400" dirty="0"/>
          </a:p>
          <a:p>
            <a:pPr>
              <a:spcBef>
                <a:spcPts val="1200"/>
              </a:spcBef>
              <a:buSzPct val="90000"/>
            </a:pPr>
            <a:r>
              <a:rPr lang="cs-CZ" sz="2400" dirty="0"/>
              <a:t>Předpokladem jsou základní komunikační, rétorické </a:t>
            </a:r>
            <a:r>
              <a:rPr lang="cs-CZ" sz="2400" dirty="0" smtClean="0"/>
              <a:t>a </a:t>
            </a:r>
            <a:r>
              <a:rPr lang="cs-CZ" sz="2400" dirty="0"/>
              <a:t>prezentační </a:t>
            </a:r>
            <a:r>
              <a:rPr lang="cs-CZ" sz="2400" dirty="0" smtClean="0"/>
              <a:t>schopnosti          </a:t>
            </a:r>
            <a:r>
              <a:rPr lang="cs-CZ" sz="2400" dirty="0"/>
              <a:t>a dovednosti</a:t>
            </a:r>
          </a:p>
          <a:p>
            <a:pPr>
              <a:spcBef>
                <a:spcPts val="1200"/>
              </a:spcBef>
              <a:buSzPct val="90000"/>
            </a:pPr>
            <a:r>
              <a:rPr lang="cs-CZ" sz="2400" dirty="0"/>
              <a:t>Znalost českého jazyka na úrovni C2</a:t>
            </a:r>
          </a:p>
          <a:p>
            <a:pPr algn="just">
              <a:spcBef>
                <a:spcPts val="1200"/>
              </a:spcBef>
              <a:buSzPct val="90000"/>
            </a:pPr>
            <a:r>
              <a:rPr lang="cs-CZ" sz="2400" b="1" u="sng" dirty="0" smtClean="0"/>
              <a:t>Lékařský </a:t>
            </a:r>
            <a:r>
              <a:rPr lang="cs-CZ" sz="2400" b="1" u="sng" dirty="0"/>
              <a:t>posudek o zdravotní způsobilosti ke vzdělávání </a:t>
            </a:r>
            <a:r>
              <a:rPr lang="cs-CZ" sz="2400" dirty="0"/>
              <a:t>potvrzený praktickým lékařem na základě  odborného foniatrického a logopedického vyšetření </a:t>
            </a:r>
            <a:r>
              <a:rPr lang="cs-CZ" sz="2400" dirty="0" smtClean="0"/>
              <a:t>              (</a:t>
            </a:r>
            <a:r>
              <a:rPr lang="cs-CZ" sz="2400" dirty="0"/>
              <a:t>na formuláři FHS UTB ve Zlíně</a:t>
            </a:r>
            <a:r>
              <a:rPr lang="cs-CZ" sz="2400" dirty="0" smtClean="0"/>
              <a:t>).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847724" y="5596133"/>
            <a:ext cx="10277475" cy="83099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9021"/>
              </a:buClr>
            </a:pPr>
            <a:r>
              <a:rPr lang="cs-CZ" sz="2400" b="1" i="1" dirty="0" smtClean="0"/>
              <a:t>Mezní termín doručení </a:t>
            </a:r>
            <a:r>
              <a:rPr lang="cs-CZ" sz="2400" b="1" i="1" dirty="0" smtClean="0"/>
              <a:t>lékařského posudku </a:t>
            </a:r>
            <a:r>
              <a:rPr lang="cs-CZ" sz="2400" b="1" i="1" dirty="0"/>
              <a:t>a úředně ověřené kopie maturitního vysvědčení je </a:t>
            </a:r>
            <a:r>
              <a:rPr lang="cs-CZ" sz="2400" b="1" i="1" dirty="0" smtClean="0"/>
              <a:t>15. </a:t>
            </a:r>
            <a:r>
              <a:rPr lang="cs-CZ" sz="2400" b="1" i="1" dirty="0"/>
              <a:t>6. </a:t>
            </a:r>
            <a:r>
              <a:rPr lang="cs-CZ" sz="2400" b="1" i="1" dirty="0" smtClean="0"/>
              <a:t>2023.</a:t>
            </a:r>
            <a:endParaRPr lang="cs-CZ" sz="2400" b="1" i="1" dirty="0"/>
          </a:p>
        </p:txBody>
      </p:sp>
      <p:sp>
        <p:nvSpPr>
          <p:cNvPr id="6" name="Obdélník 5"/>
          <p:cNvSpPr/>
          <p:nvPr/>
        </p:nvSpPr>
        <p:spPr>
          <a:xfrm>
            <a:off x="1546764" y="1184690"/>
            <a:ext cx="8576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24B42"/>
                </a:solidFill>
              </a:rPr>
              <a:t>UČITELSTVÍ PRO 1. STUPEŇ ZÁKLADNÍ ŠKOLY</a:t>
            </a:r>
          </a:p>
        </p:txBody>
      </p:sp>
      <p:sp>
        <p:nvSpPr>
          <p:cNvPr id="2" name="Obdélník 1"/>
          <p:cNvSpPr/>
          <p:nvPr/>
        </p:nvSpPr>
        <p:spPr>
          <a:xfrm>
            <a:off x="1546764" y="1714059"/>
            <a:ext cx="8080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90000"/>
            </a:pPr>
            <a:r>
              <a:rPr lang="cs-CZ" sz="2400" b="1" dirty="0">
                <a:solidFill>
                  <a:srgbClr val="F24B42"/>
                </a:solidFill>
              </a:rPr>
              <a:t>Magisterský studijní program (5 letý) v prezenční formě studia</a:t>
            </a:r>
          </a:p>
        </p:txBody>
      </p:sp>
    </p:spTree>
    <p:extLst>
      <p:ext uri="{BB962C8B-B14F-4D97-AF65-F5344CB8AC3E}">
        <p14:creationId xmlns:p14="http://schemas.microsoft.com/office/powerpoint/2010/main" val="11566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" b="1311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92609" y="822960"/>
            <a:ext cx="11606784" cy="11338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 rot="16200000" flipV="1">
            <a:off x="-3282696" y="3282696"/>
            <a:ext cx="6858000" cy="2926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 rot="16200000" flipV="1">
            <a:off x="8616696" y="3282696"/>
            <a:ext cx="6858000" cy="2926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 smtClean="0">
                <a:solidFill>
                  <a:srgbClr val="C05728"/>
                </a:solidFill>
                <a:latin typeface="+mn-lt"/>
              </a:rPr>
              <a:t>SCIO</a:t>
            </a:r>
            <a:endParaRPr lang="cs-CZ" sz="5400" b="1" dirty="0">
              <a:solidFill>
                <a:srgbClr val="C0572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64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89282" y="1365087"/>
            <a:ext cx="9144001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ts val="5400"/>
              </a:lnSpc>
            </a:pPr>
            <a:r>
              <a:rPr lang="cs-CZ" sz="4800" dirty="0">
                <a:solidFill>
                  <a:srgbClr val="C05728"/>
                </a:solidFill>
                <a:latin typeface="+mn-lt"/>
              </a:rPr>
              <a:t>NÁRODNÍ SROVNÁVACÍ ZKOUŠKY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06880" y="2505517"/>
            <a:ext cx="967454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3000" dirty="0" smtClean="0"/>
              <a:t>Formou </a:t>
            </a:r>
            <a:r>
              <a:rPr lang="cs-CZ" sz="3000" dirty="0"/>
              <a:t>PÍSEMNÉHO </a:t>
            </a:r>
            <a:r>
              <a:rPr lang="cs-CZ" sz="3000" dirty="0" smtClean="0"/>
              <a:t>TESTU</a:t>
            </a:r>
          </a:p>
          <a:p>
            <a:pPr marL="285744" indent="-285744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3000" dirty="0" smtClean="0"/>
              <a:t>Prezenční zkouška nebo online zkouška</a:t>
            </a:r>
          </a:p>
          <a:p>
            <a:pPr marL="285744" indent="-285744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3000" dirty="0" smtClean="0"/>
              <a:t>Regulérní</a:t>
            </a:r>
            <a:r>
              <a:rPr lang="cs-CZ" sz="3000" dirty="0"/>
              <a:t>, transparentní, objektivní</a:t>
            </a:r>
            <a:br>
              <a:rPr lang="cs-CZ" sz="3000" dirty="0"/>
            </a:br>
            <a:r>
              <a:rPr lang="cs-CZ" sz="3000" dirty="0"/>
              <a:t>(norma ISO 9001, námitkové </a:t>
            </a:r>
            <a:r>
              <a:rPr lang="cs-CZ" sz="3000" dirty="0" smtClean="0"/>
              <a:t>řízení)</a:t>
            </a:r>
          </a:p>
          <a:p>
            <a:pPr marL="285744" indent="-285744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3000" dirty="0" smtClean="0"/>
              <a:t>Celkem </a:t>
            </a:r>
            <a:r>
              <a:rPr lang="cs-CZ" sz="3000" dirty="0"/>
              <a:t>6 termínů ve více než 30 městech ČR a </a:t>
            </a:r>
            <a:r>
              <a:rPr lang="cs-CZ" sz="3000" dirty="0" smtClean="0"/>
              <a:t>SR</a:t>
            </a:r>
          </a:p>
          <a:p>
            <a:pPr marL="285744" indent="-285744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3000" dirty="0" smtClean="0"/>
              <a:t>Nezávislé </a:t>
            </a:r>
            <a:r>
              <a:rPr lang="cs-CZ" sz="3000" dirty="0"/>
              <a:t>na fakultě, realizuje je společnost </a:t>
            </a:r>
            <a:r>
              <a:rPr lang="cs-CZ" sz="3000" dirty="0" smtClean="0"/>
              <a:t>SCIO</a:t>
            </a:r>
          </a:p>
          <a:p>
            <a:pPr marL="285744" indent="-285744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3000" dirty="0" smtClean="0"/>
              <a:t>Základní </a:t>
            </a:r>
            <a:r>
              <a:rPr lang="cs-CZ" sz="3000" dirty="0"/>
              <a:t>cena je cca </a:t>
            </a:r>
            <a:r>
              <a:rPr lang="cs-CZ" sz="3000" dirty="0" smtClean="0"/>
              <a:t>650 </a:t>
            </a:r>
            <a:r>
              <a:rPr lang="cs-CZ" sz="3000" dirty="0"/>
              <a:t>Kč (možnost sociální slevy)</a:t>
            </a:r>
          </a:p>
        </p:txBody>
      </p:sp>
    </p:spTree>
    <p:extLst>
      <p:ext uri="{BB962C8B-B14F-4D97-AF65-F5344CB8AC3E}">
        <p14:creationId xmlns:p14="http://schemas.microsoft.com/office/powerpoint/2010/main" val="15758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324104" y="169839"/>
            <a:ext cx="3075221" cy="4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100584" y="243274"/>
            <a:ext cx="11832336" cy="569526"/>
          </a:xfrm>
          <a:prstGeom prst="rect">
            <a:avLst/>
          </a:prstGeom>
          <a:solidFill>
            <a:srgbClr val="C05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585730" y="3928744"/>
            <a:ext cx="1295401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40611"/>
              </p:ext>
            </p:extLst>
          </p:nvPr>
        </p:nvGraphicFramePr>
        <p:xfrm>
          <a:off x="1937098" y="1104071"/>
          <a:ext cx="8314267" cy="4685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Šipka doleva 12"/>
          <p:cNvSpPr/>
          <p:nvPr/>
        </p:nvSpPr>
        <p:spPr>
          <a:xfrm>
            <a:off x="5964882" y="5350876"/>
            <a:ext cx="358775" cy="215900"/>
          </a:xfrm>
          <a:prstGeom prst="leftArrow">
            <a:avLst/>
          </a:prstGeom>
          <a:solidFill>
            <a:srgbClr val="F24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cs-CZ" sz="3200" dirty="0">
              <a:solidFill>
                <a:prstClr val="black"/>
              </a:solidFill>
              <a:latin typeface="Berlin CE" panose="02000503040000020004" pitchFamily="2" charset="0"/>
            </a:endParaRPr>
          </a:p>
        </p:txBody>
      </p:sp>
      <p:sp>
        <p:nvSpPr>
          <p:cNvPr id="14" name="Zahnutá šipka doprava 13"/>
          <p:cNvSpPr/>
          <p:nvPr/>
        </p:nvSpPr>
        <p:spPr>
          <a:xfrm>
            <a:off x="2398455" y="5059044"/>
            <a:ext cx="825575" cy="1295399"/>
          </a:xfrm>
          <a:prstGeom prst="curvedRightArrow">
            <a:avLst>
              <a:gd name="adj1" fmla="val 18747"/>
              <a:gd name="adj2" fmla="val 50000"/>
              <a:gd name="adj3" fmla="val 25000"/>
            </a:avLst>
          </a:prstGeom>
          <a:solidFill>
            <a:srgbClr val="F24B4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cs-CZ" sz="3200" dirty="0">
              <a:solidFill>
                <a:prstClr val="black"/>
              </a:solidFill>
              <a:latin typeface="Berlin CE" panose="02000503040000020004" pitchFamily="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591661" y="218519"/>
            <a:ext cx="5105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 TO FUNGUJE?</a:t>
            </a:r>
          </a:p>
        </p:txBody>
      </p:sp>
      <p:sp>
        <p:nvSpPr>
          <p:cNvPr id="17" name="Zaoblený obdélník 4"/>
          <p:cNvSpPr/>
          <p:nvPr/>
        </p:nvSpPr>
        <p:spPr>
          <a:xfrm>
            <a:off x="4717975" y="5959617"/>
            <a:ext cx="2879511" cy="673803"/>
          </a:xfrm>
          <a:prstGeom prst="roundRect">
            <a:avLst/>
          </a:prstGeom>
          <a:noFill/>
          <a:ln w="28575">
            <a:solidFill>
              <a:srgbClr val="F24B4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511" tIns="16511" rIns="16511" bIns="16511" spcCol="1270" anchor="ctr"/>
          <a:lstStyle/>
          <a:p>
            <a:pPr algn="ctr" defTabSz="577836" fontAlgn="base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Clr>
                <a:prstClr val="black"/>
              </a:buClr>
              <a:defRPr/>
            </a:pP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PŘIJETÍ / NEPŘIJETÍ </a:t>
            </a:r>
            <a:b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FAKULTU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64" y="6290497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2" y="4950691"/>
            <a:ext cx="6222262" cy="19073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2365"/>
            <a:ext cx="10515600" cy="923636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                 Uchazeč se specifickými potřebami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905165" y="1050311"/>
          <a:ext cx="10178471" cy="4221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95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62197"/>
          <a:stretch/>
        </p:blipFill>
        <p:spPr>
          <a:xfrm flipH="1">
            <a:off x="1112521" y="3512592"/>
            <a:ext cx="3322320" cy="3125103"/>
          </a:xfrm>
          <a:prstGeom prst="rect">
            <a:avLst/>
          </a:prstGeom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213360" y="1029075"/>
            <a:ext cx="11765280" cy="91688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cs-CZ" sz="4300" b="1" dirty="0">
                <a:solidFill>
                  <a:srgbClr val="C05728"/>
                </a:solidFill>
                <a:ea typeface="+mn-ea"/>
                <a:cs typeface="+mn-cs"/>
              </a:rPr>
              <a:t>UCHAZEČ O STUDIUM </a:t>
            </a:r>
            <a:r>
              <a:rPr lang="cs-CZ" sz="4300" b="1" dirty="0" smtClean="0">
                <a:solidFill>
                  <a:srgbClr val="C05728"/>
                </a:solidFill>
                <a:ea typeface="+mn-ea"/>
                <a:cs typeface="+mn-cs"/>
              </a:rPr>
              <a:t/>
            </a:r>
            <a:br>
              <a:rPr lang="cs-CZ" sz="4300" b="1" dirty="0" smtClean="0">
                <a:solidFill>
                  <a:srgbClr val="C05728"/>
                </a:solidFill>
                <a:ea typeface="+mn-ea"/>
                <a:cs typeface="+mn-cs"/>
              </a:rPr>
            </a:br>
            <a:r>
              <a:rPr lang="cs-CZ" sz="4300" b="1" dirty="0" smtClean="0">
                <a:solidFill>
                  <a:srgbClr val="C05728"/>
                </a:solidFill>
                <a:ea typeface="+mn-ea"/>
                <a:cs typeface="+mn-cs"/>
              </a:rPr>
              <a:t>SE </a:t>
            </a:r>
            <a:r>
              <a:rPr lang="cs-CZ" sz="4300" b="1" dirty="0">
                <a:solidFill>
                  <a:srgbClr val="C05728"/>
                </a:solidFill>
                <a:ea typeface="+mn-ea"/>
                <a:cs typeface="+mn-cs"/>
              </a:rPr>
              <a:t>SPECIFICKÝMI POTŘEBAMI</a:t>
            </a:r>
          </a:p>
        </p:txBody>
      </p:sp>
      <p:graphicFrame>
        <p:nvGraphicFramePr>
          <p:cNvPr id="3" name="Zástupný obsah 8" descr="Schéma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09507" y="2191987"/>
          <a:ext cx="8165123" cy="4567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34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" y="4451927"/>
            <a:ext cx="5975927" cy="2406074"/>
          </a:xfrm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cs-CZ" b="1" dirty="0" smtClean="0"/>
              <a:t> </a:t>
            </a:r>
            <a:r>
              <a:rPr lang="cs-CZ" sz="53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Centrum pro studenty </a:t>
            </a:r>
            <a:br>
              <a:rPr lang="cs-CZ" sz="53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cs-CZ" sz="53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SE SPECIFICKÝMI POTŘEBAMI</a:t>
            </a:r>
            <a:r>
              <a:rPr lang="cs-CZ" sz="53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cs-CZ" sz="53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endParaRPr lang="cs-CZ" sz="53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96000" y="3362036"/>
            <a:ext cx="5735203" cy="338050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l"/>
            <a:r>
              <a:rPr lang="cs-CZ" sz="2800" b="1" dirty="0" smtClean="0">
                <a:solidFill>
                  <a:srgbClr val="0070C0"/>
                </a:solidFill>
              </a:rPr>
              <a:t>                   </a:t>
            </a:r>
          </a:p>
          <a:p>
            <a:pPr algn="l"/>
            <a:r>
              <a:rPr lang="cs-CZ" sz="2800" b="1" dirty="0" smtClean="0">
                <a:solidFill>
                  <a:srgbClr val="0070C0"/>
                </a:solidFill>
              </a:rPr>
              <a:t>                   </a:t>
            </a:r>
            <a:r>
              <a:rPr lang="cs-CZ" sz="2800" b="1" dirty="0" smtClean="0">
                <a:hlinkClick r:id="rId2"/>
              </a:rPr>
              <a:t>spcentrum@utb.cz</a:t>
            </a:r>
            <a:endParaRPr lang="cs-CZ" sz="2800" b="1" dirty="0" smtClean="0"/>
          </a:p>
          <a:p>
            <a:pPr algn="l"/>
            <a:r>
              <a:rPr lang="cs-CZ" sz="2800" b="1" dirty="0" smtClean="0"/>
              <a:t>                   </a:t>
            </a:r>
            <a:r>
              <a:rPr lang="cs-CZ" sz="2800" b="1" dirty="0" smtClean="0">
                <a:hlinkClick r:id="rId3"/>
              </a:rPr>
              <a:t>spporadenstvi@utb.cz</a:t>
            </a:r>
            <a:r>
              <a:rPr lang="cs-CZ" sz="2800" b="1" dirty="0" smtClean="0"/>
              <a:t> </a:t>
            </a:r>
          </a:p>
          <a:p>
            <a:pPr algn="l"/>
            <a:r>
              <a:rPr lang="cs-CZ" sz="2800" b="1" dirty="0" smtClean="0"/>
              <a:t>              </a:t>
            </a:r>
          </a:p>
          <a:p>
            <a:pPr algn="l"/>
            <a:r>
              <a:rPr lang="cs-CZ" sz="2800" b="1" dirty="0"/>
              <a:t> </a:t>
            </a:r>
            <a:r>
              <a:rPr lang="cs-CZ" sz="2800" b="1" dirty="0" smtClean="0"/>
              <a:t>                  https:/utb.cz/</a:t>
            </a:r>
            <a:r>
              <a:rPr lang="cs-CZ" sz="2800" b="1" dirty="0" err="1" smtClean="0"/>
              <a:t>ssp</a:t>
            </a:r>
            <a:endParaRPr lang="cs-CZ" sz="2800" b="1" dirty="0" smtClean="0"/>
          </a:p>
          <a:p>
            <a:pPr algn="l"/>
            <a:r>
              <a:rPr lang="cs-CZ" sz="2800" b="1" dirty="0" smtClean="0"/>
              <a:t>                </a:t>
            </a:r>
          </a:p>
          <a:p>
            <a:pPr algn="l"/>
            <a:r>
              <a:rPr lang="cs-CZ" sz="2800" b="1" dirty="0" smtClean="0"/>
              <a:t>                   Štefánikova </a:t>
            </a:r>
            <a:r>
              <a:rPr lang="cs-CZ" sz="2800" b="1" dirty="0"/>
              <a:t>5670/U18</a:t>
            </a:r>
            <a:r>
              <a:rPr lang="cs-CZ" sz="2800" b="1" dirty="0" smtClean="0"/>
              <a:t>, Zlín</a:t>
            </a:r>
            <a:endParaRPr lang="cs-CZ" sz="2800" b="1" dirty="0" smtClean="0">
              <a:solidFill>
                <a:srgbClr val="F5860B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5" y="305615"/>
            <a:ext cx="5389419" cy="352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/>
          <p:nvPr/>
        </p:nvPicPr>
        <p:blipFill rotWithShape="1">
          <a:blip r:embed="rId5"/>
          <a:srcRect l="22567" t="32137" r="56208" b="27298"/>
          <a:stretch/>
        </p:blipFill>
        <p:spPr bwMode="auto">
          <a:xfrm>
            <a:off x="6600531" y="3833128"/>
            <a:ext cx="916711" cy="856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6"/>
          <a:srcRect l="24361" t="31550" r="58334" b="29061"/>
          <a:stretch/>
        </p:blipFill>
        <p:spPr bwMode="auto">
          <a:xfrm>
            <a:off x="6694048" y="5796617"/>
            <a:ext cx="729673" cy="865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600532" y="873759"/>
            <a:ext cx="423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</a:rPr>
              <a:t>Nemějte obavy a kontaktujte nás!</a:t>
            </a:r>
          </a:p>
          <a:p>
            <a:endParaRPr lang="cs-CZ" sz="2800" dirty="0" smtClean="0">
              <a:solidFill>
                <a:srgbClr val="C00000"/>
              </a:solidFill>
            </a:endParaRPr>
          </a:p>
          <a:p>
            <a:r>
              <a:rPr lang="cs-CZ" sz="2800" dirty="0" smtClean="0">
                <a:solidFill>
                  <a:srgbClr val="C00000"/>
                </a:solidFill>
              </a:rPr>
              <a:t>Vše společně probereme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0" name="Obrázek 9"/>
          <p:cNvPicPr/>
          <p:nvPr/>
        </p:nvPicPr>
        <p:blipFill rotWithShape="1">
          <a:blip r:embed="rId7"/>
          <a:srcRect l="23810" t="38605" r="57562" b="34745"/>
          <a:stretch/>
        </p:blipFill>
        <p:spPr bwMode="auto">
          <a:xfrm>
            <a:off x="6537031" y="4893688"/>
            <a:ext cx="1043709" cy="822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8" y="480768"/>
            <a:ext cx="1767775" cy="158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798310" y="1641690"/>
            <a:ext cx="7321612" cy="44906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400" b="1" dirty="0">
                <a:solidFill>
                  <a:srgbClr val="C05728"/>
                </a:solidFill>
                <a:ea typeface="Verdana" panose="020B0604030504040204" pitchFamily="34" charset="0"/>
              </a:rPr>
              <a:t>POSLEDNÍ DŮLEŽITÉ INFO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2" t="9800" r="14124" b="52338"/>
          <a:stretch/>
        </p:blipFill>
        <p:spPr>
          <a:xfrm>
            <a:off x="2197642" y="5110669"/>
            <a:ext cx="677603" cy="6658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296" r="63562" b="50613"/>
          <a:stretch/>
        </p:blipFill>
        <p:spPr>
          <a:xfrm>
            <a:off x="2221518" y="4464811"/>
            <a:ext cx="663112" cy="688993"/>
          </a:xfrm>
          <a:prstGeom prst="rect">
            <a:avLst/>
          </a:prstGeom>
        </p:spPr>
      </p:pic>
      <p:pic>
        <p:nvPicPr>
          <p:cNvPr id="8" name="image17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256243" y="3525164"/>
            <a:ext cx="547691" cy="547691"/>
          </a:xfrm>
          <a:prstGeom prst="rect">
            <a:avLst/>
          </a:prstGeom>
          <a:ln/>
        </p:spPr>
      </p:pic>
      <p:sp>
        <p:nvSpPr>
          <p:cNvPr id="9" name="Obdélník 8"/>
          <p:cNvSpPr/>
          <p:nvPr/>
        </p:nvSpPr>
        <p:spPr>
          <a:xfrm>
            <a:off x="3715654" y="481474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ea typeface="Verdana" panose="020B0604030504040204" pitchFamily="34" charset="0"/>
              </a:rPr>
              <a:t>@</a:t>
            </a:r>
            <a:r>
              <a:rPr lang="cs-CZ" sz="2400" b="1" dirty="0" err="1">
                <a:ea typeface="Verdana" panose="020B0604030504040204" pitchFamily="34" charset="0"/>
              </a:rPr>
              <a:t>fhs.utb</a:t>
            </a:r>
            <a:endParaRPr lang="cs-CZ" sz="2400" b="1" dirty="0">
              <a:ea typeface="Verdana" panose="020B060403050404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715654" y="3680177"/>
            <a:ext cx="2816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ea typeface="Verdana" panose="020B0604030504040204" pitchFamily="34" charset="0"/>
                <a:hlinkClick r:id="rId5"/>
              </a:rPr>
              <a:t>studium@fhs.utb.cz</a:t>
            </a:r>
            <a:r>
              <a:rPr lang="cs-CZ" sz="2400" b="1" dirty="0"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3" name="image22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257752" y="2629801"/>
            <a:ext cx="546183" cy="546183"/>
          </a:xfrm>
          <a:prstGeom prst="rect">
            <a:avLst/>
          </a:prstGeom>
          <a:ln/>
        </p:spPr>
      </p:pic>
      <p:sp>
        <p:nvSpPr>
          <p:cNvPr id="14" name="Obdélník 13"/>
          <p:cNvSpPr/>
          <p:nvPr/>
        </p:nvSpPr>
        <p:spPr>
          <a:xfrm>
            <a:off x="3715654" y="2756157"/>
            <a:ext cx="2171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ea typeface="Verdana" panose="020B0604030504040204" pitchFamily="34" charset="0"/>
              </a:rPr>
              <a:t>www.fhs.utb.cz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0F9F8"/>
              </a:clrFrom>
              <a:clrTo>
                <a:srgbClr val="F0F9F8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23378" r="17778" b="26844"/>
          <a:stretch/>
        </p:blipFill>
        <p:spPr>
          <a:xfrm>
            <a:off x="9338548" y="4673600"/>
            <a:ext cx="2437370" cy="190233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3790">
            <a:off x="8638429" y="5926866"/>
            <a:ext cx="946225" cy="4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t="10516" r="16468" b="31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92609" y="746760"/>
            <a:ext cx="11606784" cy="113385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 rot="16200000" flipV="1">
            <a:off x="-3282696" y="3282696"/>
            <a:ext cx="6858000" cy="2926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 rot="16200000" flipV="1">
            <a:off x="8616696" y="3282696"/>
            <a:ext cx="6858000" cy="2926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524000" y="934720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 smtClean="0">
                <a:solidFill>
                  <a:srgbClr val="C05728"/>
                </a:solidFill>
                <a:latin typeface="+mn-lt"/>
              </a:rPr>
              <a:t>STUDIJNÍ PROGRAMY</a:t>
            </a:r>
            <a:endParaRPr lang="cs-CZ" sz="5400" b="1" dirty="0">
              <a:solidFill>
                <a:srgbClr val="C0572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66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2221802" y="2653497"/>
            <a:ext cx="7748396" cy="155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cs-CZ" sz="7700" b="1" dirty="0" smtClean="0">
                <a:solidFill>
                  <a:schemeClr val="bg1"/>
                </a:solidFill>
              </a:rPr>
              <a:t>Děkujeme </a:t>
            </a:r>
            <a:r>
              <a:rPr lang="cs-CZ" sz="7700" b="1" dirty="0">
                <a:solidFill>
                  <a:schemeClr val="bg1"/>
                </a:solidFill>
              </a:rPr>
              <a:t>za </a:t>
            </a:r>
            <a:r>
              <a:rPr lang="cs-CZ" sz="7700" b="1" dirty="0" smtClean="0">
                <a:solidFill>
                  <a:schemeClr val="bg1"/>
                </a:solidFill>
              </a:rPr>
              <a:t>pozornost</a:t>
            </a:r>
            <a:endParaRPr lang="cs-CZ" sz="101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cs-CZ" sz="6300" dirty="0">
                <a:solidFill>
                  <a:schemeClr val="bg1"/>
                </a:solidFill>
              </a:rPr>
              <a:t>a těšíme se na Vás </a:t>
            </a:r>
            <a:r>
              <a:rPr lang="cs-CZ" sz="6300" dirty="0" smtClean="0">
                <a:solidFill>
                  <a:schemeClr val="bg1"/>
                </a:solidFill>
              </a:rPr>
              <a:t>u zápisu!</a:t>
            </a:r>
            <a:endParaRPr lang="cs-CZ" sz="6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35280" y="1788164"/>
            <a:ext cx="11297653" cy="4389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 smtClean="0">
                <a:solidFill>
                  <a:schemeClr val="tx1"/>
                </a:solidFill>
                <a:latin typeface="+mn-lt"/>
              </a:rPr>
              <a:t>FILOLOGICKÉ PROGRAMY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 smtClean="0">
                <a:solidFill>
                  <a:schemeClr val="tx1"/>
                </a:solidFill>
                <a:latin typeface="+mn-lt"/>
              </a:rPr>
              <a:t>ZDRAVOTNICKÉ PROGRAMY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 smtClean="0">
                <a:solidFill>
                  <a:schemeClr val="tx1"/>
                </a:solidFill>
                <a:latin typeface="+mn-lt"/>
              </a:rPr>
              <a:t>UČITELSKÁ PEDAGOGIKA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 smtClean="0">
                <a:solidFill>
                  <a:schemeClr val="tx1"/>
                </a:solidFill>
                <a:latin typeface="+mn-lt"/>
              </a:rPr>
              <a:t>NEUČITELSKÁ PEDAGOGIKA</a:t>
            </a:r>
            <a:endParaRPr lang="cs-CZ" sz="3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0F9F8"/>
              </a:clrFrom>
              <a:clrTo>
                <a:srgbClr val="F0F9F8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23378" r="17778" b="26844"/>
          <a:stretch/>
        </p:blipFill>
        <p:spPr>
          <a:xfrm>
            <a:off x="9338548" y="4673600"/>
            <a:ext cx="2437370" cy="19023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3790">
            <a:off x="8638429" y="5926866"/>
            <a:ext cx="946225" cy="4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70560" y="1902536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C05728"/>
                </a:solidFill>
                <a:latin typeface="+mn-lt"/>
              </a:rPr>
              <a:t>FILOLOGICKÉ PROGRAMY</a:t>
            </a:r>
            <a:endParaRPr lang="cs-CZ" b="1" dirty="0">
              <a:solidFill>
                <a:srgbClr val="C05728"/>
              </a:solidFill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70560" y="2880360"/>
            <a:ext cx="7640053" cy="34739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buBlip>
                <a:blip r:embed="rId2"/>
              </a:buBlip>
            </a:pP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Anglický 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jazyk pro manažerskou praxi (Bc.)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Německý jazyk pro manažerskou praxi (Bc.)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00" y="1143000"/>
            <a:ext cx="343587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597802" y="1967927"/>
            <a:ext cx="887639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C05728"/>
                </a:solidFill>
                <a:latin typeface="+mn-lt"/>
              </a:rPr>
              <a:t>ZDRAVOTNICKÉ PROGRAMY</a:t>
            </a:r>
            <a:endParaRPr lang="cs-CZ" b="1" dirty="0">
              <a:solidFill>
                <a:srgbClr val="C05728"/>
              </a:solidFill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97802" y="3027679"/>
            <a:ext cx="7260434" cy="36257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buBlip>
                <a:blip r:embed="rId2"/>
              </a:buBlip>
            </a:pP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Všeobecné 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ošetřovatelství (Bc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.)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Porodní asistence (Bc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.)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Zdravotně sociální péče (Bc.)</a:t>
            </a:r>
            <a:endParaRPr lang="cs-CZ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7499" y="1133061"/>
            <a:ext cx="3867807" cy="57339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r="13803"/>
          <a:stretch/>
        </p:blipFill>
        <p:spPr>
          <a:xfrm>
            <a:off x="7848601" y="1142054"/>
            <a:ext cx="3896706" cy="57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557161" y="1333996"/>
            <a:ext cx="887639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PEDAGOGICKÉ PROGRAMY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7161" y="2243899"/>
            <a:ext cx="7260434" cy="39130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buBlip>
                <a:blip r:embed="rId2"/>
              </a:buBlip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Učitelství pro 1. stupeň základní školy 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Mgr.)</a:t>
            </a:r>
          </a:p>
          <a:p>
            <a:pPr marL="285744" indent="-285744">
              <a:buBlip>
                <a:blip r:embed="rId2"/>
              </a:buBlip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Učitelství 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pro mateřské školy 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Bc.)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Předškolní pedagogika 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sz="2400" dirty="0" err="1">
                <a:solidFill>
                  <a:schemeClr val="tx1"/>
                </a:solidFill>
                <a:latin typeface="+mn-lt"/>
              </a:rPr>
              <a:t>nMgr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.)</a:t>
            </a:r>
          </a:p>
          <a:p>
            <a:pPr marL="285744" indent="-285744">
              <a:buBlip>
                <a:blip r:embed="rId2"/>
              </a:buBlip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Sociální pedagogika (Bc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.)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Sociální 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pedagogika 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cs-CZ" sz="2400" dirty="0" err="1">
                <a:solidFill>
                  <a:schemeClr val="tx1"/>
                </a:solidFill>
                <a:latin typeface="+mn-lt"/>
              </a:rPr>
              <a:t>nMgr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.)</a:t>
            </a:r>
          </a:p>
          <a:p>
            <a:pPr marL="285744" indent="-285744">
              <a:buBlip>
                <a:blip r:embed="rId2"/>
              </a:buBlip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Pedagogika 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(Ph.D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.)</a:t>
            </a:r>
            <a:endParaRPr lang="cs-CZ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7499" y="1133061"/>
            <a:ext cx="3867807" cy="57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r="11163" b="21625"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92609" y="746760"/>
            <a:ext cx="11606784" cy="1133856"/>
          </a:xfrm>
          <a:prstGeom prst="rect">
            <a:avLst/>
          </a:prstGeom>
          <a:solidFill>
            <a:srgbClr val="F24B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 rot="16200000" flipV="1">
            <a:off x="-3282696" y="3282696"/>
            <a:ext cx="6858000" cy="292608"/>
          </a:xfrm>
          <a:prstGeom prst="rect">
            <a:avLst/>
          </a:prstGeom>
          <a:solidFill>
            <a:srgbClr val="F24B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 rot="16200000" flipV="1">
            <a:off x="8616696" y="3282696"/>
            <a:ext cx="6858000" cy="292608"/>
          </a:xfrm>
          <a:prstGeom prst="rect">
            <a:avLst/>
          </a:prstGeom>
          <a:solidFill>
            <a:srgbClr val="F24B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524000" y="934720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>
                <a:solidFill>
                  <a:schemeClr val="bg1"/>
                </a:solidFill>
                <a:latin typeface="+mn-lt"/>
              </a:rPr>
              <a:t>PROČ STUDOVAT U NÁS?</a:t>
            </a:r>
          </a:p>
        </p:txBody>
      </p:sp>
    </p:spTree>
    <p:extLst>
      <p:ext uri="{BB962C8B-B14F-4D97-AF65-F5344CB8AC3E}">
        <p14:creationId xmlns:p14="http://schemas.microsoft.com/office/powerpoint/2010/main" val="33217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975360" y="1498282"/>
            <a:ext cx="10352773" cy="4389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Vysoká uplatnitelnost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Praxe součástí programů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Kvalitní výuka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Žádané studijní programy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0F9F8"/>
              </a:clrFrom>
              <a:clrTo>
                <a:srgbClr val="F0F9F8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23378" r="17778" b="26844"/>
          <a:stretch/>
        </p:blipFill>
        <p:spPr>
          <a:xfrm>
            <a:off x="9338548" y="4673600"/>
            <a:ext cx="2437370" cy="19023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3790">
            <a:off x="8638429" y="5926866"/>
            <a:ext cx="946225" cy="4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1243</TotalTime>
  <Words>1001</Words>
  <Application>Microsoft Office PowerPoint</Application>
  <PresentationFormat>Širokoúhlá obrazovka</PresentationFormat>
  <Paragraphs>180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Berlin CE</vt:lpstr>
      <vt:lpstr>Calibri</vt:lpstr>
      <vt:lpstr>Gill Sans MT</vt:lpstr>
      <vt:lpstr>Verdana</vt:lpstr>
      <vt:lpstr>Motiv Office</vt:lpstr>
      <vt:lpstr>DEN OTEVŘENÝCH OKEN</vt:lpstr>
      <vt:lpstr>PROGRAMY VE VŠECH TYPECH STUDIA  bakalářské navazující magisterské magisterské doktorské  rigorózní řízení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Uchazeč se specifickými potřebami</vt:lpstr>
      <vt:lpstr>Prezentace aplikace PowerPoint</vt:lpstr>
      <vt:lpstr> Centrum pro studenty  SE SPECIFICKÝMI POTŘEBAMI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Kolek</dc:creator>
  <cp:lastModifiedBy>Pavla Lečbychová</cp:lastModifiedBy>
  <cp:revision>207</cp:revision>
  <dcterms:created xsi:type="dcterms:W3CDTF">2020-09-09T06:20:52Z</dcterms:created>
  <dcterms:modified xsi:type="dcterms:W3CDTF">2023-01-11T14:28:50Z</dcterms:modified>
</cp:coreProperties>
</file>