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  <p:sldMasterId id="2147483648" r:id="rId5"/>
  </p:sldMasterIdLst>
  <p:notesMasterIdLst>
    <p:notesMasterId r:id="rId30"/>
  </p:notesMasterIdLst>
  <p:handoutMasterIdLst>
    <p:handoutMasterId r:id="rId31"/>
  </p:handoutMasterIdLst>
  <p:sldIdLst>
    <p:sldId id="257" r:id="rId6"/>
    <p:sldId id="291" r:id="rId7"/>
    <p:sldId id="285" r:id="rId8"/>
    <p:sldId id="298" r:id="rId9"/>
    <p:sldId id="302" r:id="rId10"/>
    <p:sldId id="304" r:id="rId11"/>
    <p:sldId id="300" r:id="rId12"/>
    <p:sldId id="305" r:id="rId13"/>
    <p:sldId id="258" r:id="rId14"/>
    <p:sldId id="284" r:id="rId15"/>
    <p:sldId id="263" r:id="rId16"/>
    <p:sldId id="279" r:id="rId17"/>
    <p:sldId id="280" r:id="rId18"/>
    <p:sldId id="281" r:id="rId19"/>
    <p:sldId id="269" r:id="rId20"/>
    <p:sldId id="266" r:id="rId21"/>
    <p:sldId id="306" r:id="rId22"/>
    <p:sldId id="282" r:id="rId23"/>
    <p:sldId id="301" r:id="rId24"/>
    <p:sldId id="270" r:id="rId25"/>
    <p:sldId id="283" r:id="rId26"/>
    <p:sldId id="307" r:id="rId27"/>
    <p:sldId id="290" r:id="rId28"/>
    <p:sldId id="262" r:id="rId29"/>
  </p:sldIdLst>
  <p:sldSz cx="12192000" cy="6858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EFBDA13-4739-9F4A-77CE-18628EE64001}" name="Barbora Petrů Puhrová" initials="BP" userId="S::petru_puhrova@utb.cz::dbb242f7-c2ff-4750-8ac4-0a6c936ac5f9" providerId="AD"/>
  <p188:author id="{389698DC-3150-ACBD-8EB0-C029326D1BDF}" name="Uživatel typu Host" initials="UH" userId="S::urn:spo:anon#968d3c7bf016e4845421658800339527dfbd009fc349d2f8e6dcfbde8b35282c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728"/>
    <a:srgbClr val="732120"/>
    <a:srgbClr val="F24B42"/>
    <a:srgbClr val="AAA690"/>
    <a:srgbClr val="C0BDAD"/>
    <a:srgbClr val="9341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EEF2CD-4106-FD0F-9141-76E2F18AEF22}" v="21" dt="2023-08-30T07:31:39.295"/>
    <p1510:client id="{105C8DE5-CF15-DAF8-8404-3E93EB4AB866}" v="410" dt="2023-09-14T07:45:30.116"/>
    <p1510:client id="{12D8C143-CEE9-1975-7EB9-1DFFDD395A87}" v="12" dt="2023-09-06T08:28:08.371"/>
    <p1510:client id="{22591FA4-260F-698C-E11F-80AA79ED486E}" v="6" dt="2023-09-12T07:04:13.773"/>
    <p1510:client id="{2C5A5A74-84BA-322B-2397-42005A6ADF69}" v="71" dt="2023-09-14T10:12:36.149"/>
    <p1510:client id="{2FBA5E14-2D8D-2043-94B2-FC7B692EE58A}" v="293" dt="2023-08-30T07:57:07.959"/>
    <p1510:client id="{5B58B9C2-59A3-DF10-906F-9A7FCDB4ECFC}" v="21" dt="2023-09-12T07:35:59.315"/>
    <p1510:client id="{65BCA86D-1E43-EA38-03D3-F2A41A20D943}" v="250" dt="2023-09-14T10:34:53.747"/>
    <p1510:client id="{75DC5CD6-AEF6-5F70-B127-C032CFC9C876}" v="222" dt="2023-09-14T21:00:12.771"/>
    <p1510:client id="{7F01B2B1-97DE-F165-AEBC-CE6578DBA240}" v="32" dt="2023-08-29T09:05:17.368"/>
    <p1510:client id="{B1180D4C-179A-B158-1E67-D4C104C19FC1}" v="10" dt="2023-09-12T11:18:57.432"/>
    <p1510:client id="{C6B5B3E4-F03E-53C9-D80C-812B1F758268}" v="177" dt="2023-09-04T06:50:39.6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37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B5BE5B-6597-4A68-9948-065A1F610F38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F61C7363-9455-4A9C-BE10-EBD8C3E6915E}">
      <dgm:prSet/>
      <dgm:spPr/>
      <dgm:t>
        <a:bodyPr/>
        <a:lstStyle/>
        <a:p>
          <a:pPr>
            <a:defRPr cap="all"/>
          </a:pPr>
          <a:r>
            <a:rPr lang="cs-CZ"/>
            <a:t>Aktualizované na webu Ústavu školní pedagogiky, konkrétně na profilu každého Akademického pracovníka</a:t>
          </a:r>
          <a:endParaRPr lang="en-US"/>
        </a:p>
      </dgm:t>
    </dgm:pt>
    <dgm:pt modelId="{584EC1BD-7F01-44EF-A6D1-5ED2D88D5748}" type="parTrans" cxnId="{DEB159BD-ED3E-446D-8A45-559E80C886B6}">
      <dgm:prSet/>
      <dgm:spPr/>
      <dgm:t>
        <a:bodyPr/>
        <a:lstStyle/>
        <a:p>
          <a:endParaRPr lang="en-US"/>
        </a:p>
      </dgm:t>
    </dgm:pt>
    <dgm:pt modelId="{20BF836A-D283-4CE0-91FB-4E16B590494E}" type="sibTrans" cxnId="{DEB159BD-ED3E-446D-8A45-559E80C886B6}">
      <dgm:prSet/>
      <dgm:spPr/>
      <dgm:t>
        <a:bodyPr/>
        <a:lstStyle/>
        <a:p>
          <a:endParaRPr lang="en-US"/>
        </a:p>
      </dgm:t>
    </dgm:pt>
    <dgm:pt modelId="{E5A5E155-A685-485C-A31A-39001DAE825C}">
      <dgm:prSet/>
      <dgm:spPr/>
      <dgm:t>
        <a:bodyPr/>
        <a:lstStyle/>
        <a:p>
          <a:pPr>
            <a:defRPr cap="all"/>
          </a:pPr>
          <a:r>
            <a:rPr lang="cs-CZ"/>
            <a:t>U dveří kanceláře bude k dispozici QR kód</a:t>
          </a:r>
          <a:endParaRPr lang="en-US"/>
        </a:p>
      </dgm:t>
    </dgm:pt>
    <dgm:pt modelId="{860A1468-5A4F-421F-8DF4-2285B8FF19F2}" type="parTrans" cxnId="{970AB9C7-AFCA-4442-901F-F01D04357E82}">
      <dgm:prSet/>
      <dgm:spPr/>
      <dgm:t>
        <a:bodyPr/>
        <a:lstStyle/>
        <a:p>
          <a:endParaRPr lang="en-US"/>
        </a:p>
      </dgm:t>
    </dgm:pt>
    <dgm:pt modelId="{AD2CD36D-39F9-40B6-AFE1-1B8231CF0615}" type="sibTrans" cxnId="{970AB9C7-AFCA-4442-901F-F01D04357E82}">
      <dgm:prSet/>
      <dgm:spPr/>
      <dgm:t>
        <a:bodyPr/>
        <a:lstStyle/>
        <a:p>
          <a:endParaRPr lang="en-US"/>
        </a:p>
      </dgm:t>
    </dgm:pt>
    <dgm:pt modelId="{274FDA93-F1F3-494C-8500-99E565C3D079}" type="pres">
      <dgm:prSet presAssocID="{92B5BE5B-6597-4A68-9948-065A1F610F38}" presName="root" presStyleCnt="0">
        <dgm:presLayoutVars>
          <dgm:dir/>
          <dgm:resizeHandles val="exact"/>
        </dgm:presLayoutVars>
      </dgm:prSet>
      <dgm:spPr/>
    </dgm:pt>
    <dgm:pt modelId="{BA3F951A-AC96-4192-86FD-F7061C079FB8}" type="pres">
      <dgm:prSet presAssocID="{F61C7363-9455-4A9C-BE10-EBD8C3E6915E}" presName="compNode" presStyleCnt="0"/>
      <dgm:spPr/>
    </dgm:pt>
    <dgm:pt modelId="{3B320CBB-7AB9-4F7A-A84F-B3143F9A20C9}" type="pres">
      <dgm:prSet presAssocID="{F61C7363-9455-4A9C-BE10-EBD8C3E6915E}" presName="iconBgRect" presStyleLbl="bgShp" presStyleIdx="0" presStyleCnt="2"/>
      <dgm:spPr/>
    </dgm:pt>
    <dgm:pt modelId="{060ADF9A-D2B6-4580-A08C-02292419B215}" type="pres">
      <dgm:prSet presAssocID="{F61C7363-9455-4A9C-BE10-EBD8C3E6915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živatel"/>
        </a:ext>
      </dgm:extLst>
    </dgm:pt>
    <dgm:pt modelId="{D215DB05-7C1D-4204-85F6-FE3B84B03608}" type="pres">
      <dgm:prSet presAssocID="{F61C7363-9455-4A9C-BE10-EBD8C3E6915E}" presName="spaceRect" presStyleCnt="0"/>
      <dgm:spPr/>
    </dgm:pt>
    <dgm:pt modelId="{AD16AC7B-FC20-4841-876C-A64CD58B0FDB}" type="pres">
      <dgm:prSet presAssocID="{F61C7363-9455-4A9C-BE10-EBD8C3E6915E}" presName="textRect" presStyleLbl="revTx" presStyleIdx="0" presStyleCnt="2">
        <dgm:presLayoutVars>
          <dgm:chMax val="1"/>
          <dgm:chPref val="1"/>
        </dgm:presLayoutVars>
      </dgm:prSet>
      <dgm:spPr/>
    </dgm:pt>
    <dgm:pt modelId="{CAF06621-7829-4D25-B4FE-88A8D8246215}" type="pres">
      <dgm:prSet presAssocID="{20BF836A-D283-4CE0-91FB-4E16B590494E}" presName="sibTrans" presStyleCnt="0"/>
      <dgm:spPr/>
    </dgm:pt>
    <dgm:pt modelId="{CA1B3F96-882A-428E-975D-59D826C7E659}" type="pres">
      <dgm:prSet presAssocID="{E5A5E155-A685-485C-A31A-39001DAE825C}" presName="compNode" presStyleCnt="0"/>
      <dgm:spPr/>
    </dgm:pt>
    <dgm:pt modelId="{0725380A-6FA1-4D56-A2D2-27F376AD9BA5}" type="pres">
      <dgm:prSet presAssocID="{E5A5E155-A685-485C-A31A-39001DAE825C}" presName="iconBgRect" presStyleLbl="bgShp" presStyleIdx="1" presStyleCnt="2"/>
      <dgm:spPr/>
    </dgm:pt>
    <dgm:pt modelId="{AA119A25-0E78-46D3-BB50-91EBF2B230D0}" type="pres">
      <dgm:prSet presAssocID="{E5A5E155-A685-485C-A31A-39001DAE825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načka"/>
        </a:ext>
      </dgm:extLst>
    </dgm:pt>
    <dgm:pt modelId="{4F4F04ED-AC5E-4852-A9FC-E0FA3D57E382}" type="pres">
      <dgm:prSet presAssocID="{E5A5E155-A685-485C-A31A-39001DAE825C}" presName="spaceRect" presStyleCnt="0"/>
      <dgm:spPr/>
    </dgm:pt>
    <dgm:pt modelId="{2E87C7B9-958F-4B5D-8FC0-406ACF48F05B}" type="pres">
      <dgm:prSet presAssocID="{E5A5E155-A685-485C-A31A-39001DAE825C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FFBB2D1B-9D13-4336-AB90-C4D77B67DC2C}" type="presOf" srcId="{92B5BE5B-6597-4A68-9948-065A1F610F38}" destId="{274FDA93-F1F3-494C-8500-99E565C3D079}" srcOrd="0" destOrd="0" presId="urn:microsoft.com/office/officeart/2018/5/layout/IconCircleLabelList"/>
    <dgm:cxn modelId="{2022573E-7928-49C7-BB76-8DF6AF38DBF4}" type="presOf" srcId="{F61C7363-9455-4A9C-BE10-EBD8C3E6915E}" destId="{AD16AC7B-FC20-4841-876C-A64CD58B0FDB}" srcOrd="0" destOrd="0" presId="urn:microsoft.com/office/officeart/2018/5/layout/IconCircleLabelList"/>
    <dgm:cxn modelId="{2C305386-0A19-442E-A1E9-634EB542247A}" type="presOf" srcId="{E5A5E155-A685-485C-A31A-39001DAE825C}" destId="{2E87C7B9-958F-4B5D-8FC0-406ACF48F05B}" srcOrd="0" destOrd="0" presId="urn:microsoft.com/office/officeart/2018/5/layout/IconCircleLabelList"/>
    <dgm:cxn modelId="{DEB159BD-ED3E-446D-8A45-559E80C886B6}" srcId="{92B5BE5B-6597-4A68-9948-065A1F610F38}" destId="{F61C7363-9455-4A9C-BE10-EBD8C3E6915E}" srcOrd="0" destOrd="0" parTransId="{584EC1BD-7F01-44EF-A6D1-5ED2D88D5748}" sibTransId="{20BF836A-D283-4CE0-91FB-4E16B590494E}"/>
    <dgm:cxn modelId="{970AB9C7-AFCA-4442-901F-F01D04357E82}" srcId="{92B5BE5B-6597-4A68-9948-065A1F610F38}" destId="{E5A5E155-A685-485C-A31A-39001DAE825C}" srcOrd="1" destOrd="0" parTransId="{860A1468-5A4F-421F-8DF4-2285B8FF19F2}" sibTransId="{AD2CD36D-39F9-40B6-AFE1-1B8231CF0615}"/>
    <dgm:cxn modelId="{45300E65-7645-482C-A057-7A8FB48B9AE9}" type="presParOf" srcId="{274FDA93-F1F3-494C-8500-99E565C3D079}" destId="{BA3F951A-AC96-4192-86FD-F7061C079FB8}" srcOrd="0" destOrd="0" presId="urn:microsoft.com/office/officeart/2018/5/layout/IconCircleLabelList"/>
    <dgm:cxn modelId="{B5EAF50C-BBE4-4860-B4B6-E178DD4EA921}" type="presParOf" srcId="{BA3F951A-AC96-4192-86FD-F7061C079FB8}" destId="{3B320CBB-7AB9-4F7A-A84F-B3143F9A20C9}" srcOrd="0" destOrd="0" presId="urn:microsoft.com/office/officeart/2018/5/layout/IconCircleLabelList"/>
    <dgm:cxn modelId="{7D9F5E2C-BB91-41CC-B399-704754009224}" type="presParOf" srcId="{BA3F951A-AC96-4192-86FD-F7061C079FB8}" destId="{060ADF9A-D2B6-4580-A08C-02292419B215}" srcOrd="1" destOrd="0" presId="urn:microsoft.com/office/officeart/2018/5/layout/IconCircleLabelList"/>
    <dgm:cxn modelId="{4367D65C-1076-4DC0-8FBD-C57AAE737631}" type="presParOf" srcId="{BA3F951A-AC96-4192-86FD-F7061C079FB8}" destId="{D215DB05-7C1D-4204-85F6-FE3B84B03608}" srcOrd="2" destOrd="0" presId="urn:microsoft.com/office/officeart/2018/5/layout/IconCircleLabelList"/>
    <dgm:cxn modelId="{88B3B45B-F903-42F3-9BB0-D7B09A2C32B8}" type="presParOf" srcId="{BA3F951A-AC96-4192-86FD-F7061C079FB8}" destId="{AD16AC7B-FC20-4841-876C-A64CD58B0FDB}" srcOrd="3" destOrd="0" presId="urn:microsoft.com/office/officeart/2018/5/layout/IconCircleLabelList"/>
    <dgm:cxn modelId="{505F2119-93BE-409B-8E23-655F2BC51893}" type="presParOf" srcId="{274FDA93-F1F3-494C-8500-99E565C3D079}" destId="{CAF06621-7829-4D25-B4FE-88A8D8246215}" srcOrd="1" destOrd="0" presId="urn:microsoft.com/office/officeart/2018/5/layout/IconCircleLabelList"/>
    <dgm:cxn modelId="{D7E5AEF3-A57F-46BC-9034-25C515819D99}" type="presParOf" srcId="{274FDA93-F1F3-494C-8500-99E565C3D079}" destId="{CA1B3F96-882A-428E-975D-59D826C7E659}" srcOrd="2" destOrd="0" presId="urn:microsoft.com/office/officeart/2018/5/layout/IconCircleLabelList"/>
    <dgm:cxn modelId="{8F0C74FC-E40C-442F-B284-6CBF59315A85}" type="presParOf" srcId="{CA1B3F96-882A-428E-975D-59D826C7E659}" destId="{0725380A-6FA1-4D56-A2D2-27F376AD9BA5}" srcOrd="0" destOrd="0" presId="urn:microsoft.com/office/officeart/2018/5/layout/IconCircleLabelList"/>
    <dgm:cxn modelId="{5ED3AC70-882F-475B-A738-4DE24AD29E83}" type="presParOf" srcId="{CA1B3F96-882A-428E-975D-59D826C7E659}" destId="{AA119A25-0E78-46D3-BB50-91EBF2B230D0}" srcOrd="1" destOrd="0" presId="urn:microsoft.com/office/officeart/2018/5/layout/IconCircleLabelList"/>
    <dgm:cxn modelId="{C158E565-E3ED-4D31-AD53-A7F746ACBBA4}" type="presParOf" srcId="{CA1B3F96-882A-428E-975D-59D826C7E659}" destId="{4F4F04ED-AC5E-4852-A9FC-E0FA3D57E382}" srcOrd="2" destOrd="0" presId="urn:microsoft.com/office/officeart/2018/5/layout/IconCircleLabelList"/>
    <dgm:cxn modelId="{DDF7F996-56A6-411D-B9AB-C17E3404B9D6}" type="presParOf" srcId="{CA1B3F96-882A-428E-975D-59D826C7E659}" destId="{2E87C7B9-958F-4B5D-8FC0-406ACF48F05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320CBB-7AB9-4F7A-A84F-B3143F9A20C9}">
      <dsp:nvSpPr>
        <dsp:cNvPr id="0" name=""/>
        <dsp:cNvSpPr/>
      </dsp:nvSpPr>
      <dsp:spPr>
        <a:xfrm>
          <a:off x="2044800" y="375668"/>
          <a:ext cx="2196000" cy="2196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0ADF9A-D2B6-4580-A08C-02292419B215}">
      <dsp:nvSpPr>
        <dsp:cNvPr id="0" name=""/>
        <dsp:cNvSpPr/>
      </dsp:nvSpPr>
      <dsp:spPr>
        <a:xfrm>
          <a:off x="2512800" y="843669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16AC7B-FC20-4841-876C-A64CD58B0FDB}">
      <dsp:nvSpPr>
        <dsp:cNvPr id="0" name=""/>
        <dsp:cNvSpPr/>
      </dsp:nvSpPr>
      <dsp:spPr>
        <a:xfrm>
          <a:off x="1342800" y="3255669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1600" kern="1200"/>
            <a:t>Aktualizované na webu Ústavu školní pedagogiky, konkrétně na profilu každého Akademického pracovníka</a:t>
          </a:r>
          <a:endParaRPr lang="en-US" sz="1600" kern="1200"/>
        </a:p>
      </dsp:txBody>
      <dsp:txXfrm>
        <a:off x="1342800" y="3255669"/>
        <a:ext cx="3600000" cy="720000"/>
      </dsp:txXfrm>
    </dsp:sp>
    <dsp:sp modelId="{0725380A-6FA1-4D56-A2D2-27F376AD9BA5}">
      <dsp:nvSpPr>
        <dsp:cNvPr id="0" name=""/>
        <dsp:cNvSpPr/>
      </dsp:nvSpPr>
      <dsp:spPr>
        <a:xfrm>
          <a:off x="6274800" y="375668"/>
          <a:ext cx="2196000" cy="2196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119A25-0E78-46D3-BB50-91EBF2B230D0}">
      <dsp:nvSpPr>
        <dsp:cNvPr id="0" name=""/>
        <dsp:cNvSpPr/>
      </dsp:nvSpPr>
      <dsp:spPr>
        <a:xfrm>
          <a:off x="6742800" y="843669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87C7B9-958F-4B5D-8FC0-406ACF48F05B}">
      <dsp:nvSpPr>
        <dsp:cNvPr id="0" name=""/>
        <dsp:cNvSpPr/>
      </dsp:nvSpPr>
      <dsp:spPr>
        <a:xfrm>
          <a:off x="5572800" y="3255669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1600" kern="1200"/>
            <a:t>U dveří kanceláře bude k dispozici QR kód</a:t>
          </a:r>
          <a:endParaRPr lang="en-US" sz="1600" kern="1200"/>
        </a:p>
      </dsp:txBody>
      <dsp:txXfrm>
        <a:off x="5572800" y="3255669"/>
        <a:ext cx="36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0FF06-5CCF-4A7A-9E0E-69716E71479C}" type="datetimeFigureOut">
              <a:rPr lang="cs-CZ" smtClean="0"/>
              <a:t>20.09.2023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8606CA-7BAB-45FF-82C5-48563011AA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5289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33F466-B553-4C25-ADB9-50B4AB3F050B}" type="datetimeFigureOut">
              <a:rPr lang="cs-CZ" smtClean="0"/>
              <a:t>20.09.2023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E01A7-4016-4A47-B525-E1DDE3701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3022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42770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21621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60719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1566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00108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6128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Program jsme sestavily pro naši představu a časový plán. </a:t>
            </a:r>
          </a:p>
          <a:p>
            <a:endParaRPr lang="cs-CZ"/>
          </a:p>
          <a:p>
            <a:r>
              <a:rPr lang="cs-CZ"/>
              <a:t>Moderace:</a:t>
            </a:r>
            <a:r>
              <a:rPr lang="cs-CZ" baseline="0"/>
              <a:t> I. Žáková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7212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2738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39934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5084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15769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65394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KARTA</a:t>
            </a:r>
            <a:r>
              <a:rPr lang="cs-CZ" baseline="0"/>
              <a:t> PŘEDMĚTU</a:t>
            </a:r>
          </a:p>
          <a:p>
            <a:pPr marL="171450" indent="-171450">
              <a:buFontTx/>
              <a:buChar char="-"/>
            </a:pPr>
            <a:r>
              <a:rPr lang="cs-CZ" baseline="0"/>
              <a:t>Obecně platné informace o předmětu</a:t>
            </a:r>
          </a:p>
          <a:p>
            <a:pPr marL="171450" indent="-171450">
              <a:buFontTx/>
              <a:buChar char="-"/>
            </a:pPr>
            <a:r>
              <a:rPr lang="cs-CZ" baseline="0"/>
              <a:t>Způsob ukončení</a:t>
            </a:r>
          </a:p>
          <a:p>
            <a:pPr marL="171450" indent="-171450">
              <a:buFontTx/>
              <a:buChar char="-"/>
            </a:pPr>
            <a:endParaRPr lang="cs-CZ" baseline="0"/>
          </a:p>
          <a:p>
            <a:pPr marL="0" indent="0">
              <a:buFontTx/>
              <a:buNone/>
            </a:pPr>
            <a:r>
              <a:rPr lang="cs-CZ" baseline="0"/>
              <a:t>SYLABUS PŘEDMĚTU</a:t>
            </a:r>
          </a:p>
          <a:p>
            <a:pPr marL="171450" indent="-171450">
              <a:buFontTx/>
              <a:buChar char="-"/>
            </a:pPr>
            <a:r>
              <a:rPr lang="cs-CZ"/>
              <a:t>Konkrétní informace pro daný semestr</a:t>
            </a:r>
          </a:p>
          <a:p>
            <a:pPr marL="171450" indent="-171450">
              <a:buFontTx/>
              <a:buChar char="-"/>
            </a:pPr>
            <a:r>
              <a:rPr lang="cs-CZ"/>
              <a:t>Požadavky, úkoly, termíny…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23307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KARTA</a:t>
            </a:r>
            <a:r>
              <a:rPr lang="cs-CZ" baseline="0"/>
              <a:t> PŘEDMĚTU</a:t>
            </a:r>
          </a:p>
          <a:p>
            <a:pPr marL="171450" indent="-171450">
              <a:buFontTx/>
              <a:buChar char="-"/>
            </a:pPr>
            <a:r>
              <a:rPr lang="cs-CZ" baseline="0"/>
              <a:t>Obecně platné informace o předmětu</a:t>
            </a:r>
          </a:p>
          <a:p>
            <a:pPr marL="171450" indent="-171450">
              <a:buFontTx/>
              <a:buChar char="-"/>
            </a:pPr>
            <a:r>
              <a:rPr lang="cs-CZ" baseline="0"/>
              <a:t>Způsob ukončení</a:t>
            </a:r>
          </a:p>
          <a:p>
            <a:pPr marL="171450" indent="-171450">
              <a:buFontTx/>
              <a:buChar char="-"/>
            </a:pPr>
            <a:endParaRPr lang="cs-CZ" baseline="0"/>
          </a:p>
          <a:p>
            <a:pPr marL="0" indent="0">
              <a:buFontTx/>
              <a:buNone/>
            </a:pPr>
            <a:r>
              <a:rPr lang="cs-CZ" baseline="0"/>
              <a:t>SYLABUS PŘEDMĚTU</a:t>
            </a:r>
          </a:p>
          <a:p>
            <a:pPr marL="171450" indent="-171450">
              <a:buFontTx/>
              <a:buChar char="-"/>
            </a:pPr>
            <a:r>
              <a:rPr lang="cs-CZ"/>
              <a:t>Konkrétní informace pro daný semestr</a:t>
            </a:r>
          </a:p>
          <a:p>
            <a:pPr marL="171450" indent="-171450">
              <a:buFontTx/>
              <a:buChar char="-"/>
            </a:pPr>
            <a:r>
              <a:rPr lang="cs-CZ"/>
              <a:t>Požadavky, úkoly, termíny…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E01A7-4016-4A47-B525-E1DDE3701FD0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5585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3847-C3CD-4D15-9961-FA05194E6442}" type="datetimeFigureOut">
              <a:rPr lang="cs-CZ" smtClean="0"/>
              <a:pPr/>
              <a:t>20.09.2023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3923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233488"/>
            <a:ext cx="3932237" cy="1585912"/>
          </a:xfrm>
        </p:spPr>
        <p:txBody>
          <a:bodyPr anchor="b"/>
          <a:lstStyle>
            <a:lvl1pPr>
              <a:defRPr sz="3200">
                <a:solidFill>
                  <a:srgbClr val="C05728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233488"/>
            <a:ext cx="6172200" cy="4627562"/>
          </a:xfrm>
        </p:spPr>
        <p:txBody>
          <a:bodyPr anchor="t"/>
          <a:lstStyle>
            <a:lvl1pPr marL="0" indent="0">
              <a:buNone/>
              <a:defRPr sz="3200">
                <a:solidFill>
                  <a:srgbClr val="C05728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819400"/>
            <a:ext cx="3932237" cy="3049588"/>
          </a:xfrm>
        </p:spPr>
        <p:txBody>
          <a:bodyPr/>
          <a:lstStyle>
            <a:lvl1pPr marL="0" indent="0">
              <a:buNone/>
              <a:defRPr sz="1600">
                <a:solidFill>
                  <a:srgbClr val="C05728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20.09.2023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50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20.09.2023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600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215189"/>
            <a:ext cx="2628900" cy="4961774"/>
          </a:xfrm>
        </p:spPr>
        <p:txBody>
          <a:bodyPr vert="eaVert"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215189"/>
            <a:ext cx="7734300" cy="4961774"/>
          </a:xfrm>
        </p:spPr>
        <p:txBody>
          <a:bodyPr vert="eaVert"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20.09.2023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490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63AF3847-C3CD-4D15-9961-FA05194E6442}" type="datetimeFigureOut">
              <a:rPr lang="cs-CZ" smtClean="0"/>
              <a:pPr/>
              <a:t>20.09.2023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1692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562" y="3325035"/>
            <a:ext cx="10972120" cy="53598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562" y="1604399"/>
            <a:ext cx="10972120" cy="397725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562" y="1604399"/>
            <a:ext cx="5354133" cy="397725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03" y="1604399"/>
            <a:ext cx="5354133" cy="397725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562" y="2659112"/>
            <a:ext cx="10972120" cy="53598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C05728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C0572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20.09.2023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24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562" y="1604399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03" y="1604399"/>
            <a:ext cx="5354133" cy="397725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562" y="3682062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562" y="1604399"/>
            <a:ext cx="5354133" cy="397725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03" y="1604399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03" y="3682062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562" y="1604399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03" y="1604399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562" y="3682062"/>
            <a:ext cx="10972120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562" y="1604399"/>
            <a:ext cx="10972120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562" y="3682062"/>
            <a:ext cx="10972120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562" y="1604399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03" y="1604399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562" y="3682062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03" y="3682062"/>
            <a:ext cx="5354133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562" y="477271"/>
            <a:ext cx="10972120" cy="736933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5321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562" y="1604399"/>
            <a:ext cx="3532848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19" y="1604399"/>
            <a:ext cx="3532848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676" y="1604399"/>
            <a:ext cx="3532848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562" y="3682062"/>
            <a:ext cx="3532848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19" y="3682062"/>
            <a:ext cx="3532848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676" y="3682062"/>
            <a:ext cx="3532848" cy="189697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87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886600B4-E292-47EB-B1E7-D0B322074C89}" type="datetimeFigureOut">
              <a:rPr lang="cs-CZ" smtClean="0"/>
              <a:pPr/>
              <a:t>20.09.2023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83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C05728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C0572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20.09.2023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22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97135"/>
            <a:ext cx="5181600" cy="3679827"/>
          </a:xfrm>
        </p:spPr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97135"/>
            <a:ext cx="5181600" cy="3679828"/>
          </a:xfrm>
        </p:spPr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20.09.2023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994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61257"/>
            <a:ext cx="10515600" cy="1325563"/>
          </a:xfrm>
        </p:spPr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653507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321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644107"/>
            <a:ext cx="5157787" cy="2545556"/>
          </a:xfrm>
        </p:spPr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  <a:lvl2pPr>
              <a:defRPr>
                <a:solidFill>
                  <a:srgbClr val="732120"/>
                </a:solidFill>
              </a:defRPr>
            </a:lvl2pPr>
            <a:lvl3pPr>
              <a:defRPr>
                <a:solidFill>
                  <a:srgbClr val="732120"/>
                </a:solidFill>
              </a:defRPr>
            </a:lvl3pPr>
            <a:lvl4pPr>
              <a:defRPr>
                <a:solidFill>
                  <a:srgbClr val="732120"/>
                </a:solidFill>
              </a:defRPr>
            </a:lvl4pPr>
            <a:lvl5pPr>
              <a:defRPr>
                <a:solidFill>
                  <a:srgbClr val="732120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0612" y="2653507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321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644107"/>
            <a:ext cx="5183188" cy="2545556"/>
          </a:xfrm>
        </p:spPr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  <a:lvl2pPr>
              <a:defRPr>
                <a:solidFill>
                  <a:srgbClr val="732120"/>
                </a:solidFill>
              </a:defRPr>
            </a:lvl2pPr>
            <a:lvl3pPr>
              <a:defRPr>
                <a:solidFill>
                  <a:srgbClr val="732120"/>
                </a:solidFill>
              </a:defRPr>
            </a:lvl3pPr>
            <a:lvl4pPr>
              <a:defRPr>
                <a:solidFill>
                  <a:srgbClr val="732120"/>
                </a:solidFill>
              </a:defRPr>
            </a:lvl4pPr>
            <a:lvl5pPr>
              <a:defRPr>
                <a:solidFill>
                  <a:srgbClr val="732120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20.09.2023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79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20.09.2023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324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20.09.2023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71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93800"/>
            <a:ext cx="3932237" cy="1125538"/>
          </a:xfrm>
        </p:spPr>
        <p:txBody>
          <a:bodyPr anchor="b"/>
          <a:lstStyle>
            <a:lvl1pPr>
              <a:defRPr sz="3200">
                <a:solidFill>
                  <a:srgbClr val="C05728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93800"/>
            <a:ext cx="6172200" cy="4667250"/>
          </a:xfrm>
        </p:spPr>
        <p:txBody>
          <a:bodyPr/>
          <a:lstStyle>
            <a:lvl1pPr>
              <a:defRPr sz="3200">
                <a:solidFill>
                  <a:srgbClr val="C05728"/>
                </a:solidFill>
              </a:defRPr>
            </a:lvl1pPr>
            <a:lvl2pPr>
              <a:defRPr sz="2800">
                <a:solidFill>
                  <a:srgbClr val="C05728"/>
                </a:solidFill>
              </a:defRPr>
            </a:lvl2pPr>
            <a:lvl3pPr>
              <a:defRPr sz="2400">
                <a:solidFill>
                  <a:srgbClr val="C05728"/>
                </a:solidFill>
              </a:defRPr>
            </a:lvl3pPr>
            <a:lvl4pPr>
              <a:defRPr sz="2000">
                <a:solidFill>
                  <a:srgbClr val="C05728"/>
                </a:solidFill>
              </a:defRPr>
            </a:lvl4pPr>
            <a:lvl5pPr>
              <a:defRPr sz="2000">
                <a:solidFill>
                  <a:srgbClr val="C05728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349500"/>
            <a:ext cx="3932237" cy="3519488"/>
          </a:xfrm>
        </p:spPr>
        <p:txBody>
          <a:bodyPr/>
          <a:lstStyle>
            <a:lvl1pPr marL="0" indent="0">
              <a:buNone/>
              <a:defRPr sz="1600">
                <a:solidFill>
                  <a:srgbClr val="C05728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20.09.2023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898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1715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705099"/>
            <a:ext cx="10515600" cy="3471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886600B4-E292-47EB-B1E7-D0B322074C89}" type="datetimeFigureOut">
              <a:rPr lang="cs-CZ" smtClean="0"/>
              <a:pPr/>
              <a:t>20.09.2023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90000"/>
            <a:ext cx="2190750" cy="52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8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88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562" y="273422"/>
            <a:ext cx="10972120" cy="1144631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5321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562" y="1604399"/>
            <a:ext cx="10972120" cy="397725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522461" indent="-391846">
              <a:spcBef>
                <a:spcPts val="17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870" b="0" strike="noStrike" spc="-1">
                <a:latin typeface="Arial"/>
              </a:rPr>
              <a:t>Klikněte pro úpravu formátu textu osnovy</a:t>
            </a:r>
          </a:p>
          <a:p>
            <a:pPr marL="1044922" lvl="1" indent="-391846">
              <a:spcBef>
                <a:spcPts val="137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3386" b="0" strike="noStrike" spc="-1">
                <a:latin typeface="Arial"/>
              </a:rPr>
              <a:t>Druhá úroveň</a:t>
            </a:r>
          </a:p>
          <a:p>
            <a:pPr marL="1567382" lvl="2" indent="-348307">
              <a:spcBef>
                <a:spcPts val="102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903" b="0" strike="noStrike" spc="-1">
                <a:latin typeface="Arial"/>
              </a:rPr>
              <a:t>Třetí úroveň</a:t>
            </a:r>
          </a:p>
          <a:p>
            <a:pPr marL="2089843" lvl="3" indent="-261230">
              <a:spcBef>
                <a:spcPts val="686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419" b="0" strike="noStrike" spc="-1">
                <a:latin typeface="Arial"/>
              </a:rPr>
              <a:t>Čtvrtá úroveň osnovy</a:t>
            </a:r>
          </a:p>
          <a:p>
            <a:pPr marL="2612304" lvl="4" indent="-261230">
              <a:spcBef>
                <a:spcPts val="34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19" b="0" strike="noStrike" spc="-1">
                <a:latin typeface="Arial"/>
              </a:rPr>
              <a:t>Pátá úroveň osnovy</a:t>
            </a:r>
          </a:p>
          <a:p>
            <a:pPr marL="3134765" lvl="5" indent="-261230">
              <a:spcBef>
                <a:spcPts val="34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19" b="0" strike="noStrike" spc="-1">
                <a:latin typeface="Arial"/>
              </a:rPr>
              <a:t>Šestá úroveň</a:t>
            </a:r>
          </a:p>
          <a:p>
            <a:pPr marL="3657226" lvl="6" indent="-261230">
              <a:spcBef>
                <a:spcPts val="34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19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1105875" rtl="0" eaLnBrk="1" latinLnBrk="0" hangingPunct="1">
        <a:lnSpc>
          <a:spcPct val="90000"/>
        </a:lnSpc>
        <a:spcBef>
          <a:spcPct val="0"/>
        </a:spcBef>
        <a:buNone/>
        <a:defRPr sz="532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6469" indent="-276469" algn="l" defTabSz="1105875" rtl="0" eaLnBrk="1" latinLnBrk="0" hangingPunct="1">
        <a:lnSpc>
          <a:spcPct val="90000"/>
        </a:lnSpc>
        <a:spcBef>
          <a:spcPts val="1209"/>
        </a:spcBef>
        <a:buFont typeface="Arial" panose="020B0604020202020204" pitchFamily="34" charset="0"/>
        <a:buChar char="•"/>
        <a:defRPr sz="3386" kern="1200">
          <a:solidFill>
            <a:schemeClr val="tx1"/>
          </a:solidFill>
          <a:latin typeface="+mn-lt"/>
          <a:ea typeface="+mn-ea"/>
          <a:cs typeface="+mn-cs"/>
        </a:defRPr>
      </a:lvl1pPr>
      <a:lvl2pPr marL="829407" indent="-276469" algn="l" defTabSz="1105875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903" kern="1200">
          <a:solidFill>
            <a:schemeClr val="tx1"/>
          </a:solidFill>
          <a:latin typeface="+mn-lt"/>
          <a:ea typeface="+mn-ea"/>
          <a:cs typeface="+mn-cs"/>
        </a:defRPr>
      </a:lvl2pPr>
      <a:lvl3pPr marL="1382344" indent="-276469" algn="l" defTabSz="1105875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419" kern="1200">
          <a:solidFill>
            <a:schemeClr val="tx1"/>
          </a:solidFill>
          <a:latin typeface="+mn-lt"/>
          <a:ea typeface="+mn-ea"/>
          <a:cs typeface="+mn-cs"/>
        </a:defRPr>
      </a:lvl3pPr>
      <a:lvl4pPr marL="1935282" indent="-276469" algn="l" defTabSz="1105875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4pPr>
      <a:lvl5pPr marL="2488220" indent="-276469" algn="l" defTabSz="1105875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5pPr>
      <a:lvl6pPr marL="3041157" indent="-276469" algn="l" defTabSz="1105875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6pPr>
      <a:lvl7pPr marL="3594095" indent="-276469" algn="l" defTabSz="1105875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7pPr>
      <a:lvl8pPr marL="4147033" indent="-276469" algn="l" defTabSz="1105875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8pPr>
      <a:lvl9pPr marL="4699970" indent="-276469" algn="l" defTabSz="1105875" rtl="0" eaLnBrk="1" latinLnBrk="0" hangingPunct="1">
        <a:lnSpc>
          <a:spcPct val="90000"/>
        </a:lnSpc>
        <a:spcBef>
          <a:spcPts val="605"/>
        </a:spcBef>
        <a:buFont typeface="Arial" panose="020B0604020202020204" pitchFamily="34" charset="0"/>
        <a:buChar char="•"/>
        <a:defRPr sz="217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105875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1pPr>
      <a:lvl2pPr marL="552938" algn="l" defTabSz="1105875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2pPr>
      <a:lvl3pPr marL="1105875" algn="l" defTabSz="1105875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3pPr>
      <a:lvl4pPr marL="1658813" algn="l" defTabSz="1105875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4pPr>
      <a:lvl5pPr marL="2211751" algn="l" defTabSz="1105875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5pPr>
      <a:lvl6pPr marL="2764688" algn="l" defTabSz="1105875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6pPr>
      <a:lvl7pPr marL="3317626" algn="l" defTabSz="1105875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7pPr>
      <a:lvl8pPr marL="3870564" algn="l" defTabSz="1105875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8pPr>
      <a:lvl9pPr marL="4423501" algn="l" defTabSz="1105875" rtl="0" eaLnBrk="1" latinLnBrk="0" hangingPunct="1">
        <a:defRPr sz="21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fhs.utb.cz/o-fakulte/zakladni-informace/ustavy/ustav-skolni-pedagogiky/kontakty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fhs.utb.cz/o-fakulte/uredni-deska/harmonogram-akademickeho-roku/" TargetMode="Externa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fhs.utb.cz/o-fakulte/mezinarodni-vztahy/studium-a-praxe-v-zahranici/erasmus-studium/" TargetMode="External"/><Relationship Id="rId5" Type="http://schemas.openxmlformats.org/officeDocument/2006/relationships/hyperlink" Target="https://fhs.utb.cz/veda-a-vyzkum/vedecko-vyzkumna-cinnost/svoc/" TargetMode="External"/><Relationship Id="rId4" Type="http://schemas.openxmlformats.org/officeDocument/2006/relationships/hyperlink" Target="https://fhs.utb.cz/veda-a-vyzkum/vedecko-vyzkumna-cinnost/svs-studentska-vedecka-sila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pruvodcestudenta.utb.cz/category/pruvodce-studenta/" TargetMode="External"/><Relationship Id="rId5" Type="http://schemas.openxmlformats.org/officeDocument/2006/relationships/hyperlink" Target="https://pruvodcestudenta.utb.cz/2021/04/11/psani-e-mailu/" TargetMode="External"/><Relationship Id="rId4" Type="http://schemas.openxmlformats.org/officeDocument/2006/relationships/hyperlink" Target="https://fhs.utb.cz/o-fakulte/zakladni-informace/ustavy/ustav-skolni-pedagogiky/kontakt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7200" b="1"/>
              <a:t>Setkání se studenty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5400"/>
              <a:t>20. září 2023, 12:00</a:t>
            </a: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378372" y="5203902"/>
            <a:ext cx="11435256" cy="62446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3600">
                <a:solidFill>
                  <a:schemeClr val="bg1"/>
                </a:solidFill>
                <a:latin typeface="+mn-lt"/>
              </a:rPr>
              <a:t>Ústav školní pedagogiky</a:t>
            </a:r>
          </a:p>
        </p:txBody>
      </p:sp>
    </p:spTree>
    <p:extLst>
      <p:ext uri="{BB962C8B-B14F-4D97-AF65-F5344CB8AC3E}">
        <p14:creationId xmlns:p14="http://schemas.microsoft.com/office/powerpoint/2010/main" val="400927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524000" y="2611799"/>
            <a:ext cx="9144000" cy="2387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Studijní a zkušební řád (UTB)</a:t>
            </a:r>
          </a:p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Pravidla průběhu studia (FHS)</a:t>
            </a: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524000" y="4603531"/>
            <a:ext cx="9144000" cy="123642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4000">
                <a:solidFill>
                  <a:srgbClr val="C05728"/>
                </a:solidFill>
                <a:latin typeface="+mn-lt"/>
              </a:rPr>
              <a:t>zápočty, zkoušky, konzultace</a:t>
            </a:r>
          </a:p>
        </p:txBody>
      </p:sp>
    </p:spTree>
    <p:extLst>
      <p:ext uri="{BB962C8B-B14F-4D97-AF65-F5344CB8AC3E}">
        <p14:creationId xmlns:p14="http://schemas.microsoft.com/office/powerpoint/2010/main" val="1483653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666577" y="2165424"/>
            <a:ext cx="11297653" cy="4389121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115" indent="-285115">
              <a:buBlip>
                <a:blip r:embed="rId3"/>
              </a:buBlip>
            </a:pPr>
            <a:r>
              <a:rPr lang="cs-CZ" sz="1800" dirty="0">
                <a:solidFill>
                  <a:schemeClr val="tx1"/>
                </a:solidFill>
                <a:latin typeface="+mn-lt"/>
              </a:rPr>
              <a:t>Studijní a zkušební řád UTB</a:t>
            </a:r>
            <a:br>
              <a:rPr lang="cs-CZ" sz="1800" dirty="0">
                <a:latin typeface="+mn-lt"/>
              </a:rPr>
            </a:br>
            <a:r>
              <a:rPr lang="cs-CZ" sz="1800" dirty="0">
                <a:solidFill>
                  <a:schemeClr val="tx1"/>
                </a:solidFill>
                <a:latin typeface="+mn-lt"/>
              </a:rPr>
              <a:t>Pravidla průběhu studia </a:t>
            </a:r>
            <a:endParaRPr lang="en-US"/>
          </a:p>
          <a:p>
            <a:pPr marL="742315" lvl="1" indent="-285115">
              <a:buBlip>
                <a:blip r:embed="rId3"/>
              </a:buBlip>
            </a:pPr>
            <a:endParaRPr lang="cs-CZ" sz="700">
              <a:solidFill>
                <a:schemeClr val="tx1"/>
              </a:solidFill>
              <a:latin typeface="+mn-lt"/>
              <a:cs typeface="Calibri" panose="020F0502020204030204"/>
            </a:endParaRPr>
          </a:p>
          <a:p>
            <a:pPr marL="285115" indent="-285115">
              <a:buBlip>
                <a:blip r:embed="rId3"/>
              </a:buBlip>
            </a:pPr>
            <a:r>
              <a:rPr lang="cs-CZ" sz="1800" dirty="0">
                <a:solidFill>
                  <a:schemeClr val="tx1"/>
                </a:solidFill>
                <a:latin typeface="+mn-lt"/>
              </a:rPr>
              <a:t>Harmonogram akademického roku</a:t>
            </a:r>
            <a:br>
              <a:rPr lang="cs-CZ" sz="1800" dirty="0">
                <a:latin typeface="+mn-lt"/>
              </a:rPr>
            </a:br>
            <a:r>
              <a:rPr lang="cs-CZ" sz="1600" i="1" dirty="0">
                <a:solidFill>
                  <a:schemeClr val="tx1"/>
                </a:solidFill>
                <a:latin typeface="+mn-lt"/>
              </a:rPr>
              <a:t>https://fhs.utb.cz </a:t>
            </a:r>
            <a:r>
              <a:rPr lang="cs-CZ" sz="1600" i="1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 Student </a:t>
            </a:r>
            <a:r>
              <a:rPr lang="cs-CZ" sz="1600" i="1" dirty="0">
                <a:solidFill>
                  <a:schemeClr val="tx1"/>
                </a:solidFill>
                <a:latin typeface="UTB Berlin"/>
                <a:sym typeface="Wingdings" panose="05000000000000000000" pitchFamily="2" charset="2"/>
              </a:rPr>
              <a:t></a:t>
            </a:r>
            <a:r>
              <a:rPr lang="cs-CZ" sz="1600" i="1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Výuka </a:t>
            </a:r>
            <a:r>
              <a:rPr lang="cs-CZ" sz="1600" i="1" dirty="0">
                <a:solidFill>
                  <a:schemeClr val="tx1"/>
                </a:solidFill>
                <a:latin typeface="UTB Berlin"/>
                <a:sym typeface="Wingdings" panose="05000000000000000000" pitchFamily="2" charset="2"/>
              </a:rPr>
              <a:t></a:t>
            </a:r>
            <a:r>
              <a:rPr lang="cs-CZ" sz="1600" i="1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 Harmonogram akademického roku</a:t>
            </a:r>
            <a:endParaRPr lang="cs-CZ" sz="1600" dirty="0">
              <a:solidFill>
                <a:schemeClr val="tx1"/>
              </a:solidFill>
              <a:latin typeface="+mn-lt"/>
              <a:cs typeface="Calibri" panose="020F0502020204030204"/>
            </a:endParaRPr>
          </a:p>
          <a:p>
            <a:pPr marL="742315" lvl="1" indent="-285115">
              <a:buBlip>
                <a:blip r:embed="rId3"/>
              </a:buBlip>
            </a:pPr>
            <a:endParaRPr lang="cs-CZ" sz="600" i="1">
              <a:solidFill>
                <a:schemeClr val="tx1"/>
              </a:solidFill>
              <a:latin typeface="+mn-lt"/>
              <a:cs typeface="Calibri" panose="020F0502020204030204"/>
            </a:endParaRPr>
          </a:p>
          <a:p>
            <a:pPr marL="285115" indent="-285115">
              <a:buBlip>
                <a:blip r:embed="rId3"/>
              </a:buBlip>
            </a:pPr>
            <a:r>
              <a:rPr lang="cs-CZ" sz="18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Konzultační hodiny</a:t>
            </a:r>
            <a:endParaRPr lang="cs-CZ" sz="18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1-2 hodiny/týden každý vyučující</a:t>
            </a:r>
            <a:endParaRPr lang="cs-CZ" sz="14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Přehled je na stránce ústavu</a:t>
            </a:r>
            <a:endParaRPr lang="cs-CZ" sz="14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https://fhs.utb.cz/o-fakulte/zakladni-informace/ustavy/ustav-skolni-pedagogiky/kontakty/</a:t>
            </a:r>
            <a:endParaRPr lang="cs-CZ" sz="1400" dirty="0">
              <a:solidFill>
                <a:schemeClr val="tx1"/>
              </a:solidFill>
              <a:latin typeface="+mn-lt"/>
              <a:cs typeface="Calibri" panose="020F0502020204030204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  <a:sym typeface="Wingdings" panose="05000000000000000000" pitchFamily="2" charset="2"/>
            </a:endParaRPr>
          </a:p>
          <a:p>
            <a:pPr marL="285115" indent="-285115">
              <a:buBlip>
                <a:blip r:embed="rId3"/>
              </a:buBlip>
            </a:pPr>
            <a:r>
              <a:rPr lang="cs-CZ" sz="1800" dirty="0">
                <a:solidFill>
                  <a:schemeClr val="tx1"/>
                </a:solidFill>
                <a:latin typeface="+mn-lt"/>
              </a:rPr>
              <a:t>Způsoby ukončení (SZŘ, čl. 6)</a:t>
            </a:r>
            <a:endParaRPr lang="cs-CZ" sz="18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olidFill>
                  <a:schemeClr val="tx1"/>
                </a:solidFill>
                <a:latin typeface="+mn-lt"/>
              </a:rPr>
              <a:t>zápočet/klasifikovaný zápočet/zkouška</a:t>
            </a:r>
            <a:endParaRPr lang="cs-CZ" sz="14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olidFill>
                  <a:schemeClr val="tx1"/>
                </a:solidFill>
                <a:latin typeface="+mn-lt"/>
              </a:rPr>
              <a:t>karta předmětu/sylabus předmětu</a:t>
            </a:r>
            <a:endParaRPr lang="cs-CZ" sz="14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olidFill>
                  <a:schemeClr val="tx1"/>
                </a:solidFill>
                <a:latin typeface="+mn-lt"/>
              </a:rPr>
              <a:t>termíny a místo stanoví zkoušející (min. 2 termíny stanovené 7 dní před koncem výuky v semestru)</a:t>
            </a:r>
            <a:endParaRPr lang="cs-CZ" sz="14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endParaRPr lang="cs-CZ" sz="700" i="1">
              <a:solidFill>
                <a:schemeClr val="tx1"/>
              </a:solidFill>
              <a:cs typeface="Calibri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Calibri" panose="020F0502020204030204"/>
              <a:cs typeface="Calibri" panose="020F0502020204030204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742315" lvl="1" indent="-285115"/>
            <a:endParaRPr lang="cs-CZ" sz="1400">
              <a:solidFill>
                <a:schemeClr val="tx1"/>
              </a:solidFill>
              <a:latin typeface="+mn-lt"/>
              <a:cs typeface="Calibri" panose="020F0502020204030204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  <a:cs typeface="Calibri" panose="020F0502020204030204"/>
            </a:endParaRPr>
          </a:p>
          <a:p>
            <a:pPr marL="457200" lvl="1" indent="0" algn="ctr">
              <a:buNone/>
            </a:pPr>
            <a:endParaRPr lang="cs-CZ" sz="1400">
              <a:solidFill>
                <a:schemeClr val="tx1"/>
              </a:solidFill>
              <a:latin typeface="+mn-lt"/>
              <a:cs typeface="Calibri" panose="020F0502020204030204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  <a:cs typeface="Calibri" panose="020F0502020204030204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66577" y="1202731"/>
            <a:ext cx="10873782" cy="1193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Průběh výuky a ukončení předmětu</a:t>
            </a:r>
          </a:p>
        </p:txBody>
      </p:sp>
    </p:spTree>
    <p:extLst>
      <p:ext uri="{BB962C8B-B14F-4D97-AF65-F5344CB8AC3E}">
        <p14:creationId xmlns:p14="http://schemas.microsoft.com/office/powerpoint/2010/main" val="3628186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3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2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85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7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757012" y="2386487"/>
            <a:ext cx="11297653" cy="438912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cs-CZ" sz="700" i="1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285744" indent="-285744">
              <a:buBlip>
                <a:blip r:embed="rId3"/>
              </a:buBlip>
            </a:pPr>
            <a:r>
              <a:rPr lang="cs-CZ" sz="1800">
                <a:solidFill>
                  <a:schemeClr val="tx1"/>
                </a:solidFill>
                <a:latin typeface="+mn-lt"/>
              </a:rPr>
              <a:t>Zkouškové/zápočtové termíny</a:t>
            </a:r>
          </a:p>
          <a:p>
            <a:pPr marL="742944" lvl="1" indent="-285744">
              <a:buBlip>
                <a:blip r:embed="rId3"/>
              </a:buBlip>
            </a:pPr>
            <a:r>
              <a:rPr lang="cs-CZ" sz="1400">
                <a:solidFill>
                  <a:schemeClr val="tx1"/>
                </a:solidFill>
                <a:latin typeface="+mn-lt"/>
              </a:rPr>
              <a:t>1 řádný, 1 opravný (komisionální)</a:t>
            </a: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285744" indent="-285744">
              <a:buBlip>
                <a:blip r:embed="rId3"/>
              </a:buBlip>
            </a:pPr>
            <a:r>
              <a:rPr lang="cs-CZ" sz="180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Hodnocení zkoušky F, </a:t>
            </a:r>
            <a:r>
              <a:rPr lang="cs-CZ" sz="1800" err="1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Fx</a:t>
            </a:r>
            <a:endParaRPr lang="cs-CZ" sz="1800">
              <a:solidFill>
                <a:schemeClr val="tx1"/>
              </a:solidFill>
              <a:latin typeface="+mn-lt"/>
              <a:sym typeface="Wingdings" panose="05000000000000000000" pitchFamily="2" charset="2"/>
            </a:endParaRPr>
          </a:p>
          <a:p>
            <a:pPr marL="742944" lvl="1" indent="-285744">
              <a:buBlip>
                <a:blip r:embed="rId3"/>
              </a:buBlip>
            </a:pPr>
            <a:r>
              <a:rPr lang="cs-CZ" sz="140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Hodnocení F: nutno opakovat celý předmět</a:t>
            </a:r>
          </a:p>
          <a:p>
            <a:pPr marL="742944" lvl="1" indent="-285744">
              <a:buBlip>
                <a:blip r:embed="rId3"/>
              </a:buBlip>
            </a:pPr>
            <a:r>
              <a:rPr lang="cs-CZ" sz="140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Hodnocení </a:t>
            </a:r>
            <a:r>
              <a:rPr lang="cs-CZ" sz="1400" err="1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Fx</a:t>
            </a:r>
            <a:r>
              <a:rPr lang="cs-CZ" sz="140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: nutno opakovat části předmětu</a:t>
            </a:r>
            <a:br>
              <a:rPr lang="cs-CZ" sz="140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</a:br>
            <a:r>
              <a:rPr lang="cs-CZ" sz="140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	O rozsahu opakování rozhoduje garant předmětu</a:t>
            </a: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742944" lvl="1" indent="-285744">
              <a:buBlip>
                <a:blip r:embed="rId3"/>
              </a:buBlip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742944" lvl="1" indent="-285744">
              <a:buBlip>
                <a:blip r:embed="rId3"/>
              </a:buBlip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457200" lvl="1" indent="0" algn="ctr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66577" y="1293166"/>
            <a:ext cx="10873782" cy="1193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Průběh výuky a ukončení předmětu</a:t>
            </a:r>
          </a:p>
        </p:txBody>
      </p:sp>
      <p:sp>
        <p:nvSpPr>
          <p:cNvPr id="3" name="Čárový bublinový popisek 1 (se zvýrazněním) 2"/>
          <p:cNvSpPr/>
          <p:nvPr/>
        </p:nvSpPr>
        <p:spPr>
          <a:xfrm>
            <a:off x="6405838" y="3260689"/>
            <a:ext cx="4466897" cy="1851918"/>
          </a:xfrm>
          <a:prstGeom prst="accentCallout1">
            <a:avLst>
              <a:gd name="adj1" fmla="val 48939"/>
              <a:gd name="adj2" fmla="val -1744"/>
              <a:gd name="adj3" fmla="val -12148"/>
              <a:gd name="adj4" fmla="val -5028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cs-CZ" sz="1600" i="1">
                <a:solidFill>
                  <a:schemeClr val="tx1"/>
                </a:solidFill>
              </a:rPr>
              <a:t>„Na žádost studenta nebo z vlastního podnětu může vedoucí zaměstnanec ústavu ve výjimečných případech rozhodnout o konání zkoušky před komisí, kterou jmenuje. (…) </a:t>
            </a:r>
          </a:p>
          <a:p>
            <a:pPr algn="just"/>
            <a:r>
              <a:rPr lang="cs-CZ" sz="1600" i="1">
                <a:solidFill>
                  <a:schemeClr val="tx1"/>
                </a:solidFill>
              </a:rPr>
              <a:t>Zkouška před komisí není zkouškou navíc (…).“</a:t>
            </a:r>
            <a:r>
              <a:rPr lang="cs-CZ" sz="1600">
                <a:solidFill>
                  <a:schemeClr val="tx1"/>
                </a:solidFill>
              </a:rPr>
              <a:t> </a:t>
            </a:r>
          </a:p>
          <a:p>
            <a:pPr algn="just"/>
            <a:endParaRPr lang="cs-CZ" sz="1600">
              <a:solidFill>
                <a:schemeClr val="tx1"/>
              </a:solidFill>
            </a:endParaRPr>
          </a:p>
          <a:p>
            <a:pPr algn="r"/>
            <a:r>
              <a:rPr lang="cs-CZ" sz="1600">
                <a:solidFill>
                  <a:schemeClr val="tx1"/>
                </a:solidFill>
              </a:rPr>
              <a:t>(SZŘ, čl. 12, odst. 5)</a:t>
            </a:r>
            <a:endParaRPr lang="cs-CZ" sz="1600"/>
          </a:p>
        </p:txBody>
      </p:sp>
    </p:spTree>
    <p:extLst>
      <p:ext uri="{BB962C8B-B14F-4D97-AF65-F5344CB8AC3E}">
        <p14:creationId xmlns:p14="http://schemas.microsoft.com/office/powerpoint/2010/main" val="3338086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6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1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3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457200" y="2286004"/>
            <a:ext cx="11297653" cy="438912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  <a:sym typeface="Wingdings" panose="05000000000000000000" pitchFamily="2" charset="2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645237" y="972436"/>
            <a:ext cx="10873782" cy="1193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Časový plán</a:t>
            </a:r>
          </a:p>
        </p:txBody>
      </p:sp>
      <p:pic>
        <p:nvPicPr>
          <p:cNvPr id="1026" name="Picture 2" descr="Online Test Concept. Quiz on the Computer Stock Vector - Illustration of  information, question: 13269263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6201" y="3499060"/>
            <a:ext cx="3723214" cy="2480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/>
          <p:cNvSpPr/>
          <p:nvPr/>
        </p:nvSpPr>
        <p:spPr>
          <a:xfrm>
            <a:off x="645237" y="1949451"/>
            <a:ext cx="10662442" cy="489364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endParaRPr lang="cs-CZ" sz="1600" b="1"/>
          </a:p>
          <a:p>
            <a:pPr marL="285115" indent="-285115">
              <a:buBlip>
                <a:blip r:embed="rId4"/>
              </a:buBlip>
            </a:pPr>
            <a:r>
              <a:rPr lang="cs-CZ">
                <a:sym typeface="Wingdings" panose="05000000000000000000" pitchFamily="2" charset="2"/>
              </a:rPr>
              <a:t>Výuka zimního semestru (14 týdnů)</a:t>
            </a:r>
            <a:endParaRPr lang="cs-CZ" sz="1600"/>
          </a:p>
          <a:p>
            <a:pPr marL="285115" indent="-285115">
              <a:buBlip>
                <a:blip r:embed="rId4"/>
              </a:buBlip>
            </a:pPr>
            <a:r>
              <a:rPr lang="cs-CZ" sz="1600"/>
              <a:t>15. 9. 2023 - 22. 12. 2023</a:t>
            </a:r>
            <a:endParaRPr lang="cs-CZ" sz="1600">
              <a:cs typeface="Calibri"/>
            </a:endParaRPr>
          </a:p>
          <a:p>
            <a:pPr lvl="1"/>
            <a:endParaRPr lang="cs-CZ" sz="1600"/>
          </a:p>
          <a:p>
            <a:pPr marL="285115" indent="-285115">
              <a:buBlip>
                <a:blip r:embed="rId4"/>
              </a:buBlip>
            </a:pPr>
            <a:r>
              <a:rPr lang="cs-CZ">
                <a:sym typeface="Wingdings" panose="05000000000000000000" pitchFamily="2" charset="2"/>
              </a:rPr>
              <a:t>Týden samostudia, výuka neprobíhá, ale vyučující jsou k dispozici na ústavu ke konzultacím</a:t>
            </a:r>
            <a:endParaRPr lang="cs-CZ" sz="1600">
              <a:sym typeface="Wingdings" panose="05000000000000000000" pitchFamily="2" charset="2"/>
            </a:endParaRPr>
          </a:p>
          <a:p>
            <a:pPr marL="285115" indent="-285115">
              <a:buBlip>
                <a:blip r:embed="rId4"/>
              </a:buBlip>
            </a:pPr>
            <a:r>
              <a:rPr lang="cs-CZ" sz="1600">
                <a:sym typeface="Wingdings" panose="05000000000000000000" pitchFamily="2" charset="2"/>
              </a:rPr>
              <a:t>11</a:t>
            </a:r>
            <a:r>
              <a:rPr lang="cs-CZ" sz="1600"/>
              <a:t>. - 15. 12. 2023 </a:t>
            </a:r>
            <a:endParaRPr lang="cs-CZ" sz="1600">
              <a:cs typeface="Calibri" panose="020F0502020204030204"/>
            </a:endParaRPr>
          </a:p>
          <a:p>
            <a:pPr lvl="1"/>
            <a:endParaRPr lang="cs-CZ" sz="1600"/>
          </a:p>
          <a:p>
            <a:pPr marL="285115" indent="-285115">
              <a:buBlip>
                <a:blip r:embed="rId4"/>
              </a:buBlip>
            </a:pPr>
            <a:r>
              <a:rPr lang="cs-CZ">
                <a:sym typeface="Wingdings" panose="05000000000000000000" pitchFamily="2" charset="2"/>
              </a:rPr>
              <a:t>Zkouškové období </a:t>
            </a:r>
            <a:endParaRPr lang="cs-CZ">
              <a:cs typeface="Calibri"/>
            </a:endParaRPr>
          </a:p>
          <a:p>
            <a:pPr marL="742315" lvl="1" indent="-285115">
              <a:buBlip>
                <a:blip r:embed="rId4"/>
              </a:buBlip>
            </a:pPr>
            <a:r>
              <a:rPr lang="cs-CZ" sz="1600"/>
              <a:t>2. 1. - 1. 2. 2024 (5 týdnů)</a:t>
            </a:r>
            <a:endParaRPr lang="cs-CZ" sz="1600">
              <a:cs typeface="Calibri"/>
            </a:endParaRPr>
          </a:p>
          <a:p>
            <a:pPr marL="742315" lvl="1" indent="-285115">
              <a:buBlip>
                <a:blip r:embed="rId4"/>
              </a:buBlip>
            </a:pPr>
            <a:r>
              <a:rPr lang="cs-CZ" sz="1600"/>
              <a:t>Opravné zkouškové období 2. 2. - 16. 2. do 15 h (2 týdny)</a:t>
            </a:r>
            <a:endParaRPr lang="cs-CZ" sz="1600">
              <a:cs typeface="Calibri"/>
            </a:endParaRPr>
          </a:p>
          <a:p>
            <a:pPr marL="742315" lvl="1" indent="-285115">
              <a:buChar char="•"/>
            </a:pPr>
            <a:endParaRPr lang="cs-CZ" sz="1600">
              <a:cs typeface="Calibri"/>
            </a:endParaRPr>
          </a:p>
          <a:p>
            <a:pPr marL="285115" indent="-285115">
              <a:buBlip>
                <a:blip r:embed="rId4"/>
              </a:buBlip>
            </a:pPr>
            <a:r>
              <a:rPr lang="cs-CZ">
                <a:sym typeface="Wingdings" panose="05000000000000000000" pitchFamily="2" charset="2"/>
              </a:rPr>
              <a:t>Hodnocení kvality výuky za ZS 2023/2024</a:t>
            </a:r>
            <a:endParaRPr lang="cs-CZ">
              <a:cs typeface="Calibri"/>
            </a:endParaRPr>
          </a:p>
          <a:p>
            <a:pPr marL="742315" lvl="1" indent="-285115">
              <a:buBlip>
                <a:blip r:embed="rId4"/>
              </a:buBlip>
            </a:pPr>
            <a:r>
              <a:rPr lang="cs-CZ" sz="1600"/>
              <a:t>18. 12. - 1. 2. 2024</a:t>
            </a:r>
            <a:endParaRPr lang="cs-CZ" sz="1600">
              <a:cs typeface="Calibri"/>
            </a:endParaRPr>
          </a:p>
          <a:p>
            <a:pPr lvl="1"/>
            <a:endParaRPr lang="cs-CZ" sz="1600"/>
          </a:p>
          <a:p>
            <a:pPr lvl="1"/>
            <a:endParaRPr lang="cs-CZ" sz="1600"/>
          </a:p>
          <a:p>
            <a:pPr marL="742315" lvl="1" indent="-285115">
              <a:buBlip>
                <a:blip r:embed="rId4"/>
              </a:buBlip>
            </a:pPr>
            <a:endParaRPr lang="cs-CZ" sz="1600">
              <a:cs typeface="Calibri"/>
            </a:endParaRPr>
          </a:p>
          <a:p>
            <a:pPr lvl="1"/>
            <a:endParaRPr lang="cs-CZ" sz="1600"/>
          </a:p>
          <a:p>
            <a:pPr marL="742315" lvl="1" indent="-285115">
              <a:buBlip>
                <a:blip r:embed="rId4"/>
              </a:buBlip>
            </a:pPr>
            <a:endParaRPr lang="cs-CZ" sz="1600">
              <a:cs typeface="Calibri"/>
            </a:endParaRPr>
          </a:p>
          <a:p>
            <a:pPr lvl="1"/>
            <a:endParaRPr lang="cs-CZ" sz="1600"/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1574157" y="1646201"/>
            <a:ext cx="9144000" cy="52003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3200">
                <a:solidFill>
                  <a:srgbClr val="C05728"/>
                </a:solidFill>
                <a:latin typeface="+mn-lt"/>
              </a:rPr>
              <a:t>Důležité termíny zimního semestru</a:t>
            </a:r>
          </a:p>
        </p:txBody>
      </p:sp>
      <p:sp>
        <p:nvSpPr>
          <p:cNvPr id="3" name="Obdélník 2"/>
          <p:cNvSpPr/>
          <p:nvPr/>
        </p:nvSpPr>
        <p:spPr>
          <a:xfrm>
            <a:off x="645237" y="6281996"/>
            <a:ext cx="9712156" cy="64633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cs-CZ"/>
              <a:t>Odkaz na časový plán: </a:t>
            </a:r>
            <a:r>
              <a:rPr lang="cs-CZ">
                <a:ea typeface="+mn-lt"/>
                <a:cs typeface="+mn-lt"/>
                <a:hlinkClick r:id="rId5"/>
              </a:rPr>
              <a:t>https://fhs.utb.cz/o-fakulte/uredni-deska/harmonogram-akademickeho-roku/</a:t>
            </a:r>
            <a:r>
              <a:rPr lang="cs-CZ">
                <a:ea typeface="+mn-lt"/>
                <a:cs typeface="+mn-lt"/>
              </a:rPr>
              <a:t> </a:t>
            </a:r>
            <a:endParaRPr lang="cs-CZ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8199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457200" y="2286004"/>
            <a:ext cx="11297653" cy="438912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endParaRPr lang="cs-CZ" sz="1400">
              <a:solidFill>
                <a:schemeClr val="tx1"/>
              </a:solidFill>
              <a:latin typeface="+mn-lt"/>
              <a:sym typeface="Wingdings" panose="05000000000000000000" pitchFamily="2" charset="2"/>
            </a:endParaRPr>
          </a:p>
        </p:txBody>
      </p:sp>
      <p:pic>
        <p:nvPicPr>
          <p:cNvPr id="1026" name="Picture 2" descr="Online Test Concept. Quiz on the Computer Stock Vector - Illustration of  information, question: 1326926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4619" y="3031714"/>
            <a:ext cx="3361230" cy="2239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/>
          <p:cNvSpPr/>
          <p:nvPr/>
        </p:nvSpPr>
        <p:spPr>
          <a:xfrm>
            <a:off x="647992" y="2880126"/>
            <a:ext cx="8645930" cy="320087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lvl="1"/>
            <a:endParaRPr lang="cs-CZ" sz="1600"/>
          </a:p>
          <a:p>
            <a:pPr marL="285115" indent="-285115">
              <a:buBlip>
                <a:blip r:embed="rId4"/>
              </a:buBlip>
            </a:pPr>
            <a:r>
              <a:rPr lang="cs-CZ" dirty="0">
                <a:sym typeface="Wingdings" panose="05000000000000000000" pitchFamily="2" charset="2"/>
              </a:rPr>
              <a:t>Souvislá praxe 3. a 5. ročníky</a:t>
            </a:r>
            <a:endParaRPr lang="cs-CZ" dirty="0">
              <a:cs typeface="Calibri"/>
            </a:endParaRPr>
          </a:p>
          <a:p>
            <a:pPr marL="742315" lvl="1" indent="-285115">
              <a:buBlip>
                <a:blip r:embed="rId4"/>
              </a:buBlip>
            </a:pPr>
            <a:r>
              <a:rPr lang="cs-CZ" sz="1600" dirty="0"/>
              <a:t>16. 10. - 24. 11. 2023 - 5. ročník Učitelství pro 1. stupeň ZŠ</a:t>
            </a:r>
            <a:endParaRPr lang="cs-CZ" sz="1600" dirty="0">
              <a:cs typeface="Calibri"/>
            </a:endParaRPr>
          </a:p>
          <a:p>
            <a:pPr marL="742315" lvl="1" indent="-285115">
              <a:buBlip>
                <a:blip r:embed="rId4"/>
              </a:buBlip>
            </a:pPr>
            <a:r>
              <a:rPr lang="cs-CZ" sz="1600" dirty="0"/>
              <a:t>30. 10. - 24. 11. 2023 - 3. ročník Učitelství pro MŠ </a:t>
            </a:r>
            <a:endParaRPr lang="cs-CZ" sz="1600" dirty="0">
              <a:cs typeface="Calibri" panose="020F0502020204030204"/>
            </a:endParaRPr>
          </a:p>
          <a:p>
            <a:pPr marL="742315" lvl="1" indent="-285115">
              <a:buBlip>
                <a:blip r:embed="rId4"/>
              </a:buBlip>
            </a:pPr>
            <a:endParaRPr lang="cs-CZ" sz="1600">
              <a:cs typeface="Calibri" panose="020F0502020204030204"/>
            </a:endParaRPr>
          </a:p>
          <a:p>
            <a:pPr marL="742315" lvl="1" indent="-285115">
              <a:buBlip>
                <a:blip r:embed="rId4"/>
              </a:buBlip>
            </a:pPr>
            <a:r>
              <a:rPr lang="cs-CZ" dirty="0"/>
              <a:t>Mezní termín pro odevzdání podkladů pro zadání </a:t>
            </a:r>
            <a:r>
              <a:rPr lang="cs-CZ" err="1"/>
              <a:t>bakal</a:t>
            </a:r>
            <a:r>
              <a:rPr lang="cs-CZ"/>
              <a:t>./diplom. Prací</a:t>
            </a:r>
            <a:endParaRPr lang="cs-CZ" sz="1600" b="1">
              <a:solidFill>
                <a:srgbClr val="C55A11"/>
              </a:solidFill>
            </a:endParaRPr>
          </a:p>
          <a:p>
            <a:pPr marL="1199515" lvl="2" indent="-285115">
              <a:buBlip>
                <a:blip r:embed="rId4"/>
              </a:buBlip>
            </a:pPr>
            <a:r>
              <a:rPr lang="cs-CZ" sz="1600" b="1" dirty="0">
                <a:solidFill>
                  <a:schemeClr val="accent2">
                    <a:lumMod val="75000"/>
                  </a:schemeClr>
                </a:solidFill>
              </a:rPr>
              <a:t>16. 10. 2023  </a:t>
            </a:r>
            <a:endParaRPr lang="cs-CZ" sz="1600" b="1" dirty="0">
              <a:solidFill>
                <a:schemeClr val="accent2">
                  <a:lumMod val="75000"/>
                </a:schemeClr>
              </a:solidFill>
              <a:cs typeface="Calibri"/>
            </a:endParaRPr>
          </a:p>
          <a:p>
            <a:pPr lvl="1"/>
            <a:endParaRPr lang="cs-CZ" b="1">
              <a:solidFill>
                <a:schemeClr val="accent2">
                  <a:lumMod val="75000"/>
                </a:schemeClr>
              </a:solidFill>
            </a:endParaRPr>
          </a:p>
          <a:p>
            <a:pPr marL="285115" indent="-285115">
              <a:buBlip>
                <a:blip r:embed="rId4"/>
              </a:buBlip>
            </a:pPr>
            <a:r>
              <a:rPr lang="cs-CZ" dirty="0"/>
              <a:t>Převzetí oficiálního zadání bakal</a:t>
            </a:r>
            <a:r>
              <a:rPr lang="cs-CZ"/>
              <a:t>./diplom. prací na akademický rok 2023/2024</a:t>
            </a:r>
            <a:endParaRPr lang="cs-CZ" sz="1600"/>
          </a:p>
          <a:p>
            <a:pPr marL="1199515" lvl="2" indent="-285115">
              <a:buBlip>
                <a:blip r:embed="rId4"/>
              </a:buBlip>
            </a:pPr>
            <a:r>
              <a:rPr lang="cs-CZ" sz="1600" dirty="0"/>
              <a:t>do konce února 2024</a:t>
            </a:r>
            <a:endParaRPr lang="cs-CZ" sz="1600" dirty="0">
              <a:cs typeface="Calibri"/>
            </a:endParaRPr>
          </a:p>
          <a:p>
            <a:pPr marL="742315" lvl="1" indent="-285115">
              <a:buBlip>
                <a:blip r:embed="rId4"/>
              </a:buBlip>
            </a:pPr>
            <a:endParaRPr lang="cs-CZ">
              <a:cs typeface="Calibri" panose="020F0502020204030204"/>
            </a:endParaRPr>
          </a:p>
          <a:p>
            <a:pPr lvl="1"/>
            <a:endParaRPr lang="cs-CZ" sz="1600"/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645237" y="1057155"/>
            <a:ext cx="10873782" cy="1193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Časový plán</a:t>
            </a: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1805269" y="1878825"/>
            <a:ext cx="9144000" cy="11598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3200">
                <a:solidFill>
                  <a:srgbClr val="C05728"/>
                </a:solidFill>
                <a:latin typeface="+mn-lt"/>
              </a:rPr>
              <a:t>Důležité termíny pro </a:t>
            </a:r>
            <a:r>
              <a:rPr lang="cs-CZ" sz="3200" b="1">
                <a:solidFill>
                  <a:srgbClr val="C05728"/>
                </a:solidFill>
                <a:latin typeface="+mn-lt"/>
              </a:rPr>
              <a:t>závěrečné ročníky</a:t>
            </a:r>
          </a:p>
        </p:txBody>
      </p:sp>
    </p:spTree>
    <p:extLst>
      <p:ext uri="{BB962C8B-B14F-4D97-AF65-F5344CB8AC3E}">
        <p14:creationId xmlns:p14="http://schemas.microsoft.com/office/powerpoint/2010/main" val="637914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524000" y="2611799"/>
            <a:ext cx="9144000" cy="2387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Závěrečná práce</a:t>
            </a: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524000" y="3452355"/>
            <a:ext cx="9144000" cy="238760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4000" dirty="0">
                <a:solidFill>
                  <a:srgbClr val="C05728"/>
                </a:solidFill>
                <a:latin typeface="+mn-lt"/>
              </a:rPr>
              <a:t>výběr tématu, podklad pro zadání </a:t>
            </a:r>
            <a:endParaRPr lang="cs-CZ" dirty="0"/>
          </a:p>
          <a:p>
            <a:pPr algn="ctr"/>
            <a:r>
              <a:rPr lang="cs-CZ" sz="4000" dirty="0">
                <a:solidFill>
                  <a:srgbClr val="C05728"/>
                </a:solidFill>
                <a:latin typeface="+mn-lt"/>
              </a:rPr>
              <a:t>a zadání práce, termíny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1376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 txBox="1">
            <a:spLocks/>
          </p:cNvSpPr>
          <p:nvPr/>
        </p:nvSpPr>
        <p:spPr>
          <a:xfrm>
            <a:off x="669135" y="1202731"/>
            <a:ext cx="10873782" cy="11938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Závěrečná práce a ukončení studia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57200" y="2286004"/>
            <a:ext cx="11297653" cy="4389121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115" indent="-285115">
              <a:buBlip>
                <a:blip r:embed="rId3"/>
              </a:buBlip>
            </a:pPr>
            <a:r>
              <a:rPr lang="cs-CZ" sz="18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Témata závěrečných prací</a:t>
            </a:r>
            <a:endParaRPr lang="cs-CZ" dirty="0">
              <a:solidFill>
                <a:schemeClr val="tx1"/>
              </a:solidFill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Můžu si sám navrhnout téma práce? Co když nemám žádný nápad?</a:t>
            </a:r>
            <a:endParaRPr lang="cs-CZ" sz="14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olidFill>
                  <a:schemeClr val="tx1"/>
                </a:solidFill>
                <a:latin typeface="+mn-lt"/>
                <a:cs typeface="Calibri"/>
              </a:rPr>
              <a:t>duben: zveřejnění témat</a:t>
            </a:r>
            <a:endParaRPr lang="cs-CZ" sz="1400" dirty="0">
              <a:solidFill>
                <a:schemeClr val="tx1"/>
              </a:solidFill>
              <a:latin typeface="+mn-lt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olidFill>
                  <a:schemeClr val="tx1"/>
                </a:solidFill>
                <a:latin typeface="+mn-lt"/>
                <a:cs typeface="Calibri"/>
              </a:rPr>
              <a:t>Zapisování se ke zveřejněným tématům ve </a:t>
            </a:r>
            <a:r>
              <a:rPr lang="cs-CZ" sz="1400" dirty="0" err="1">
                <a:solidFill>
                  <a:schemeClr val="tx1"/>
                </a:solidFill>
                <a:latin typeface="+mn-lt"/>
                <a:cs typeface="Calibri"/>
              </a:rPr>
              <a:t>Stagu</a:t>
            </a:r>
            <a:endParaRPr lang="cs-CZ" sz="1400" dirty="0" err="1">
              <a:solidFill>
                <a:schemeClr val="tx1"/>
              </a:solidFill>
              <a:latin typeface="+mn-lt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olidFill>
                  <a:schemeClr val="tx1"/>
                </a:solidFill>
                <a:latin typeface="+mn-lt"/>
                <a:cs typeface="Calibri"/>
              </a:rPr>
              <a:t>Duben - říjen: možnost pracovat na podkladu zadání závěrečné práce</a:t>
            </a:r>
            <a:endParaRPr lang="cs-CZ" sz="6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1199515" lvl="2">
              <a:buBlip>
                <a:blip r:embed="rId3"/>
              </a:buBlip>
            </a:pPr>
            <a:r>
              <a:rPr lang="cs-CZ" sz="1000" dirty="0">
                <a:solidFill>
                  <a:schemeClr val="tx1"/>
                </a:solidFill>
                <a:latin typeface="+mn-lt"/>
                <a:cs typeface="Calibri"/>
              </a:rPr>
              <a:t>Vyplnit strukturu podkladu, Rešerše literatury</a:t>
            </a:r>
          </a:p>
          <a:p>
            <a:pPr marL="285115" indent="-285115">
              <a:buBlip>
                <a:blip r:embed="rId3"/>
              </a:buBlip>
            </a:pPr>
            <a:r>
              <a:rPr lang="cs-CZ" sz="1800" dirty="0">
                <a:solidFill>
                  <a:schemeClr val="tx1"/>
                </a:solidFill>
                <a:latin typeface="+mn-lt"/>
              </a:rPr>
              <a:t>Co mě čeká a jaké jsou termíny?</a:t>
            </a:r>
            <a:endParaRPr lang="cs-CZ" sz="18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cs-CZ" sz="1400" dirty="0">
                <a:solidFill>
                  <a:schemeClr val="tx1"/>
                </a:solidFill>
                <a:latin typeface="+mn-lt"/>
              </a:rPr>
              <a:t>říjen: odevzdání podkladu pro zadání s podpisem studenta i školitele (16.10.2023</a:t>
            </a:r>
            <a:r>
              <a:rPr lang="cs-CZ" sz="1400" dirty="0">
                <a:solidFill>
                  <a:schemeClr val="tx1"/>
                </a:solidFill>
                <a:latin typeface="UTB Berlin"/>
              </a:rPr>
              <a:t>)</a:t>
            </a:r>
          </a:p>
          <a:p>
            <a:pPr marL="800100" lvl="1" indent="-342900">
              <a:buFont typeface="+mj-lt"/>
              <a:buAutoNum type="arabicPeriod"/>
            </a:pPr>
            <a:r>
              <a:rPr lang="cs-CZ" sz="1400" dirty="0">
                <a:solidFill>
                  <a:schemeClr val="tx1"/>
                </a:solidFill>
                <a:latin typeface="+mn-lt"/>
              </a:rPr>
              <a:t>únor: převzetí zadání závěrečné práce</a:t>
            </a:r>
            <a:endParaRPr lang="cs-CZ" sz="14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cs-CZ" sz="1400" dirty="0">
                <a:solidFill>
                  <a:schemeClr val="tx1"/>
                </a:solidFill>
                <a:latin typeface="+mn-lt"/>
              </a:rPr>
              <a:t>březen: studentská konference</a:t>
            </a:r>
            <a:endParaRPr lang="cs-CZ" sz="14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cs-CZ" sz="1400" dirty="0">
                <a:solidFill>
                  <a:schemeClr val="tx1"/>
                </a:solidFill>
                <a:latin typeface="+mn-lt"/>
              </a:rPr>
              <a:t>21. 4. 2024: odevzdání diplomové práce</a:t>
            </a:r>
            <a:br>
              <a:rPr lang="cs-CZ" sz="1400" dirty="0">
                <a:latin typeface="+mn-lt"/>
              </a:rPr>
            </a:br>
            <a:r>
              <a:rPr lang="cs-CZ" sz="1400" dirty="0">
                <a:solidFill>
                  <a:schemeClr val="tx1"/>
                </a:solidFill>
                <a:latin typeface="+mn-lt"/>
              </a:rPr>
              <a:t>26. 4. 2024: odevzdání bakalářské práce</a:t>
            </a:r>
            <a:br>
              <a:rPr lang="cs-CZ" sz="1400" dirty="0">
                <a:latin typeface="+mn-lt"/>
              </a:rPr>
            </a:br>
            <a:r>
              <a:rPr lang="cs-CZ" sz="1400" dirty="0">
                <a:solidFill>
                  <a:schemeClr val="tx1"/>
                </a:solidFill>
                <a:latin typeface="+mn-lt"/>
              </a:rPr>
              <a:t>(tisk + CD, </a:t>
            </a:r>
            <a:r>
              <a:rPr lang="cs-CZ" sz="1400" dirty="0" err="1">
                <a:solidFill>
                  <a:schemeClr val="tx1"/>
                </a:solidFill>
                <a:latin typeface="+mn-lt"/>
              </a:rPr>
              <a:t>Stag</a:t>
            </a:r>
            <a:r>
              <a:rPr lang="cs-CZ" sz="1400" dirty="0">
                <a:solidFill>
                  <a:schemeClr val="tx1"/>
                </a:solidFill>
                <a:latin typeface="+mn-lt"/>
              </a:rPr>
              <a:t>)</a:t>
            </a:r>
            <a:endParaRPr lang="cs-CZ" sz="14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285115" indent="-285115">
              <a:buBlip>
                <a:blip r:embed="rId3"/>
              </a:buBlip>
            </a:pPr>
            <a:r>
              <a:rPr lang="cs-CZ" sz="1800" dirty="0">
                <a:solidFill>
                  <a:schemeClr val="tx1"/>
                </a:solidFill>
                <a:latin typeface="+mn-lt"/>
              </a:rPr>
              <a:t>Státní závěrečné zkoušky</a:t>
            </a:r>
            <a:endParaRPr lang="cs-CZ" sz="1800" dirty="0">
              <a:solidFill>
                <a:schemeClr val="tx1"/>
              </a:solidFill>
              <a:latin typeface="+mn-lt"/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olidFill>
                  <a:schemeClr val="tx1"/>
                </a:solidFill>
                <a:latin typeface="+mn-lt"/>
              </a:rPr>
              <a:t>13. 5. – 14. 6. 2024 (specifické termíny budou upřesněny v letním semestru)</a:t>
            </a:r>
            <a:endParaRPr lang="cs-CZ" sz="1400" dirty="0">
              <a:solidFill>
                <a:schemeClr val="tx1"/>
              </a:solidFill>
              <a:latin typeface="+mn-lt"/>
              <a:cs typeface="Calibri"/>
            </a:endParaRPr>
          </a:p>
        </p:txBody>
      </p:sp>
      <p:pic>
        <p:nvPicPr>
          <p:cNvPr id="3" name="Obrázek 2" descr="Obsah obrázku text, kniha, papírnictví / kancelářské potřeby, složka&#10;&#10;Popis se vygeneroval automaticky.">
            <a:extLst>
              <a:ext uri="{FF2B5EF4-FFF2-40B4-BE49-F238E27FC236}">
                <a16:creationId xmlns:a16="http://schemas.microsoft.com/office/drawing/2014/main" id="{5FF94907-1F81-2294-7EF5-7F66A5208E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0629" y="2509568"/>
            <a:ext cx="4570023" cy="3204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590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-369641" y="1529769"/>
            <a:ext cx="9819735" cy="748582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4000" b="1" dirty="0">
                <a:solidFill>
                  <a:srgbClr val="C05728"/>
                </a:solidFill>
                <a:latin typeface="+mn-lt"/>
              </a:rPr>
              <a:t>Průběh zpracování závěrečné práce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2727BF-E2ED-3DA7-98F8-0AC9A838A219}"/>
              </a:ext>
            </a:extLst>
          </p:cNvPr>
          <p:cNvSpPr txBox="1">
            <a:spLocks/>
          </p:cNvSpPr>
          <p:nvPr/>
        </p:nvSpPr>
        <p:spPr>
          <a:xfrm>
            <a:off x="494118" y="2759519"/>
            <a:ext cx="5599863" cy="32395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Char char="•"/>
            </a:pPr>
            <a:r>
              <a:rPr lang="cs-CZ" sz="2000" dirty="0">
                <a:solidFill>
                  <a:schemeClr val="tx1"/>
                </a:solidFill>
                <a:cs typeface="Calibri"/>
              </a:rPr>
              <a:t>Struktura pro psaní závěrečných prací bude součástí seminářů k bakalářské nebo diplomové práci</a:t>
            </a:r>
            <a:endParaRPr lang="cs-CZ" dirty="0">
              <a:solidFill>
                <a:schemeClr val="tx1"/>
              </a:solidFill>
              <a:cs typeface="Calibri" panose="020F0502020204030204"/>
            </a:endParaRPr>
          </a:p>
          <a:p>
            <a:pPr>
              <a:buFont typeface="Arial"/>
              <a:buChar char="•"/>
            </a:pPr>
            <a:r>
              <a:rPr lang="cs-CZ" sz="2000" dirty="0">
                <a:solidFill>
                  <a:schemeClr val="tx1"/>
                </a:solidFill>
                <a:cs typeface="Calibri"/>
              </a:rPr>
              <a:t>Citace APA 7</a:t>
            </a:r>
            <a:endParaRPr lang="cs-CZ" dirty="0">
              <a:solidFill>
                <a:schemeClr val="tx1"/>
              </a:solidFill>
              <a:cs typeface="Calibri" panose="020F0502020204030204"/>
            </a:endParaRPr>
          </a:p>
          <a:p>
            <a:pPr lvl="1">
              <a:buFont typeface="Arial"/>
              <a:buChar char="•"/>
            </a:pPr>
            <a:r>
              <a:rPr lang="cs-CZ" sz="1600" dirty="0">
                <a:solidFill>
                  <a:schemeClr val="tx1"/>
                </a:solidFill>
                <a:cs typeface="Calibri"/>
              </a:rPr>
              <a:t>Manuál pro citování dle APA 7 bude k dispozici </a:t>
            </a:r>
          </a:p>
          <a:p>
            <a:pPr>
              <a:buFont typeface="Arial"/>
              <a:buChar char="•"/>
            </a:pPr>
            <a:r>
              <a:rPr lang="cs-CZ" sz="2000" dirty="0">
                <a:solidFill>
                  <a:schemeClr val="tx1"/>
                </a:solidFill>
                <a:cs typeface="Calibri"/>
              </a:rPr>
              <a:t>Možnost </a:t>
            </a:r>
            <a:r>
              <a:rPr lang="cs-CZ" sz="2000" b="1" dirty="0">
                <a:solidFill>
                  <a:schemeClr val="tx1"/>
                </a:solidFill>
                <a:cs typeface="Calibri"/>
              </a:rPr>
              <a:t>pěti</a:t>
            </a:r>
            <a:r>
              <a:rPr lang="cs-CZ" sz="2000" dirty="0">
                <a:solidFill>
                  <a:schemeClr val="tx1"/>
                </a:solidFill>
                <a:cs typeface="Calibri"/>
              </a:rPr>
              <a:t> konzultací s vedoucím práce</a:t>
            </a:r>
          </a:p>
          <a:p>
            <a:pPr>
              <a:buFont typeface="Arial"/>
              <a:buChar char="•"/>
            </a:pPr>
            <a:endParaRPr lang="cs-CZ" sz="2000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8" name="Obrázek 7" descr="Obsah obrázku text, kniha, papírnictví / kancelářské potřeby, složka&#10;&#10;Popis se vygeneroval automaticky.">
            <a:extLst>
              <a:ext uri="{FF2B5EF4-FFF2-40B4-BE49-F238E27FC236}">
                <a16:creationId xmlns:a16="http://schemas.microsoft.com/office/drawing/2014/main" id="{198C3545-86DB-2D56-3FDE-FF5181F687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3306" y="2282451"/>
            <a:ext cx="5877464" cy="3989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3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614435" y="3154410"/>
            <a:ext cx="9144000" cy="2387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Praxe vyšší a závěrečné ročníky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1614435" y="3954185"/>
            <a:ext cx="9144000" cy="78804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4000">
                <a:solidFill>
                  <a:srgbClr val="C05728"/>
                </a:solidFill>
                <a:latin typeface="+mn-lt"/>
              </a:rPr>
              <a:t>Aktuální informace referentky praxí</a:t>
            </a:r>
          </a:p>
        </p:txBody>
      </p:sp>
    </p:spTree>
    <p:extLst>
      <p:ext uri="{BB962C8B-B14F-4D97-AF65-F5344CB8AC3E}">
        <p14:creationId xmlns:p14="http://schemas.microsoft.com/office/powerpoint/2010/main" val="485166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794019"/>
              </p:ext>
            </p:extLst>
          </p:nvPr>
        </p:nvGraphicFramePr>
        <p:xfrm>
          <a:off x="304800" y="152400"/>
          <a:ext cx="11463300" cy="6553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823">
                  <a:extLst>
                    <a:ext uri="{9D8B030D-6E8A-4147-A177-3AD203B41FA5}">
                      <a16:colId xmlns:a16="http://schemas.microsoft.com/office/drawing/2014/main" val="1284370377"/>
                    </a:ext>
                  </a:extLst>
                </a:gridCol>
                <a:gridCol w="3976688">
                  <a:extLst>
                    <a:ext uri="{9D8B030D-6E8A-4147-A177-3AD203B41FA5}">
                      <a16:colId xmlns:a16="http://schemas.microsoft.com/office/drawing/2014/main" val="1064449221"/>
                    </a:ext>
                  </a:extLst>
                </a:gridCol>
                <a:gridCol w="1538581">
                  <a:extLst>
                    <a:ext uri="{9D8B030D-6E8A-4147-A177-3AD203B41FA5}">
                      <a16:colId xmlns:a16="http://schemas.microsoft.com/office/drawing/2014/main" val="2675309013"/>
                    </a:ext>
                  </a:extLst>
                </a:gridCol>
                <a:gridCol w="3402631">
                  <a:extLst>
                    <a:ext uri="{9D8B030D-6E8A-4147-A177-3AD203B41FA5}">
                      <a16:colId xmlns:a16="http://schemas.microsoft.com/office/drawing/2014/main" val="347654822"/>
                    </a:ext>
                  </a:extLst>
                </a:gridCol>
                <a:gridCol w="1738577">
                  <a:extLst>
                    <a:ext uri="{9D8B030D-6E8A-4147-A177-3AD203B41FA5}">
                      <a16:colId xmlns:a16="http://schemas.microsoft.com/office/drawing/2014/main" val="1036012903"/>
                    </a:ext>
                  </a:extLst>
                </a:gridCol>
              </a:tblGrid>
              <a:tr h="335661">
                <a:tc gridSpan="5">
                  <a:txBody>
                    <a:bodyPr/>
                    <a:lstStyle/>
                    <a:p>
                      <a:pPr algn="ctr"/>
                      <a:r>
                        <a:rPr lang="cs-CZ" sz="1700" b="0">
                          <a:solidFill>
                            <a:schemeClr val="bg1"/>
                          </a:solidFill>
                        </a:rPr>
                        <a:t>Plán pedagogických praxí - zimní semestr 2023/2024</a:t>
                      </a:r>
                      <a:endParaRPr lang="cs-CZ" sz="1700" b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10588" marR="110588" marT="55294" marB="55294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60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043620"/>
                  </a:ext>
                </a:extLst>
              </a:tr>
              <a:tr h="367552">
                <a:tc>
                  <a:txBody>
                    <a:bodyPr/>
                    <a:lstStyle/>
                    <a:p>
                      <a:endParaRPr lang="cs-CZ" sz="1700" b="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/>
                        <a:t>Učitelství pro 1. stupeň ZŠ</a:t>
                      </a:r>
                      <a:endParaRPr lang="cs-CZ" sz="1600" b="1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/>
                        <a:t>Termín</a:t>
                      </a: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cs-CZ" sz="1700" b="1"/>
                        <a:t>Učitelství pro MŠ (D+K FS)</a:t>
                      </a:r>
                      <a:endParaRPr lang="cs-CZ" sz="1700" b="1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cs-CZ" sz="1700"/>
                        <a:t>Termín</a:t>
                      </a:r>
                      <a:endParaRPr lang="cs-CZ" sz="1700">
                        <a:latin typeface="+mn-lt"/>
                      </a:endParaRPr>
                    </a:p>
                  </a:txBody>
                  <a:tcPr marL="110588" marR="110588" marT="55294" marB="55294"/>
                </a:tc>
                <a:extLst>
                  <a:ext uri="{0D108BD9-81ED-4DB2-BD59-A6C34878D82A}">
                    <a16:rowId xmlns:a16="http://schemas.microsoft.com/office/drawing/2014/main" val="3464457707"/>
                  </a:ext>
                </a:extLst>
              </a:tr>
              <a:tr h="638573">
                <a:tc>
                  <a:txBody>
                    <a:bodyPr/>
                    <a:lstStyle/>
                    <a:p>
                      <a:r>
                        <a:rPr lang="cs-CZ" sz="1700" b="0">
                          <a:solidFill>
                            <a:schemeClr val="tx1"/>
                          </a:solidFill>
                        </a:rPr>
                        <a:t>1. roč.</a:t>
                      </a:r>
                      <a:endParaRPr lang="cs-CZ" sz="17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pt-BR" sz="1600" b="0">
                          <a:solidFill>
                            <a:schemeClr val="tx1"/>
                          </a:solidFill>
                        </a:rPr>
                        <a:t>Primární pedagogika s praxí 1</a:t>
                      </a:r>
                      <a:r>
                        <a:rPr lang="cs-CZ" sz="1600" b="0">
                          <a:solidFill>
                            <a:schemeClr val="tx1"/>
                          </a:solidFill>
                        </a:rPr>
                        <a:t> 25h</a:t>
                      </a:r>
                      <a:endParaRPr lang="cs-CZ" sz="16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cs-CZ" sz="1700" b="0">
                          <a:solidFill>
                            <a:schemeClr val="tx1"/>
                          </a:solidFill>
                        </a:rPr>
                        <a:t>Pátky</a:t>
                      </a:r>
                      <a:endParaRPr lang="cs-CZ" sz="1700" b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 b="0">
                          <a:solidFill>
                            <a:schemeClr val="tx1"/>
                          </a:solidFill>
                          <a:effectLst/>
                        </a:rPr>
                        <a:t>Pedagogická propedeutika 25 h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 b="0">
                          <a:solidFill>
                            <a:schemeClr val="tx1"/>
                          </a:solidFill>
                          <a:effectLst/>
                        </a:rPr>
                        <a:t>Psychologická</a:t>
                      </a:r>
                      <a:r>
                        <a:rPr lang="cs-CZ" sz="1700" b="0" baseline="0">
                          <a:solidFill>
                            <a:schemeClr val="tx1"/>
                          </a:solidFill>
                          <a:effectLst/>
                        </a:rPr>
                        <a:t> p</a:t>
                      </a:r>
                      <a:r>
                        <a:rPr lang="cs-CZ" sz="1700" b="0">
                          <a:solidFill>
                            <a:schemeClr val="tx1"/>
                          </a:solidFill>
                          <a:effectLst/>
                        </a:rPr>
                        <a:t>ropedeutika 25 h</a:t>
                      </a:r>
                      <a:endParaRPr lang="cs-CZ" sz="17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82941" marR="82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 b="0">
                          <a:solidFill>
                            <a:schemeClr val="tx1"/>
                          </a:solidFill>
                          <a:effectLst/>
                        </a:rPr>
                        <a:t>Pátky</a:t>
                      </a:r>
                      <a:endParaRPr lang="cs-CZ" sz="1700" b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82941" marR="82941" marT="0" marB="0"/>
                </a:tc>
                <a:extLst>
                  <a:ext uri="{0D108BD9-81ED-4DB2-BD59-A6C34878D82A}">
                    <a16:rowId xmlns:a16="http://schemas.microsoft.com/office/drawing/2014/main" val="2241876188"/>
                  </a:ext>
                </a:extLst>
              </a:tr>
              <a:tr h="1522753">
                <a:tc>
                  <a:txBody>
                    <a:bodyPr/>
                    <a:lstStyle/>
                    <a:p>
                      <a:r>
                        <a:rPr lang="cs-CZ" sz="1700" b="0"/>
                        <a:t>2. roč.</a:t>
                      </a:r>
                      <a:endParaRPr lang="cs-CZ" sz="1700" b="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pt-BR" sz="1600"/>
                        <a:t>Primární pedagogika s praxí 3</a:t>
                      </a:r>
                      <a:r>
                        <a:rPr lang="cs-CZ" sz="1600"/>
                        <a:t> 8 h</a:t>
                      </a:r>
                      <a:endParaRPr lang="cs-CZ" sz="160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cs-CZ" sz="1700"/>
                        <a:t>Pátky</a:t>
                      </a:r>
                      <a:endParaRPr lang="cs-CZ" sz="170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Rozvoj počátečních </a:t>
                      </a:r>
                      <a:r>
                        <a:rPr lang="cs-CZ" sz="170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cs-CZ" sz="1700">
                          <a:effectLst/>
                        </a:rPr>
                        <a:t>matematických představ 16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Jazyková a literární gramotnost 16</a:t>
                      </a:r>
                      <a:endParaRPr lang="cs-CZ" sz="170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>
                          <a:effectLst/>
                        </a:rPr>
                        <a:t>Rozvoj přírodovědné gramotnosti 8</a:t>
                      </a:r>
                      <a:endParaRPr lang="cs-CZ" sz="170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941" marR="82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30. 10. - 10. 11. 2023 (2 týdny)</a:t>
                      </a:r>
                      <a:endParaRPr lang="cs-CZ" sz="17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941" marR="82941" marT="0" marB="0"/>
                </a:tc>
                <a:extLst>
                  <a:ext uri="{0D108BD9-81ED-4DB2-BD59-A6C34878D82A}">
                    <a16:rowId xmlns:a16="http://schemas.microsoft.com/office/drawing/2014/main" val="419380216"/>
                  </a:ext>
                </a:extLst>
              </a:tr>
              <a:tr h="1522753">
                <a:tc>
                  <a:txBody>
                    <a:bodyPr/>
                    <a:lstStyle/>
                    <a:p>
                      <a:r>
                        <a:rPr lang="cs-CZ" sz="1700" b="0"/>
                        <a:t>3. roč.</a:t>
                      </a:r>
                      <a:endParaRPr lang="cs-CZ" sz="1700" b="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pt-BR" sz="1600"/>
                        <a:t>Primární pedagogika s praxí 5</a:t>
                      </a:r>
                      <a:endParaRPr lang="cs-CZ" sz="1600"/>
                    </a:p>
                    <a:p>
                      <a:r>
                        <a:rPr lang="cs-CZ" sz="1600"/>
                        <a:t>Didaktika matematiky v primárním vzdělávání s praxí 1</a:t>
                      </a:r>
                    </a:p>
                    <a:p>
                      <a:r>
                        <a:rPr lang="cs-CZ" sz="1600" kern="1200">
                          <a:solidFill>
                            <a:schemeClr val="dk1"/>
                          </a:solidFill>
                          <a:effectLst/>
                        </a:rPr>
                        <a:t>Didaktika přírodovědného vzdělávání s praxí 2</a:t>
                      </a:r>
                    </a:p>
                    <a:p>
                      <a:r>
                        <a:rPr lang="pl-PL" sz="1600"/>
                        <a:t>Didaktika jazyka a komunikace s praxí1</a:t>
                      </a:r>
                      <a:endParaRPr lang="cs-CZ" sz="160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cs-CZ" sz="1700"/>
                        <a:t>30. 10. - 3. 11. 2023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>
                          <a:effectLst/>
                        </a:rPr>
                        <a:t>(1 týden)</a:t>
                      </a:r>
                      <a:endParaRPr lang="cs-CZ" sz="1700"/>
                    </a:p>
                    <a:p>
                      <a:endParaRPr lang="cs-CZ" sz="170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 b="1">
                          <a:effectLst/>
                        </a:rPr>
                        <a:t>Souvislá praxe 3. ročník Učitelství pro MŠ (PFS) (4 týdny)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700" b="1">
                          <a:effectLst/>
                        </a:rPr>
                        <a:t>KFS (4 týdny) </a:t>
                      </a:r>
                      <a:endParaRPr lang="cs-CZ" sz="1700" b="1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941" marR="82941" marT="0" marB="0"/>
                </a:tc>
                <a:tc>
                  <a:txBody>
                    <a:bodyPr/>
                    <a:lstStyle/>
                    <a:p>
                      <a:r>
                        <a:rPr lang="cs-CZ" sz="1700"/>
                        <a:t>30. 10. - 24. 11. 2023</a:t>
                      </a:r>
                    </a:p>
                    <a:p>
                      <a:endParaRPr lang="cs-CZ" sz="1700"/>
                    </a:p>
                    <a:p>
                      <a:endParaRPr lang="cs-CZ" sz="1700"/>
                    </a:p>
                    <a:p>
                      <a:r>
                        <a:rPr lang="cs-CZ" sz="1700"/>
                        <a:t>dle domluvy</a:t>
                      </a:r>
                      <a:endParaRPr lang="cs-CZ" sz="170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588" marR="110588" marT="55294" marB="55294"/>
                </a:tc>
                <a:extLst>
                  <a:ext uri="{0D108BD9-81ED-4DB2-BD59-A6C34878D82A}">
                    <a16:rowId xmlns:a16="http://schemas.microsoft.com/office/drawing/2014/main" val="1605074600"/>
                  </a:ext>
                </a:extLst>
              </a:tr>
              <a:tr h="1285332">
                <a:tc>
                  <a:txBody>
                    <a:bodyPr/>
                    <a:lstStyle/>
                    <a:p>
                      <a:r>
                        <a:rPr lang="cs-CZ" sz="1700" b="0"/>
                        <a:t>4. roč.</a:t>
                      </a:r>
                      <a:endParaRPr lang="cs-CZ" sz="1700" b="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pt-BR" sz="1600"/>
                        <a:t>Primární pedagogika s praxí 7</a:t>
                      </a:r>
                      <a:endParaRPr lang="cs-CZ" sz="1600"/>
                    </a:p>
                    <a:p>
                      <a:r>
                        <a:rPr lang="cs-CZ" sz="1600"/>
                        <a:t>Didaktika anglického jazyka s praxí 2</a:t>
                      </a:r>
                    </a:p>
                    <a:p>
                      <a:r>
                        <a:rPr lang="cs-CZ" sz="1600"/>
                        <a:t>Didaktika hudební výchovy s praxí</a:t>
                      </a:r>
                    </a:p>
                    <a:p>
                      <a:r>
                        <a:rPr lang="cs-CZ" sz="1600"/>
                        <a:t>Didaktika výtvarné výchovy s praxí</a:t>
                      </a:r>
                    </a:p>
                    <a:p>
                      <a:r>
                        <a:rPr lang="cs-CZ" sz="1600"/>
                        <a:t>Didaktika tělesné výchovy s praxí</a:t>
                      </a:r>
                      <a:endParaRPr lang="cs-CZ" sz="160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/>
                        <a:t>30. 10. - 10. 11. 2023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>
                          <a:effectLst/>
                        </a:rPr>
                        <a:t>(2 týdny)</a:t>
                      </a:r>
                      <a:endParaRPr lang="cs-CZ" sz="1700"/>
                    </a:p>
                    <a:p>
                      <a:endParaRPr lang="cs-CZ" sz="170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7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941" marR="82941" marT="0" marB="0"/>
                </a:tc>
                <a:tc>
                  <a:txBody>
                    <a:bodyPr/>
                    <a:lstStyle/>
                    <a:p>
                      <a:endParaRPr lang="cs-CZ" sz="170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110588" marR="110588" marT="55294" marB="55294"/>
                </a:tc>
                <a:extLst>
                  <a:ext uri="{0D108BD9-81ED-4DB2-BD59-A6C34878D82A}">
                    <a16:rowId xmlns:a16="http://schemas.microsoft.com/office/drawing/2014/main" val="2812473096"/>
                  </a:ext>
                </a:extLst>
              </a:tr>
              <a:tr h="573079">
                <a:tc>
                  <a:txBody>
                    <a:bodyPr/>
                    <a:lstStyle/>
                    <a:p>
                      <a:r>
                        <a:rPr lang="cs-CZ" sz="1700" b="0"/>
                        <a:t>5. roč.</a:t>
                      </a:r>
                      <a:endParaRPr lang="cs-CZ" sz="1700" b="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r>
                        <a:rPr lang="cs-CZ" sz="1600" b="1"/>
                        <a:t>Souvislá praxe 5. ročník Učitelství pro 1. stupeň ZŠ (6 týdnů)</a:t>
                      </a:r>
                      <a:endParaRPr lang="cs-CZ" sz="1600" b="1">
                        <a:latin typeface="+mn-lt"/>
                        <a:cs typeface="Calibri Ligh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/>
                        <a:t>16. 10. - 24. 11. 2023 </a:t>
                      </a: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endParaRPr lang="cs-CZ" sz="1700">
                        <a:latin typeface="+mn-lt"/>
                      </a:endParaRPr>
                    </a:p>
                  </a:txBody>
                  <a:tcPr marL="110588" marR="110588" marT="55294" marB="55294"/>
                </a:tc>
                <a:tc>
                  <a:txBody>
                    <a:bodyPr/>
                    <a:lstStyle/>
                    <a:p>
                      <a:endParaRPr lang="cs-CZ" sz="1700">
                        <a:latin typeface="+mn-lt"/>
                        <a:cs typeface="Calibri Light" panose="020F0302020204030204" pitchFamily="34" charset="0"/>
                      </a:endParaRPr>
                    </a:p>
                  </a:txBody>
                  <a:tcPr marL="110588" marR="110588" marT="55294" marB="55294"/>
                </a:tc>
                <a:extLst>
                  <a:ext uri="{0D108BD9-81ED-4DB2-BD59-A6C34878D82A}">
                    <a16:rowId xmlns:a16="http://schemas.microsoft.com/office/drawing/2014/main" val="2023501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772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C9774C-02F0-5126-A357-EFA3DDF84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Program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97055B-3441-8D0A-D4FF-6D16D9793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cs-CZ" dirty="0"/>
              <a:t>Přivítání nových studentů, úvodní slovo ředitelky Ústavu školní pedagogiky</a:t>
            </a:r>
          </a:p>
          <a:p>
            <a:r>
              <a:rPr lang="cs-CZ" dirty="0"/>
              <a:t>Představení členů ÚŠP, tutorů ročníků, garantů studijních programů (I. Žáková)</a:t>
            </a:r>
            <a:endParaRPr lang="cs-CZ" dirty="0">
              <a:highlight>
                <a:srgbClr val="FFFF00"/>
              </a:highlight>
            </a:endParaRPr>
          </a:p>
          <a:p>
            <a:r>
              <a:rPr lang="cs-CZ" dirty="0"/>
              <a:t>Etika v komunikaci na akademické půdě (J. Vašíková)</a:t>
            </a:r>
            <a:endParaRPr lang="cs-CZ" dirty="0">
              <a:cs typeface="Calibri"/>
            </a:endParaRPr>
          </a:p>
          <a:p>
            <a:r>
              <a:rPr lang="cs-CZ" dirty="0"/>
              <a:t>Seznámení se studijním a zkušebním řádem (H. Navrátilová)</a:t>
            </a:r>
            <a:endParaRPr lang="cs-CZ" dirty="0">
              <a:cs typeface="Calibri"/>
            </a:endParaRPr>
          </a:p>
          <a:p>
            <a:r>
              <a:rPr lang="cs-CZ" dirty="0"/>
              <a:t>Přehled časového plánu studia (B. Petrů </a:t>
            </a:r>
            <a:r>
              <a:rPr lang="cs-CZ" dirty="0" err="1"/>
              <a:t>Puhrová</a:t>
            </a:r>
            <a:r>
              <a:rPr lang="cs-CZ" dirty="0"/>
              <a:t>)</a:t>
            </a:r>
            <a:endParaRPr lang="cs-CZ" dirty="0">
              <a:cs typeface="Calibri"/>
            </a:endParaRPr>
          </a:p>
          <a:p>
            <a:r>
              <a:rPr lang="cs-CZ" dirty="0"/>
              <a:t>Tvorba závěrečných prací (I. Žáková)</a:t>
            </a:r>
            <a:endParaRPr lang="cs-CZ" dirty="0">
              <a:cs typeface="Calibri"/>
            </a:endParaRPr>
          </a:p>
          <a:p>
            <a:r>
              <a:rPr lang="cs-CZ" dirty="0"/>
              <a:t>Praxe (M. Pavelková)</a:t>
            </a:r>
            <a:endParaRPr lang="cs-CZ" dirty="0">
              <a:cs typeface="Calibri"/>
            </a:endParaRPr>
          </a:p>
          <a:p>
            <a:r>
              <a:rPr lang="cs-CZ" dirty="0"/>
              <a:t>Akademický senát (Anna </a:t>
            </a:r>
            <a:r>
              <a:rPr lang="cs-CZ" dirty="0" err="1"/>
              <a:t>Měkutová</a:t>
            </a:r>
            <a:r>
              <a:rPr lang="cs-CZ" dirty="0"/>
              <a:t>, Michal Svoboda) </a:t>
            </a:r>
            <a:endParaRPr lang="cs-CZ" dirty="0">
              <a:solidFill>
                <a:schemeClr val="accent6"/>
              </a:solidFill>
              <a:cs typeface="Calibri"/>
            </a:endParaRPr>
          </a:p>
          <a:p>
            <a:r>
              <a:rPr lang="cs-CZ" dirty="0"/>
              <a:t>Příležitosti pro studenty (</a:t>
            </a:r>
            <a:r>
              <a:rPr lang="cs-CZ" dirty="0" err="1"/>
              <a:t>Jelénková</a:t>
            </a:r>
            <a:r>
              <a:rPr lang="cs-CZ" dirty="0"/>
              <a:t>, B. Petrů </a:t>
            </a:r>
            <a:r>
              <a:rPr lang="cs-CZ" dirty="0" err="1"/>
              <a:t>Puhrová</a:t>
            </a:r>
            <a:r>
              <a:rPr lang="cs-CZ" dirty="0"/>
              <a:t>, J. </a:t>
            </a:r>
            <a:r>
              <a:rPr lang="cs-CZ" dirty="0" err="1"/>
              <a:t>Býmová</a:t>
            </a:r>
            <a:r>
              <a:rPr lang="cs-CZ" dirty="0"/>
              <a:t>)</a:t>
            </a:r>
            <a:endParaRPr lang="cs-CZ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6919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524000" y="2611799"/>
            <a:ext cx="9144000" cy="2387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Akademický senát FHS/UTB</a:t>
            </a: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524000" y="3452355"/>
            <a:ext cx="9144000" cy="1159838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4000" dirty="0">
                <a:solidFill>
                  <a:srgbClr val="C05728"/>
                </a:solidFill>
                <a:latin typeface="+mn-lt"/>
              </a:rPr>
              <a:t>význam a funkce senátu, </a:t>
            </a:r>
            <a:endParaRPr lang="cs-CZ" dirty="0"/>
          </a:p>
          <a:p>
            <a:pPr algn="ctr"/>
            <a:r>
              <a:rPr lang="cs-CZ" sz="4000" dirty="0">
                <a:solidFill>
                  <a:srgbClr val="C05728"/>
                </a:solidFill>
                <a:latin typeface="+mn-lt"/>
              </a:rPr>
              <a:t>představení zástupců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0507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523999" y="1171671"/>
            <a:ext cx="9144000" cy="2387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Příležitosti pro studenty</a:t>
            </a:r>
          </a:p>
        </p:txBody>
      </p:sp>
      <p:sp>
        <p:nvSpPr>
          <p:cNvPr id="3" name="Obdélník 2"/>
          <p:cNvSpPr/>
          <p:nvPr/>
        </p:nvSpPr>
        <p:spPr>
          <a:xfrm>
            <a:off x="2384808" y="2264829"/>
            <a:ext cx="7422383" cy="426270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115" indent="-285115">
              <a:buBlip>
                <a:blip r:embed="rId3"/>
              </a:buBlip>
            </a:pPr>
            <a:r>
              <a:rPr lang="cs-CZ" dirty="0"/>
              <a:t>Studentská vědecká síla</a:t>
            </a: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ym typeface="Wingdings" panose="05000000000000000000" pitchFamily="2" charset="2"/>
              </a:rPr>
              <a:t>Stipendium</a:t>
            </a:r>
            <a:endParaRPr lang="cs-CZ" sz="14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ym typeface="Wingdings" panose="05000000000000000000" pitchFamily="2" charset="2"/>
                <a:hlinkClick r:id="rId4"/>
              </a:rPr>
              <a:t>https://fhs.utb.cz/veda-a-vyzkum/vedecko-vyzkumna-cinnost/svs-studentska-vedecka-sila/</a:t>
            </a:r>
            <a:endParaRPr lang="cs-CZ" sz="1400" dirty="0">
              <a:cs typeface="Calibri" panose="020F0502020204030204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ym typeface="Wingdings" panose="05000000000000000000" pitchFamily="2" charset="2"/>
              </a:rPr>
              <a:t>SD_06_2018 https://fhs.utb.cz/mdocs-posts/sd_06_2018/?afterLogin=1</a:t>
            </a:r>
            <a:endParaRPr lang="cs-CZ" sz="1400" dirty="0">
              <a:cs typeface="Calibri"/>
            </a:endParaRPr>
          </a:p>
          <a:p>
            <a:br>
              <a:rPr lang="cs-CZ" dirty="0"/>
            </a:br>
            <a:endParaRPr lang="cs-CZ" sz="700"/>
          </a:p>
          <a:p>
            <a:pPr marL="285115" indent="-285115">
              <a:buBlip>
                <a:blip r:embed="rId3"/>
              </a:buBlip>
            </a:pPr>
            <a:r>
              <a:rPr lang="cs-CZ" dirty="0"/>
              <a:t>Studentská vědecká a odborná činnost -  SVOČ</a:t>
            </a:r>
            <a:endParaRPr lang="cs-CZ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ym typeface="Wingdings" panose="05000000000000000000" pitchFamily="2" charset="2"/>
              </a:rPr>
              <a:t>Zajímavá finanční odměna</a:t>
            </a:r>
            <a:endParaRPr lang="cs-CZ" sz="14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ym typeface="Wingdings" panose="05000000000000000000" pitchFamily="2" charset="2"/>
              </a:rPr>
              <a:t>Výborný start pro BP a DP</a:t>
            </a:r>
            <a:endParaRPr lang="cs-CZ" sz="14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ym typeface="Wingdings" panose="05000000000000000000" pitchFamily="2" charset="2"/>
                <a:hlinkClick r:id="rId5"/>
              </a:rPr>
              <a:t>https://fhs.utb.cz/veda-a-vyzkum/vedecko-vyzkumna-cinnost/svoc/</a:t>
            </a:r>
            <a:endParaRPr lang="cs-CZ" sz="1400" dirty="0">
              <a:cs typeface="Calibri" panose="020F0502020204030204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ym typeface="Wingdings" panose="05000000000000000000" pitchFamily="2" charset="2"/>
              </a:rPr>
              <a:t>SD_03_2019 https://fhs.utb.cz/mdocs-posts/sd-03-2019/</a:t>
            </a:r>
            <a:endParaRPr lang="cs-CZ" sz="1400" dirty="0">
              <a:cs typeface="Calibri"/>
            </a:endParaRPr>
          </a:p>
          <a:p>
            <a:pPr lvl="1"/>
            <a:br>
              <a:rPr lang="cs-CZ" dirty="0"/>
            </a:br>
            <a:endParaRPr lang="cs-CZ" sz="600" i="1">
              <a:cs typeface="Calibri"/>
            </a:endParaRPr>
          </a:p>
          <a:p>
            <a:pPr marL="285115" indent="-285115">
              <a:buBlip>
                <a:blip r:embed="rId3"/>
              </a:buBlip>
            </a:pPr>
            <a:r>
              <a:rPr lang="cs-CZ" dirty="0">
                <a:sym typeface="Wingdings" panose="05000000000000000000" pitchFamily="2" charset="2"/>
              </a:rPr>
              <a:t>ERASMUS+</a:t>
            </a:r>
            <a:endParaRPr lang="cs-CZ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ym typeface="Wingdings" panose="05000000000000000000" pitchFamily="2" charset="2"/>
              </a:rPr>
              <a:t>Studijní výjezdy do zahraničí</a:t>
            </a:r>
            <a:endParaRPr lang="cs-CZ" sz="14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/>
              <a:t>Kontaktní osoba: Mgr. Jana </a:t>
            </a:r>
            <a:r>
              <a:rPr lang="cs-CZ" sz="1400" dirty="0" err="1"/>
              <a:t>Býmová</a:t>
            </a:r>
            <a:r>
              <a:rPr lang="cs-CZ" sz="1400" dirty="0"/>
              <a:t>, bymova@utb.cz</a:t>
            </a:r>
            <a:endParaRPr lang="cs-CZ" sz="14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400" dirty="0">
                <a:sym typeface="Wingdings" panose="05000000000000000000" pitchFamily="2" charset="2"/>
                <a:hlinkClick r:id="rId6"/>
              </a:rPr>
              <a:t>https://fhs.utb.cz/o-fakulte/mezinarodni-vztahy/studium-a-praxe-v-zahranici/erasmus-studium/</a:t>
            </a:r>
            <a:endParaRPr lang="cs-CZ" sz="14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97496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523999" y="1171671"/>
            <a:ext cx="9144000" cy="92182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>
                <a:solidFill>
                  <a:srgbClr val="C05728"/>
                </a:solidFill>
                <a:latin typeface="+mn-lt"/>
              </a:rPr>
              <a:t>Příležitosti pro studenty</a:t>
            </a:r>
          </a:p>
        </p:txBody>
      </p:sp>
      <p:sp>
        <p:nvSpPr>
          <p:cNvPr id="3" name="Obdélník 2"/>
          <p:cNvSpPr/>
          <p:nvPr/>
        </p:nvSpPr>
        <p:spPr>
          <a:xfrm>
            <a:off x="2384808" y="2365471"/>
            <a:ext cx="8588219" cy="338554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115" indent="-285115">
              <a:buBlip>
                <a:blip r:embed="rId3"/>
              </a:buBlip>
            </a:pPr>
            <a:r>
              <a:rPr lang="cs-CZ" sz="1600" dirty="0"/>
              <a:t>Cvičné hodiny v hudebně (A/312)</a:t>
            </a:r>
            <a:endParaRPr lang="cs-CZ" sz="16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600" dirty="0"/>
              <a:t>Jmenný seznam    (Z1KL1, UP5KL, Z3HN2, UP5FL, Z1FL1)</a:t>
            </a:r>
            <a:endParaRPr lang="cs-CZ" sz="16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600" dirty="0"/>
              <a:t>Vstup na kartu</a:t>
            </a:r>
            <a:endParaRPr lang="cs-CZ" sz="16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600" dirty="0"/>
              <a:t>Podpisová listina</a:t>
            </a:r>
            <a:endParaRPr lang="cs-CZ" sz="16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600" dirty="0"/>
              <a:t>Zodpovědnost za učebnu a vybavení</a:t>
            </a:r>
            <a:endParaRPr lang="cs-CZ" sz="1600" dirty="0">
              <a:cs typeface="Calibri"/>
            </a:endParaRPr>
          </a:p>
          <a:p>
            <a:pPr lvl="1"/>
            <a:endParaRPr lang="cs-CZ" sz="1600" dirty="0">
              <a:cs typeface="Calibri"/>
            </a:endParaRPr>
          </a:p>
          <a:p>
            <a:pPr marL="285115" indent="-285115">
              <a:buBlip>
                <a:blip r:embed="rId3"/>
              </a:buBlip>
            </a:pPr>
            <a:r>
              <a:rPr lang="cs-CZ" sz="1600" dirty="0">
                <a:sym typeface="Wingdings" panose="05000000000000000000" pitchFamily="2" charset="2"/>
              </a:rPr>
              <a:t>Rozvrh cvičných hodin:</a:t>
            </a:r>
            <a:endParaRPr lang="cs-CZ" sz="16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600" dirty="0">
                <a:sym typeface="Wingdings" panose="05000000000000000000" pitchFamily="2" charset="2"/>
              </a:rPr>
              <a:t>Pondělí      17:00-19:00</a:t>
            </a:r>
            <a:endParaRPr lang="cs-CZ" sz="1600" dirty="0">
              <a:cs typeface="Calibri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600" dirty="0">
                <a:sym typeface="Wingdings" panose="05000000000000000000" pitchFamily="2" charset="2"/>
              </a:rPr>
              <a:t>Úterý         12:00-17:00</a:t>
            </a:r>
            <a:endParaRPr lang="cs-CZ" sz="1600">
              <a:cs typeface="Calibri" panose="020F0502020204030204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600" dirty="0">
                <a:sym typeface="Wingdings" panose="05000000000000000000" pitchFamily="2" charset="2"/>
              </a:rPr>
              <a:t>Středa        14:00-19:00</a:t>
            </a:r>
            <a:endParaRPr lang="cs-CZ" sz="1600">
              <a:cs typeface="Calibri" panose="020F0502020204030204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600" dirty="0">
                <a:sym typeface="Wingdings" panose="05000000000000000000" pitchFamily="2" charset="2"/>
              </a:rPr>
              <a:t>Čtvrtek       12:00-19:00</a:t>
            </a:r>
            <a:endParaRPr lang="cs-CZ" sz="1600">
              <a:cs typeface="Calibri" panose="020F0502020204030204"/>
            </a:endParaRPr>
          </a:p>
          <a:p>
            <a:pPr marL="742315" lvl="1" indent="-285115">
              <a:buBlip>
                <a:blip r:embed="rId3"/>
              </a:buBlip>
            </a:pPr>
            <a:r>
              <a:rPr lang="cs-CZ" sz="1600" dirty="0">
                <a:sym typeface="Wingdings" panose="05000000000000000000" pitchFamily="2" charset="2"/>
              </a:rPr>
              <a:t>Pátek          08:00-12:00</a:t>
            </a:r>
            <a:endParaRPr lang="cs-CZ" sz="1600" dirty="0">
              <a:cs typeface="Calibri"/>
            </a:endParaRPr>
          </a:p>
          <a:p>
            <a:endParaRPr lang="cs-CZ" sz="16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2418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Freeform: Shape 23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6" name="Freeform: Shape 25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2BBDB0C-FD0E-FE2B-864A-FE6D0D2D21BE}"/>
              </a:ext>
            </a:extLst>
          </p:cNvPr>
          <p:cNvSpPr txBox="1">
            <a:spLocks/>
          </p:cNvSpPr>
          <p:nvPr/>
        </p:nvSpPr>
        <p:spPr>
          <a:xfrm>
            <a:off x="1524003" y="1999615"/>
            <a:ext cx="9144000" cy="2764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Čas na Vaše otázky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5416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 txBox="1">
            <a:spLocks/>
          </p:cNvSpPr>
          <p:nvPr/>
        </p:nvSpPr>
        <p:spPr>
          <a:xfrm>
            <a:off x="2231017" y="3139699"/>
            <a:ext cx="7610573" cy="9703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cs-CZ" sz="7200">
                <a:solidFill>
                  <a:schemeClr val="bg1"/>
                </a:solidFill>
              </a:rPr>
              <a:t>Děkujeme za pozornost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3820408" y="4221382"/>
            <a:ext cx="4892412" cy="152521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4000">
                <a:solidFill>
                  <a:schemeClr val="bg1"/>
                </a:solidFill>
                <a:latin typeface="+mn-lt"/>
              </a:rPr>
              <a:t>Kontakt ústavu:</a:t>
            </a:r>
          </a:p>
          <a:p>
            <a:pPr marL="0" indent="0" algn="ctr">
              <a:buNone/>
            </a:pPr>
            <a:r>
              <a:rPr lang="cs-CZ" sz="4000" err="1">
                <a:solidFill>
                  <a:schemeClr val="bg1"/>
                </a:solidFill>
                <a:latin typeface="+mn-lt"/>
              </a:rPr>
              <a:t>usp-zam@fhs.utb.cz</a:t>
            </a:r>
            <a:endParaRPr lang="cs-CZ" sz="400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97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524000" y="2611799"/>
            <a:ext cx="9144000" cy="2387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Ústav školní pedagogiky</a:t>
            </a: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524000" y="3582105"/>
            <a:ext cx="9144000" cy="123642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4000">
                <a:solidFill>
                  <a:srgbClr val="C05728"/>
                </a:solidFill>
                <a:latin typeface="+mn-lt"/>
              </a:rPr>
              <a:t>Představení personálního zastoupení</a:t>
            </a:r>
          </a:p>
        </p:txBody>
      </p:sp>
    </p:spTree>
    <p:extLst>
      <p:ext uri="{BB962C8B-B14F-4D97-AF65-F5344CB8AC3E}">
        <p14:creationId xmlns:p14="http://schemas.microsoft.com/office/powerpoint/2010/main" val="937861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adpis 1"/>
          <p:cNvSpPr txBox="1">
            <a:spLocks/>
          </p:cNvSpPr>
          <p:nvPr/>
        </p:nvSpPr>
        <p:spPr>
          <a:xfrm>
            <a:off x="359799" y="2502822"/>
            <a:ext cx="4252394" cy="47416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2400" u="sng">
                <a:solidFill>
                  <a:srgbClr val="C05728"/>
                </a:solidFill>
                <a:latin typeface="+mn-lt"/>
              </a:rPr>
              <a:t>Vedení Ústavu školní pedagogiky</a:t>
            </a:r>
          </a:p>
          <a:p>
            <a:pPr algn="ctr"/>
            <a:endParaRPr lang="cs-CZ" sz="2400">
              <a:solidFill>
                <a:srgbClr val="C05728"/>
              </a:solidFill>
              <a:latin typeface="+mn-lt"/>
            </a:endParaRPr>
          </a:p>
        </p:txBody>
      </p:sp>
      <p:sp>
        <p:nvSpPr>
          <p:cNvPr id="12" name="Nadpis 1"/>
          <p:cNvSpPr txBox="1">
            <a:spLocks/>
          </p:cNvSpPr>
          <p:nvPr/>
        </p:nvSpPr>
        <p:spPr>
          <a:xfrm>
            <a:off x="5234110" y="2583811"/>
            <a:ext cx="5191648" cy="30967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r>
              <a:rPr lang="cs-CZ" sz="2400" u="sng">
                <a:solidFill>
                  <a:srgbClr val="C05728"/>
                </a:solidFill>
                <a:latin typeface="+mn-lt"/>
              </a:rPr>
              <a:t>Profesoři</a:t>
            </a:r>
          </a:p>
        </p:txBody>
      </p:sp>
      <p:sp>
        <p:nvSpPr>
          <p:cNvPr id="15" name="Nadpis 1"/>
          <p:cNvSpPr txBox="1">
            <a:spLocks/>
          </p:cNvSpPr>
          <p:nvPr/>
        </p:nvSpPr>
        <p:spPr>
          <a:xfrm>
            <a:off x="9452633" y="2542835"/>
            <a:ext cx="5044272" cy="39163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r>
              <a:rPr lang="cs-CZ" sz="2400" u="sng">
                <a:solidFill>
                  <a:srgbClr val="C05728"/>
                </a:solidFill>
                <a:latin typeface="+mn-lt"/>
              </a:rPr>
              <a:t>Docenti</a:t>
            </a:r>
          </a:p>
          <a:p>
            <a:pPr lvl="0" defTabSz="457200">
              <a:lnSpc>
                <a:spcPct val="100000"/>
              </a:lnSpc>
              <a:spcBef>
                <a:spcPts val="0"/>
              </a:spcBef>
            </a:pPr>
            <a:endParaRPr lang="cs-CZ" sz="180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endParaRPr lang="cs-CZ" sz="2800">
              <a:solidFill>
                <a:srgbClr val="C05728"/>
              </a:solidFill>
              <a:latin typeface="+mn-lt"/>
            </a:endParaRPr>
          </a:p>
          <a:p>
            <a:endParaRPr lang="cs-CZ" sz="2800">
              <a:solidFill>
                <a:srgbClr val="C05728"/>
              </a:solidFill>
              <a:latin typeface="+mn-lt"/>
            </a:endParaRPr>
          </a:p>
        </p:txBody>
      </p:sp>
      <p:sp>
        <p:nvSpPr>
          <p:cNvPr id="21" name="Nadpis 1"/>
          <p:cNvSpPr txBox="1">
            <a:spLocks/>
          </p:cNvSpPr>
          <p:nvPr/>
        </p:nvSpPr>
        <p:spPr>
          <a:xfrm>
            <a:off x="1660882" y="1200778"/>
            <a:ext cx="9144000" cy="95104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5400" b="1">
                <a:solidFill>
                  <a:srgbClr val="C05728"/>
                </a:solidFill>
                <a:latin typeface="+mn-lt"/>
              </a:rPr>
              <a:t>Ústav školní pedagogiky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560289" y="3713481"/>
            <a:ext cx="3748036" cy="769441"/>
          </a:xfrm>
          <a:prstGeom prst="rect">
            <a:avLst/>
          </a:prstGeom>
          <a:noFill/>
          <a:ln>
            <a:solidFill>
              <a:srgbClr val="C05728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cs-CZ" sz="1600">
                <a:solidFill>
                  <a:prstClr val="black"/>
                </a:solidFill>
              </a:rPr>
              <a:t>Ředitelka ústavu školní pedagogiky: </a:t>
            </a:r>
          </a:p>
          <a:p>
            <a:pPr lvl="0"/>
            <a:r>
              <a:rPr lang="cs-CZ" sz="1600">
                <a:solidFill>
                  <a:prstClr val="black"/>
                </a:solidFill>
              </a:rPr>
              <a:t>doc. PhDr. Marcela Janíková, Ph.D</a:t>
            </a:r>
            <a:r>
              <a:rPr lang="cs-CZ" sz="280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526921" y="3714575"/>
            <a:ext cx="3225521" cy="769441"/>
          </a:xfrm>
          <a:prstGeom prst="rect">
            <a:avLst/>
          </a:prstGeom>
          <a:noFill/>
          <a:ln>
            <a:solidFill>
              <a:srgbClr val="C05728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lvl="0"/>
            <a:r>
              <a:rPr lang="cs-CZ" sz="1600" dirty="0"/>
              <a:t>Prof. PhDr. Ivo Jirásek, Ph.D.</a:t>
            </a:r>
          </a:p>
          <a:p>
            <a:pPr lvl="0"/>
            <a:r>
              <a:rPr lang="cs-CZ" sz="1600" dirty="0"/>
              <a:t>Prof. RNDr. Anna </a:t>
            </a:r>
            <a:r>
              <a:rPr lang="cs-CZ" sz="1600" err="1"/>
              <a:t>Tirpáková</a:t>
            </a:r>
            <a:r>
              <a:rPr lang="cs-CZ" sz="1600" dirty="0"/>
              <a:t>, CSc.</a:t>
            </a:r>
          </a:p>
          <a:p>
            <a:endParaRPr lang="cs-CZ" sz="1200" dirty="0">
              <a:cs typeface="Calibri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8179358" y="3714575"/>
            <a:ext cx="3506875" cy="1323439"/>
          </a:xfrm>
          <a:prstGeom prst="rect">
            <a:avLst/>
          </a:prstGeom>
          <a:noFill/>
          <a:ln>
            <a:solidFill>
              <a:srgbClr val="C05728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lvl="0"/>
            <a:r>
              <a:rPr lang="cs-CZ" sz="1600"/>
              <a:t>d</a:t>
            </a:r>
            <a:r>
              <a:rPr lang="pt-BR" sz="1600"/>
              <a:t>oc. </a:t>
            </a:r>
            <a:r>
              <a:rPr lang="pt-BR" sz="1600" err="1"/>
              <a:t>PhDr</a:t>
            </a:r>
            <a:r>
              <a:rPr lang="pt-BR" sz="1600"/>
              <a:t>. Martina </a:t>
            </a:r>
            <a:r>
              <a:rPr lang="pt-BR" sz="1600" err="1"/>
              <a:t>Fasnerová</a:t>
            </a:r>
            <a:r>
              <a:rPr lang="pt-BR" sz="1600"/>
              <a:t>, </a:t>
            </a:r>
            <a:r>
              <a:rPr lang="pt-BR" sz="1600" err="1"/>
              <a:t>Ph</a:t>
            </a:r>
            <a:r>
              <a:rPr lang="pt-BR" sz="1600"/>
              <a:t>. D.</a:t>
            </a:r>
            <a:endParaRPr lang="cs-CZ" sz="1600"/>
          </a:p>
          <a:p>
            <a:pPr lvl="0"/>
            <a:r>
              <a:rPr lang="cs-CZ" sz="1600"/>
              <a:t>doc. PhDr. Marcela Janíková, Ph.D.</a:t>
            </a:r>
            <a:endParaRPr lang="cs-CZ" sz="1600">
              <a:cs typeface="Calibri"/>
            </a:endParaRPr>
          </a:p>
          <a:p>
            <a:pPr lvl="0"/>
            <a:r>
              <a:rPr lang="cs-CZ" sz="1600"/>
              <a:t>doc. Mgr. Petr </a:t>
            </a:r>
            <a:r>
              <a:rPr lang="cs-CZ" sz="1600" err="1"/>
              <a:t>Najvar</a:t>
            </a:r>
            <a:r>
              <a:rPr lang="cs-CZ" sz="1600"/>
              <a:t>, Ph.D.</a:t>
            </a:r>
            <a:endParaRPr lang="cs-CZ" sz="1600">
              <a:cs typeface="Calibri"/>
            </a:endParaRPr>
          </a:p>
          <a:p>
            <a:pPr lvl="0"/>
            <a:r>
              <a:rPr lang="cs-CZ" sz="1600"/>
              <a:t>doc. PhDr. Zuzana Petrová, Ph.D.</a:t>
            </a:r>
            <a:endParaRPr lang="cs-CZ" sz="1600">
              <a:cs typeface="Calibri"/>
            </a:endParaRPr>
          </a:p>
          <a:p>
            <a:pPr lvl="0"/>
            <a:r>
              <a:rPr lang="cs-CZ" sz="1600"/>
              <a:t>doc. PhDr. Irena Plevová, Ph.D.</a:t>
            </a:r>
            <a:endParaRPr lang="cs-CZ" sz="16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8432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dpis 1"/>
          <p:cNvSpPr txBox="1">
            <a:spLocks/>
          </p:cNvSpPr>
          <p:nvPr/>
        </p:nvSpPr>
        <p:spPr>
          <a:xfrm>
            <a:off x="5576621" y="1081287"/>
            <a:ext cx="1913269" cy="6169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r>
              <a:rPr lang="cs-CZ" sz="1800" u="sng">
                <a:solidFill>
                  <a:srgbClr val="C05728"/>
                </a:solidFill>
                <a:latin typeface="+mn-lt"/>
              </a:rPr>
              <a:t>Asistenti</a:t>
            </a:r>
          </a:p>
        </p:txBody>
      </p:sp>
      <p:sp>
        <p:nvSpPr>
          <p:cNvPr id="14" name="Nadpis 1"/>
          <p:cNvSpPr txBox="1">
            <a:spLocks/>
          </p:cNvSpPr>
          <p:nvPr/>
        </p:nvSpPr>
        <p:spPr>
          <a:xfrm>
            <a:off x="1212565" y="1120215"/>
            <a:ext cx="3167442" cy="6169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r>
              <a:rPr lang="cs-CZ" sz="1800" u="sng">
                <a:solidFill>
                  <a:srgbClr val="C05728"/>
                </a:solidFill>
                <a:latin typeface="+mn-lt"/>
              </a:rPr>
              <a:t>Odborní asistenti</a:t>
            </a:r>
          </a:p>
        </p:txBody>
      </p:sp>
      <p:sp>
        <p:nvSpPr>
          <p:cNvPr id="20" name="Obdélník 19"/>
          <p:cNvSpPr/>
          <p:nvPr/>
        </p:nvSpPr>
        <p:spPr>
          <a:xfrm>
            <a:off x="651740" y="1698205"/>
            <a:ext cx="3609900" cy="5114605"/>
          </a:xfrm>
          <a:prstGeom prst="rect">
            <a:avLst/>
          </a:prstGeom>
          <a:ln>
            <a:solidFill>
              <a:srgbClr val="C05728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PhDr. Roman </a:t>
            </a:r>
            <a:r>
              <a:rPr lang="cs-CZ" sz="16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Božik</a:t>
            </a: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Libuše </a:t>
            </a:r>
            <a:r>
              <a:rPr lang="cs-CZ" sz="16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Jelénková</a:t>
            </a: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Kamil Janiš,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/>
              <a:t>Mgr. Miroslava Jirásková,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PhDr. Hana Navrátilová,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Juraj </a:t>
            </a:r>
            <a:r>
              <a:rPr lang="cs-CZ" sz="16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Obonya</a:t>
            </a: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PhD.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Marie Pavelková,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/>
              <a:t>PhDr. Mgr. Bc. Barbora Plisková</a:t>
            </a: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Helena Pospíšilová,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PhDr. Barbora Petrů </a:t>
            </a:r>
            <a:r>
              <a:rPr lang="cs-CZ" sz="16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Puhrová</a:t>
            </a: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Barbora </a:t>
            </a:r>
            <a:r>
              <a:rPr lang="cs-CZ" sz="160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Tallová</a:t>
            </a: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Jana Vašíková, PhD.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/>
              <a:t>PhDr. Antonín </a:t>
            </a:r>
            <a:r>
              <a:rPr lang="cs-CZ" sz="1600" err="1"/>
              <a:t>Zderčík</a:t>
            </a:r>
            <a:r>
              <a:rPr lang="cs-CZ" sz="1600"/>
              <a:t>, Ph.D.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Iva Žáková, Ph.D.</a:t>
            </a:r>
          </a:p>
        </p:txBody>
      </p:sp>
      <p:sp>
        <p:nvSpPr>
          <p:cNvPr id="22" name="Obdélník 21"/>
          <p:cNvSpPr/>
          <p:nvPr/>
        </p:nvSpPr>
        <p:spPr>
          <a:xfrm>
            <a:off x="4643601" y="1693697"/>
            <a:ext cx="3179599" cy="3762697"/>
          </a:xfrm>
          <a:prstGeom prst="rect">
            <a:avLst/>
          </a:prstGeom>
          <a:ln>
            <a:solidFill>
              <a:srgbClr val="C05728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/>
                <a:ea typeface="Calibri" panose="020F0502020204030204" pitchFamily="34" charset="0"/>
                <a:cs typeface="Times New Roman"/>
              </a:rPr>
              <a:t>PhDr. Beáta </a:t>
            </a:r>
            <a:r>
              <a:rPr lang="cs-CZ" sz="1600" dirty="0" err="1">
                <a:latin typeface="Calibri"/>
                <a:ea typeface="Calibri" panose="020F0502020204030204" pitchFamily="34" charset="0"/>
                <a:cs typeface="Times New Roman"/>
              </a:rPr>
              <a:t>Deutscherová</a:t>
            </a:r>
            <a:r>
              <a:rPr lang="cs-CZ" sz="1600" dirty="0">
                <a:latin typeface="Calibri"/>
                <a:ea typeface="Calibri" panose="020F0502020204030204" pitchFamily="34" charset="0"/>
                <a:cs typeface="Times New Roman"/>
              </a:rPr>
              <a:t>, MBA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/>
                <a:ea typeface="Calibri" panose="020F0502020204030204" pitchFamily="34" charset="0"/>
                <a:cs typeface="Times New Roman"/>
              </a:rPr>
              <a:t>PhDr. Beata Horníčková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/>
                <a:ea typeface="Calibri" panose="020F0502020204030204" pitchFamily="34" charset="0"/>
                <a:cs typeface="Times New Roman"/>
              </a:rPr>
              <a:t>Mgr. Tereza </a:t>
            </a:r>
            <a:r>
              <a:rPr lang="cs-CZ" sz="1600" dirty="0" err="1">
                <a:latin typeface="Calibri"/>
                <a:ea typeface="Calibri" panose="020F0502020204030204" pitchFamily="34" charset="0"/>
                <a:cs typeface="Times New Roman"/>
              </a:rPr>
              <a:t>Kolumber</a:t>
            </a:r>
            <a:endParaRPr lang="cs-CZ" sz="1600" u="sng" dirty="0">
              <a:solidFill>
                <a:srgbClr val="C05728"/>
              </a:solidFill>
              <a:latin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3200" u="sng" dirty="0">
              <a:solidFill>
                <a:srgbClr val="C05728"/>
              </a:solidFill>
              <a:cs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u="sng" dirty="0">
                <a:solidFill>
                  <a:srgbClr val="C05728"/>
                </a:solidFill>
              </a:rPr>
              <a:t>Pedagogičtí pracovníci – doktorandi</a:t>
            </a:r>
            <a:endParaRPr lang="cs-CZ" u="sng">
              <a:solidFill>
                <a:srgbClr val="C05728"/>
              </a:solidFill>
              <a:cs typeface="Calibri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cs-CZ" sz="1600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/>
              </a:rPr>
            </a:br>
            <a:r>
              <a:rPr lang="cs-CZ" sz="1600" dirty="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/>
              </a:rPr>
              <a:t>Mgr. Michaela </a:t>
            </a:r>
            <a:r>
              <a:rPr lang="cs-CZ" sz="1600" dirty="0" err="1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/>
              </a:rPr>
              <a:t>Bernatíková</a:t>
            </a:r>
            <a:endParaRPr lang="cs-CZ" sz="1600" dirty="0">
              <a:solidFill>
                <a:srgbClr val="000000"/>
              </a:solidFill>
              <a:latin typeface="Calibri"/>
              <a:ea typeface="Calibri" panose="020F0502020204030204" pitchFamily="34" charset="0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/>
                <a:ea typeface="Calibri" panose="020F0502020204030204" pitchFamily="34" charset="0"/>
                <a:cs typeface="Times New Roman"/>
              </a:rPr>
              <a:t>Mgr. Tereza </a:t>
            </a:r>
            <a:r>
              <a:rPr lang="cs-CZ" sz="1600" dirty="0" err="1">
                <a:latin typeface="Calibri"/>
                <a:ea typeface="Calibri" panose="020F0502020204030204" pitchFamily="34" charset="0"/>
                <a:cs typeface="Times New Roman"/>
              </a:rPr>
              <a:t>Mozgvová</a:t>
            </a:r>
            <a:endParaRPr lang="cs-CZ" sz="1600" dirty="0">
              <a:latin typeface="Calibri"/>
              <a:ea typeface="Calibri" panose="020F0502020204030204" pitchFamily="34" charset="0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latin typeface="Calibri"/>
                <a:ea typeface="Calibri" panose="020F0502020204030204" pitchFamily="34" charset="0"/>
                <a:cs typeface="Times New Roman"/>
              </a:rPr>
              <a:t>Mgr. Jitka </a:t>
            </a:r>
            <a:r>
              <a:rPr lang="cs-CZ" sz="1600" dirty="0" err="1">
                <a:latin typeface="Calibri"/>
                <a:ea typeface="Calibri" panose="020F0502020204030204" pitchFamily="34" charset="0"/>
                <a:cs typeface="Times New Roman"/>
              </a:rPr>
              <a:t>Patakiová</a:t>
            </a:r>
            <a:endParaRPr lang="cs-CZ" sz="1600">
              <a:latin typeface="Calibri"/>
              <a:ea typeface="Calibri" panose="020F0502020204030204" pitchFamily="34" charset="0"/>
              <a:cs typeface="Times New Roman"/>
            </a:endParaRPr>
          </a:p>
        </p:txBody>
      </p:sp>
      <p:sp>
        <p:nvSpPr>
          <p:cNvPr id="23" name="Nadpis 1"/>
          <p:cNvSpPr txBox="1">
            <a:spLocks/>
          </p:cNvSpPr>
          <p:nvPr/>
        </p:nvSpPr>
        <p:spPr>
          <a:xfrm>
            <a:off x="9426388" y="1753954"/>
            <a:ext cx="1480172" cy="6169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endParaRPr lang="cs-CZ" sz="2400">
              <a:solidFill>
                <a:srgbClr val="C05728"/>
              </a:solidFill>
              <a:latin typeface="+mn-lt"/>
            </a:endParaRPr>
          </a:p>
        </p:txBody>
      </p:sp>
      <p:sp>
        <p:nvSpPr>
          <p:cNvPr id="24" name="Nadpis 1"/>
          <p:cNvSpPr txBox="1">
            <a:spLocks/>
          </p:cNvSpPr>
          <p:nvPr/>
        </p:nvSpPr>
        <p:spPr>
          <a:xfrm>
            <a:off x="5576621" y="4621626"/>
            <a:ext cx="5329939" cy="6169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endParaRPr lang="cs-CZ" sz="2400">
              <a:solidFill>
                <a:srgbClr val="C05728"/>
              </a:solidFill>
              <a:latin typeface="+mn-lt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8686504" y="1130612"/>
            <a:ext cx="2990049" cy="375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u="sng">
                <a:solidFill>
                  <a:srgbClr val="C05728"/>
                </a:solidFill>
              </a:rPr>
              <a:t>Externí pedagogičtí pracovníci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B8F641AF-7F1E-9BC3-B562-C1524C42B50E}"/>
              </a:ext>
            </a:extLst>
          </p:cNvPr>
          <p:cNvSpPr txBox="1"/>
          <p:nvPr/>
        </p:nvSpPr>
        <p:spPr>
          <a:xfrm>
            <a:off x="8457236" y="1734274"/>
            <a:ext cx="3022921" cy="3747436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cs-CZ" sz="1600" dirty="0">
                <a:cs typeface="Segoe UI"/>
              </a:rPr>
              <a:t>Mgr. et Mgr. Daniel Cabák</a:t>
            </a:r>
            <a:r>
              <a:rPr lang="en-US" sz="1600" dirty="0">
                <a:cs typeface="Segoe UI"/>
              </a:rPr>
              <a:t>​</a:t>
            </a:r>
            <a:endParaRPr lang="cs-CZ"/>
          </a:p>
          <a:p>
            <a:pPr>
              <a:lnSpc>
                <a:spcPct val="150000"/>
              </a:lnSpc>
            </a:pPr>
            <a:r>
              <a:rPr lang="cs-CZ" sz="1600" dirty="0">
                <a:cs typeface="Segoe UI"/>
              </a:rPr>
              <a:t>Mgr. Kateřina Hálová</a:t>
            </a:r>
            <a:r>
              <a:rPr lang="en-US" sz="1600" dirty="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cs-CZ" sz="1600" dirty="0">
                <a:cs typeface="Segoe UI"/>
              </a:rPr>
              <a:t>Mgr. Marcela </a:t>
            </a:r>
            <a:r>
              <a:rPr lang="cs-CZ" sz="1600" err="1">
                <a:cs typeface="Segoe UI"/>
              </a:rPr>
              <a:t>Křenovská</a:t>
            </a:r>
            <a:r>
              <a:rPr lang="cs-CZ" sz="1600" dirty="0">
                <a:cs typeface="Segoe UI"/>
              </a:rPr>
              <a:t>, Ph.D.</a:t>
            </a:r>
            <a:r>
              <a:rPr lang="en-US" sz="1600" dirty="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cs-CZ" sz="1600" dirty="0">
                <a:cs typeface="Segoe UI"/>
              </a:rPr>
              <a:t>Mgr. et Mgr. Břetislav </a:t>
            </a:r>
            <a:r>
              <a:rPr lang="cs-CZ" sz="1600" err="1">
                <a:cs typeface="Segoe UI"/>
              </a:rPr>
              <a:t>Lebloch</a:t>
            </a:r>
            <a:r>
              <a:rPr lang="cs-CZ" sz="1600" dirty="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cs-CZ" sz="1600" dirty="0">
                <a:cs typeface="Segoe UI"/>
              </a:rPr>
              <a:t>Mgr. Lenka Otáhalová</a:t>
            </a:r>
            <a:r>
              <a:rPr lang="en-US" sz="1600" dirty="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cs-CZ" sz="1600" dirty="0">
                <a:cs typeface="Segoe UI"/>
              </a:rPr>
              <a:t>Mgr. et Mgr. Viktor Pacholík, Ph.D.</a:t>
            </a:r>
            <a:r>
              <a:rPr lang="en-US" sz="1600" dirty="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en-US" sz="1600" dirty="0">
                <a:cs typeface="Segoe UI"/>
              </a:rPr>
              <a:t>Mgr. Markéta </a:t>
            </a:r>
            <a:r>
              <a:rPr lang="en-US" sz="1600" dirty="0" err="1">
                <a:cs typeface="Segoe UI"/>
              </a:rPr>
              <a:t>Píšová</a:t>
            </a:r>
          </a:p>
          <a:p>
            <a:pPr>
              <a:lnSpc>
                <a:spcPct val="150000"/>
              </a:lnSpc>
            </a:pPr>
            <a:r>
              <a:rPr lang="cs-CZ" sz="1600" dirty="0">
                <a:cs typeface="Segoe UI"/>
              </a:rPr>
              <a:t>Mgr. et Mgr. Martin Polách</a:t>
            </a:r>
            <a:r>
              <a:rPr lang="en-US" sz="1600" dirty="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cs-CZ" sz="1600" dirty="0">
                <a:cs typeface="Segoe UI"/>
              </a:rPr>
              <a:t>Mgr. Magda </a:t>
            </a:r>
            <a:r>
              <a:rPr lang="cs-CZ" sz="1600" err="1">
                <a:cs typeface="Segoe UI"/>
              </a:rPr>
              <a:t>Zycháčková</a:t>
            </a:r>
            <a:r>
              <a:rPr lang="cs-CZ" sz="1600" dirty="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cs-CZ" sz="1600" dirty="0">
                <a:cs typeface="Segoe UI"/>
              </a:rPr>
              <a:t>Jan Bradáč, </a:t>
            </a:r>
            <a:r>
              <a:rPr lang="cs-CZ" sz="1600" dirty="0" err="1">
                <a:cs typeface="Segoe UI"/>
              </a:rPr>
              <a:t>DiS</a:t>
            </a:r>
            <a:r>
              <a:rPr lang="cs-CZ" sz="1600" dirty="0">
                <a:cs typeface="Segoe U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8741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1028700" y="1967266"/>
            <a:ext cx="2628900" cy="254725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28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Ústav</a:t>
            </a:r>
            <a:r>
              <a:rPr lang="en-US" sz="28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školní</a:t>
            </a:r>
            <a:r>
              <a:rPr lang="en-US" sz="28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pedagogiky</a:t>
            </a:r>
            <a:endParaRPr lang="en-US" sz="2800" b="1" kern="1200" dirty="0" err="1">
              <a:solidFill>
                <a:srgbClr val="FFFFFF"/>
              </a:solidFill>
              <a:latin typeface="+mj-lt"/>
              <a:cs typeface="Calibri Light"/>
            </a:endParaRPr>
          </a:p>
          <a:p>
            <a:pPr algn="ctr">
              <a:spcAft>
                <a:spcPts val="600"/>
              </a:spcAft>
            </a:pPr>
            <a:endParaRPr lang="en-US" sz="2800" b="1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>
              <a:spcAft>
                <a:spcPts val="600"/>
              </a:spcAft>
            </a:pPr>
            <a:r>
              <a:rPr lang="en-US" sz="28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Tutoři</a:t>
            </a:r>
            <a:r>
              <a:rPr lang="en-US" sz="28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–</a:t>
            </a:r>
            <a:r>
              <a:rPr lang="en-US" sz="2800" b="1" dirty="0">
                <a:solidFill>
                  <a:srgbClr val="FFFFFF"/>
                </a:solidFill>
                <a:latin typeface="+mj-lt"/>
              </a:rPr>
              <a:t> </a:t>
            </a:r>
            <a:r>
              <a:rPr lang="en-US" sz="28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ročníkoví</a:t>
            </a:r>
            <a:r>
              <a:rPr lang="en-US" sz="28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vedoucí</a:t>
            </a:r>
            <a:endParaRPr lang="en-US" sz="2800" b="1" kern="1200">
              <a:solidFill>
                <a:srgbClr val="FFFFFF"/>
              </a:solidFill>
              <a:latin typeface="+mj-lt"/>
              <a:cs typeface="Calibri Light"/>
            </a:endParaRP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DED4DBBB-5B64-959A-924E-32593AAE3C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007169"/>
              </p:ext>
            </p:extLst>
          </p:nvPr>
        </p:nvGraphicFramePr>
        <p:xfrm>
          <a:off x="4489951" y="575607"/>
          <a:ext cx="7315741" cy="53494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4793">
                  <a:extLst>
                    <a:ext uri="{9D8B030D-6E8A-4147-A177-3AD203B41FA5}">
                      <a16:colId xmlns:a16="http://schemas.microsoft.com/office/drawing/2014/main" val="3328754210"/>
                    </a:ext>
                  </a:extLst>
                </a:gridCol>
                <a:gridCol w="2302212">
                  <a:extLst>
                    <a:ext uri="{9D8B030D-6E8A-4147-A177-3AD203B41FA5}">
                      <a16:colId xmlns:a16="http://schemas.microsoft.com/office/drawing/2014/main" val="14495049"/>
                    </a:ext>
                  </a:extLst>
                </a:gridCol>
                <a:gridCol w="1913106">
                  <a:extLst>
                    <a:ext uri="{9D8B030D-6E8A-4147-A177-3AD203B41FA5}">
                      <a16:colId xmlns:a16="http://schemas.microsoft.com/office/drawing/2014/main" val="824160309"/>
                    </a:ext>
                  </a:extLst>
                </a:gridCol>
                <a:gridCol w="2475630">
                  <a:extLst>
                    <a:ext uri="{9D8B030D-6E8A-4147-A177-3AD203B41FA5}">
                      <a16:colId xmlns:a16="http://schemas.microsoft.com/office/drawing/2014/main" val="1961587283"/>
                    </a:ext>
                  </a:extLst>
                </a:gridCol>
              </a:tblGrid>
              <a:tr h="794425">
                <a:tc>
                  <a:txBody>
                    <a:bodyPr/>
                    <a:lstStyle/>
                    <a:p>
                      <a:pPr fontAlgn="t"/>
                      <a:endParaRPr lang="cs-CZ" sz="14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4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UČITELSTVÍ PRO </a:t>
                      </a:r>
                    </a:p>
                    <a:p>
                      <a:pPr lvl="0" algn="ctr">
                        <a:buNone/>
                      </a:pP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MATEŘSKÉ ŠKOLY  </a:t>
                      </a:r>
                      <a:endParaRPr lang="cs-CZ">
                        <a:solidFill>
                          <a:schemeClr val="tx1"/>
                        </a:solidFill>
                      </a:endParaRP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br>
                        <a:rPr lang="cs-CZ" sz="1200" b="1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PŘEDŠKOLNÍ PEDAGOGIKA</a:t>
                      </a:r>
                      <a:endParaRPr lang="cs-CZ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lvl="0" algn="ctr">
                        <a:buNone/>
                      </a:pP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PEDAGOGIKA PŘEDŠKOLNÍHO VĚKU  </a:t>
                      </a:r>
                      <a:endParaRPr lang="cs-CZ" sz="1200" b="1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UČITELSTVÍ PRO  </a:t>
                      </a: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WordVisiCarriageReturn_MSFontService"/>
                        </a:rPr>
                        <a:t> </a:t>
                      </a:r>
                      <a:b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WordVisiCarriageReturn_MSFontService"/>
                        </a:rPr>
                      </a:br>
                      <a:r>
                        <a:rPr lang="cs-CZ" sz="1200" b="1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1. STUPEŇ ZÁKLADNÍ ŠKOLY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903031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fontAlgn="t"/>
                      <a:endParaRPr lang="cs-CZ" sz="14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400" b="1">
                          <a:effectLst/>
                          <a:latin typeface="Calibri"/>
                        </a:rPr>
                        <a:t>ročník </a:t>
                      </a:r>
                      <a:endParaRPr lang="cs-CZ" sz="1400" b="1" dirty="0">
                        <a:effectLst/>
                        <a:latin typeface="Calibri"/>
                      </a:endParaRP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14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400" b="1" dirty="0">
                          <a:effectLst/>
                          <a:latin typeface="Calibri"/>
                        </a:rPr>
                        <a:t>prezenční forma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14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400" b="1" dirty="0">
                          <a:effectLst/>
                          <a:latin typeface="Calibri"/>
                        </a:rPr>
                        <a:t>prezenční forma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14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400" b="1" dirty="0">
                          <a:effectLst/>
                          <a:latin typeface="Calibri"/>
                        </a:rPr>
                        <a:t>prezenční forma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9050287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1.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PhDr. Beáta </a:t>
                      </a:r>
                      <a:r>
                        <a:rPr lang="cs-CZ" sz="1200" b="1" err="1">
                          <a:effectLst/>
                          <a:latin typeface="Calibri"/>
                        </a:rPr>
                        <a:t>Deutscherová</a:t>
                      </a:r>
                      <a:r>
                        <a:rPr lang="cs-CZ" sz="1200" b="1" dirty="0">
                          <a:effectLst/>
                          <a:latin typeface="Calibri"/>
                        </a:rPr>
                        <a:t>, MBA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PhDr. Beata Horníčková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Mgr. Marie Pavelková, Ph.D.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7501285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2.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Mgr. Iva Žáková, Ph.D.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Mgr. Juraj </a:t>
                      </a:r>
                      <a:r>
                        <a:rPr lang="cs-CZ" sz="1200" b="1" err="1">
                          <a:effectLst/>
                          <a:latin typeface="Calibri"/>
                        </a:rPr>
                        <a:t>Obonya</a:t>
                      </a:r>
                      <a:r>
                        <a:rPr lang="cs-CZ" sz="1200" b="1" dirty="0">
                          <a:effectLst/>
                          <a:latin typeface="Calibri"/>
                        </a:rPr>
                        <a:t>, PhD.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Mgr. Jana Vašíková, PhD. 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5007495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3.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PhDr. Hana Navrátilová, Ph.D.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PhDr. Roman </a:t>
                      </a:r>
                      <a:r>
                        <a:rPr lang="cs-CZ" sz="1200" b="1" err="1">
                          <a:effectLst/>
                          <a:latin typeface="Calibri"/>
                        </a:rPr>
                        <a:t>Božik</a:t>
                      </a:r>
                      <a:r>
                        <a:rPr lang="cs-CZ" sz="1200" b="1" dirty="0">
                          <a:effectLst/>
                          <a:latin typeface="Calibri"/>
                        </a:rPr>
                        <a:t>, Ph.D.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375469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4.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Mgr. Libuše </a:t>
                      </a:r>
                      <a:r>
                        <a:rPr lang="cs-CZ" sz="1200" b="1" err="1">
                          <a:effectLst/>
                          <a:latin typeface="Calibri"/>
                        </a:rPr>
                        <a:t>Jelénková</a:t>
                      </a:r>
                      <a:r>
                        <a:rPr lang="cs-CZ" sz="1200" b="1" dirty="0">
                          <a:effectLst/>
                          <a:latin typeface="Calibri"/>
                        </a:rPr>
                        <a:t>, Ph.D.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556151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5.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PhDr. Barbora Petrů </a:t>
                      </a:r>
                      <a:r>
                        <a:rPr lang="cs-CZ" sz="1200" b="1" err="1">
                          <a:effectLst/>
                          <a:latin typeface="Calibri"/>
                        </a:rPr>
                        <a:t>Puhrová</a:t>
                      </a:r>
                      <a:r>
                        <a:rPr lang="cs-CZ" sz="1200" b="1" dirty="0">
                          <a:effectLst/>
                          <a:latin typeface="Calibri"/>
                        </a:rPr>
                        <a:t>, Ph.D.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7169894"/>
                  </a:ext>
                </a:extLst>
              </a:tr>
              <a:tr h="226978">
                <a:tc gridSpan="4"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080877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400" b="1" dirty="0">
                          <a:effectLst/>
                          <a:latin typeface="Calibri"/>
                        </a:rPr>
                        <a:t>kombinovaná forma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400" b="1" dirty="0">
                          <a:effectLst/>
                          <a:latin typeface="Calibri"/>
                        </a:rPr>
                        <a:t>kombinovaná forma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2682932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1.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PhDr. Beáta </a:t>
                      </a:r>
                      <a:r>
                        <a:rPr lang="cs-CZ" sz="1200" b="1" err="1">
                          <a:effectLst/>
                          <a:latin typeface="Calibri"/>
                        </a:rPr>
                        <a:t>Deutscherová</a:t>
                      </a:r>
                      <a:r>
                        <a:rPr lang="cs-CZ" sz="1200" b="1" dirty="0">
                          <a:effectLst/>
                          <a:latin typeface="Calibri"/>
                        </a:rPr>
                        <a:t>, MBA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PhDr. Beata Horníčková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5797577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2.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Mgr. Iva Žáková, Ph.D.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Mgr. Juraj </a:t>
                      </a:r>
                      <a:r>
                        <a:rPr lang="cs-CZ" sz="1200" b="1" err="1">
                          <a:effectLst/>
                          <a:latin typeface="Calibri"/>
                        </a:rPr>
                        <a:t>Obonya</a:t>
                      </a:r>
                      <a:r>
                        <a:rPr lang="cs-CZ" sz="1200" b="1" dirty="0">
                          <a:effectLst/>
                          <a:latin typeface="Calibri"/>
                        </a:rPr>
                        <a:t>, PhD.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531648"/>
                  </a:ext>
                </a:extLst>
              </a:tr>
              <a:tr h="398386">
                <a:tc>
                  <a:txBody>
                    <a:bodyPr/>
                    <a:lstStyle/>
                    <a:p>
                      <a:pPr algn="ctr"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3. 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PhDr. Hana Navrátilová, Ph.D.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cs-CZ" sz="1200" b="1" dirty="0">
                        <a:effectLst/>
                      </a:endParaRPr>
                    </a:p>
                    <a:p>
                      <a:pPr algn="ctr" rtl="0" fontAlgn="base"/>
                      <a:r>
                        <a:rPr lang="cs-CZ" sz="1200" b="1" dirty="0">
                          <a:effectLst/>
                          <a:latin typeface="Calibri"/>
                        </a:rPr>
                        <a:t>  </a:t>
                      </a:r>
                    </a:p>
                  </a:txBody>
                  <a:tcPr marL="56645" marR="56645" marT="28322" marB="28322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69738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023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1028700" y="1967266"/>
            <a:ext cx="2628900" cy="254725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2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Ústav školní pedagogiky</a:t>
            </a:r>
          </a:p>
          <a:p>
            <a:pPr algn="ctr">
              <a:spcAft>
                <a:spcPts val="600"/>
              </a:spcAft>
            </a:pPr>
            <a:endParaRPr lang="en-US" sz="2500" b="1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>
              <a:spcAft>
                <a:spcPts val="600"/>
              </a:spcAft>
            </a:pPr>
            <a:r>
              <a:rPr lang="en-US" sz="2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Garanti studijních programů</a:t>
            </a: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78B525B8-E9AF-108C-13CB-C2BAFEAA8C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958274"/>
              </p:ext>
            </p:extLst>
          </p:nvPr>
        </p:nvGraphicFramePr>
        <p:xfrm>
          <a:off x="4777316" y="987841"/>
          <a:ext cx="6780700" cy="4879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0700">
                  <a:extLst>
                    <a:ext uri="{9D8B030D-6E8A-4147-A177-3AD203B41FA5}">
                      <a16:colId xmlns:a16="http://schemas.microsoft.com/office/drawing/2014/main" val="2366894714"/>
                    </a:ext>
                  </a:extLst>
                </a:gridCol>
              </a:tblGrid>
              <a:tr h="813332">
                <a:tc>
                  <a:txBody>
                    <a:bodyPr/>
                    <a:lstStyle/>
                    <a:p>
                      <a:pPr fontAlgn="t"/>
                      <a:endParaRPr lang="cs-CZ" sz="2400">
                        <a:effectLst/>
                      </a:endParaRPr>
                    </a:p>
                    <a:p>
                      <a:pPr rtl="0" fontAlgn="base"/>
                      <a:r>
                        <a:rPr lang="cs-CZ" sz="1800" b="1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Učitelství pro mateřské školy - denní/kombinovaná forma studia  </a:t>
                      </a:r>
                      <a:endParaRPr lang="cs-CZ" sz="2400" b="1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120792" marR="120792" marT="60396" marB="6039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9274476"/>
                  </a:ext>
                </a:extLst>
              </a:tr>
              <a:tr h="813332">
                <a:tc>
                  <a:txBody>
                    <a:bodyPr/>
                    <a:lstStyle/>
                    <a:p>
                      <a:pPr fontAlgn="t"/>
                      <a:endParaRPr lang="cs-CZ" sz="2400">
                        <a:effectLst/>
                      </a:endParaRPr>
                    </a:p>
                    <a:p>
                      <a:pPr rtl="0" fontAlgn="base"/>
                      <a:r>
                        <a:rPr lang="cs-CZ" sz="1800" dirty="0">
                          <a:effectLst/>
                          <a:latin typeface="Calibri"/>
                        </a:rPr>
                        <a:t>PhDr. Hana Navrátilová, Ph.D.  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20792" marR="120792" marT="60396" marB="6039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8541614"/>
                  </a:ext>
                </a:extLst>
              </a:tr>
              <a:tr h="813332">
                <a:tc>
                  <a:txBody>
                    <a:bodyPr/>
                    <a:lstStyle/>
                    <a:p>
                      <a:pPr fontAlgn="t"/>
                      <a:endParaRPr lang="cs-CZ" sz="2400">
                        <a:effectLst/>
                      </a:endParaRPr>
                    </a:p>
                    <a:p>
                      <a:pPr rtl="0" fontAlgn="base"/>
                      <a:r>
                        <a:rPr lang="cs-CZ" sz="1800" b="1" dirty="0">
                          <a:effectLst/>
                          <a:latin typeface="Calibri"/>
                        </a:rPr>
                        <a:t>Předškolní pedagogika - denní/kombinovaná forma studia </a:t>
                      </a:r>
                      <a:r>
                        <a:rPr lang="cs-CZ" sz="1800" dirty="0">
                          <a:effectLst/>
                          <a:latin typeface="Calibri"/>
                        </a:rPr>
                        <a:t>  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20792" marR="120792" marT="60396" marB="6039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834911"/>
                  </a:ext>
                </a:extLst>
              </a:tr>
              <a:tr h="813332">
                <a:tc>
                  <a:txBody>
                    <a:bodyPr/>
                    <a:lstStyle/>
                    <a:p>
                      <a:pPr fontAlgn="t"/>
                      <a:endParaRPr lang="cs-CZ" sz="2400">
                        <a:effectLst/>
                      </a:endParaRPr>
                    </a:p>
                    <a:p>
                      <a:pPr rtl="0" fontAlgn="base"/>
                      <a:r>
                        <a:rPr lang="cs-CZ" sz="1800" dirty="0">
                          <a:effectLst/>
                          <a:latin typeface="Calibri"/>
                        </a:rPr>
                        <a:t>doc. Mgr. Petr </a:t>
                      </a:r>
                      <a:r>
                        <a:rPr lang="cs-CZ" sz="1800" dirty="0" err="1">
                          <a:effectLst/>
                          <a:latin typeface="Calibri"/>
                        </a:rPr>
                        <a:t>Najvar</a:t>
                      </a:r>
                      <a:r>
                        <a:rPr lang="cs-CZ" sz="1800" dirty="0">
                          <a:effectLst/>
                          <a:latin typeface="Calibri"/>
                        </a:rPr>
                        <a:t>, Ph.D.  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20792" marR="120792" marT="60396" marB="6039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5370033"/>
                  </a:ext>
                </a:extLst>
              </a:tr>
              <a:tr h="813332">
                <a:tc>
                  <a:txBody>
                    <a:bodyPr/>
                    <a:lstStyle/>
                    <a:p>
                      <a:pPr fontAlgn="t"/>
                      <a:endParaRPr lang="cs-CZ" sz="2400">
                        <a:effectLst/>
                      </a:endParaRPr>
                    </a:p>
                    <a:p>
                      <a:pPr rtl="0" fontAlgn="base"/>
                      <a:r>
                        <a:rPr lang="cs-CZ" sz="1800" b="1" dirty="0">
                          <a:effectLst/>
                          <a:latin typeface="Calibri"/>
                        </a:rPr>
                        <a:t>Učitelství pro 1. stupeň základní školy - denní forma studia</a:t>
                      </a:r>
                      <a:r>
                        <a:rPr lang="cs-CZ" sz="1800" dirty="0">
                          <a:effectLst/>
                          <a:latin typeface="Calibri"/>
                        </a:rPr>
                        <a:t>  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20792" marR="120792" marT="60396" marB="6039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448985"/>
                  </a:ext>
                </a:extLst>
              </a:tr>
              <a:tr h="813332">
                <a:tc>
                  <a:txBody>
                    <a:bodyPr/>
                    <a:lstStyle/>
                    <a:p>
                      <a:pPr fontAlgn="t"/>
                      <a:endParaRPr lang="cs-CZ" sz="2400">
                        <a:effectLst/>
                      </a:endParaRPr>
                    </a:p>
                    <a:p>
                      <a:pPr rtl="0" fontAlgn="base"/>
                      <a:r>
                        <a:rPr lang="cs-CZ" sz="1800" dirty="0">
                          <a:effectLst/>
                          <a:latin typeface="Calibri"/>
                        </a:rPr>
                        <a:t>doc. PhDr. Mgr. Marcela Janíková, Ph.D.  </a:t>
                      </a:r>
                      <a:endParaRPr lang="cs-CZ" sz="2400" dirty="0">
                        <a:effectLst/>
                        <a:latin typeface="Calibri"/>
                      </a:endParaRPr>
                    </a:p>
                  </a:txBody>
                  <a:tcPr marL="120792" marR="120792" marT="60396" marB="60396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2783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4498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ovéPole 3"/>
          <p:cNvSpPr txBox="1"/>
          <p:nvPr/>
        </p:nvSpPr>
        <p:spPr>
          <a:xfrm>
            <a:off x="838200" y="459863"/>
            <a:ext cx="10515600" cy="1004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u="sng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Konzultační hodiny akademických pracovníků  ZS 2023/2024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ovéPole 4"/>
          <p:cNvSpPr txBox="1"/>
          <p:nvPr/>
        </p:nvSpPr>
        <p:spPr>
          <a:xfrm>
            <a:off x="2531632" y="6367718"/>
            <a:ext cx="9662627" cy="3416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28600" lvl="0" indent="-228600" defTabSz="9144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cs-CZ" b="1" dirty="0"/>
              <a:t>https://fhs.utb.cz/o-fakulte/zakladni-informace/ustavy/ustav-skolni-pedagogiky/kontakty/</a:t>
            </a:r>
          </a:p>
        </p:txBody>
      </p:sp>
      <p:graphicFrame>
        <p:nvGraphicFramePr>
          <p:cNvPr id="7" name="TextovéPole 1">
            <a:extLst>
              <a:ext uri="{FF2B5EF4-FFF2-40B4-BE49-F238E27FC236}">
                <a16:creationId xmlns:a16="http://schemas.microsoft.com/office/drawing/2014/main" id="{FB8A021E-E0CC-539D-EFEC-E9D19B5307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8654229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7179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>
          <a:xfrm>
            <a:off x="1506671" y="1347866"/>
            <a:ext cx="9144000" cy="123642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UTB Berlin" panose="00000800000000000000" pitchFamily="50" charset="-18"/>
                <a:ea typeface="+mj-ea"/>
                <a:cs typeface="+mj-cs"/>
              </a:defRPr>
            </a:lvl1pPr>
          </a:lstStyle>
          <a:p>
            <a:pPr algn="ctr"/>
            <a:r>
              <a:rPr lang="cs-CZ" sz="4000">
                <a:solidFill>
                  <a:srgbClr val="C05728"/>
                </a:solidFill>
                <a:latin typeface="+mn-lt"/>
              </a:rPr>
              <a:t>Komunikace mezi studenty a vyučujícími</a:t>
            </a:r>
          </a:p>
        </p:txBody>
      </p:sp>
      <p:sp>
        <p:nvSpPr>
          <p:cNvPr id="3" name="Obdélník 2"/>
          <p:cNvSpPr/>
          <p:nvPr/>
        </p:nvSpPr>
        <p:spPr>
          <a:xfrm>
            <a:off x="716201" y="2171977"/>
            <a:ext cx="9844035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44" indent="-285744">
              <a:buBlip>
                <a:blip r:embed="rId3"/>
              </a:buBlip>
            </a:pPr>
            <a:r>
              <a:rPr lang="cs-CZ">
                <a:sym typeface="Wingdings" panose="05000000000000000000" pitchFamily="2" charset="2"/>
              </a:rPr>
              <a:t>Oslovení vyučujícího</a:t>
            </a:r>
          </a:p>
          <a:p>
            <a:pPr marL="742944" lvl="1" indent="-285744">
              <a:buBlip>
                <a:blip r:embed="rId3"/>
              </a:buBlip>
            </a:pPr>
            <a:r>
              <a:rPr lang="cs-CZ" sz="1400">
                <a:sym typeface="Wingdings" panose="05000000000000000000" pitchFamily="2" charset="2"/>
              </a:rPr>
              <a:t>Dle funkce (pan/í ředitel/</a:t>
            </a:r>
            <a:r>
              <a:rPr lang="cs-CZ" sz="1400" err="1">
                <a:sym typeface="Wingdings" panose="05000000000000000000" pitchFamily="2" charset="2"/>
              </a:rPr>
              <a:t>ka</a:t>
            </a:r>
            <a:r>
              <a:rPr lang="cs-CZ" sz="1400">
                <a:sym typeface="Wingdings" panose="05000000000000000000" pitchFamily="2" charset="2"/>
              </a:rPr>
              <a:t>, proděkan/proděkanka)</a:t>
            </a:r>
          </a:p>
          <a:p>
            <a:pPr marL="742944" lvl="1" indent="-285744">
              <a:buBlip>
                <a:blip r:embed="rId3"/>
              </a:buBlip>
            </a:pPr>
            <a:r>
              <a:rPr lang="cs-CZ" sz="1400">
                <a:sym typeface="Wingdings" panose="05000000000000000000" pitchFamily="2" charset="2"/>
              </a:rPr>
              <a:t>Dle akademického titulu (pan/í profesor/</a:t>
            </a:r>
            <a:r>
              <a:rPr lang="cs-CZ" sz="1400" err="1">
                <a:sym typeface="Wingdings" panose="05000000000000000000" pitchFamily="2" charset="2"/>
              </a:rPr>
              <a:t>ka</a:t>
            </a:r>
            <a:r>
              <a:rPr lang="cs-CZ" sz="1400">
                <a:sym typeface="Wingdings" panose="05000000000000000000" pitchFamily="2" charset="2"/>
              </a:rPr>
              <a:t>), který lze zjistit na: </a:t>
            </a:r>
            <a:r>
              <a:rPr lang="cs-CZ" sz="1400">
                <a:sym typeface="Wingdings" panose="05000000000000000000" pitchFamily="2" charset="2"/>
                <a:hlinkClick r:id="rId4"/>
              </a:rPr>
              <a:t>https://fhs.utb.cz/o-fakulte/zakladni-informace/ustavy/ustav-skolni-pedagogiky/kontakty/</a:t>
            </a:r>
            <a:endParaRPr lang="cs-CZ" sz="1400">
              <a:sym typeface="Wingdings" panose="05000000000000000000" pitchFamily="2" charset="2"/>
            </a:endParaRPr>
          </a:p>
          <a:p>
            <a:pPr marL="742944" lvl="1" indent="-285744">
              <a:buBlip>
                <a:blip r:embed="rId3"/>
              </a:buBlip>
            </a:pPr>
            <a:r>
              <a:rPr lang="cs-CZ" sz="1400"/>
              <a:t>Akademická funkce má přednost před titulem</a:t>
            </a:r>
          </a:p>
          <a:p>
            <a:pPr marL="742944" lvl="1" indent="-285744">
              <a:buBlip>
                <a:blip r:embed="rId3"/>
              </a:buBlip>
            </a:pPr>
            <a:r>
              <a:rPr lang="cs-CZ" sz="1400"/>
              <a:t>Tituly Bc. (bakalář) a CSc. (kandidát věd) neoslovujeme</a:t>
            </a:r>
          </a:p>
          <a:p>
            <a:pPr marL="742944" lvl="1" indent="-285744">
              <a:buBlip>
                <a:blip r:embed="rId3"/>
              </a:buBlip>
            </a:pPr>
            <a:endParaRPr lang="cs-CZ" sz="1400">
              <a:sym typeface="Wingdings" panose="05000000000000000000" pitchFamily="2" charset="2"/>
            </a:endParaRPr>
          </a:p>
          <a:p>
            <a:pPr lvl="1"/>
            <a:endParaRPr lang="cs-CZ" sz="1400">
              <a:sym typeface="Wingdings" panose="05000000000000000000" pitchFamily="2" charset="2"/>
            </a:endParaRPr>
          </a:p>
          <a:p>
            <a:pPr lvl="1"/>
            <a:endParaRPr lang="cs-CZ" sz="1400">
              <a:sym typeface="Wingdings" panose="05000000000000000000" pitchFamily="2" charset="2"/>
            </a:endParaRPr>
          </a:p>
          <a:p>
            <a:pPr marL="285744" indent="-285744">
              <a:buBlip>
                <a:blip r:embed="rId3"/>
              </a:buBlip>
            </a:pPr>
            <a:r>
              <a:rPr lang="cs-CZ">
                <a:sym typeface="Wingdings" panose="05000000000000000000" pitchFamily="2" charset="2"/>
              </a:rPr>
              <a:t>E-mailová komunikace</a:t>
            </a:r>
          </a:p>
          <a:p>
            <a:pPr marL="742944" lvl="1" indent="-285744">
              <a:buBlip>
                <a:blip r:embed="rId3"/>
              </a:buBlip>
            </a:pPr>
            <a:r>
              <a:rPr lang="cs-CZ" sz="1400">
                <a:sym typeface="Wingdings" panose="05000000000000000000" pitchFamily="2" charset="2"/>
              </a:rPr>
              <a:t>Formální typ komunikace</a:t>
            </a:r>
          </a:p>
          <a:p>
            <a:pPr marL="742944" lvl="1" indent="-285744">
              <a:buBlip>
                <a:blip r:embed="rId3"/>
              </a:buBlip>
            </a:pPr>
            <a:r>
              <a:rPr lang="cs-CZ" sz="1400">
                <a:sym typeface="Wingdings" panose="05000000000000000000" pitchFamily="2" charset="2"/>
              </a:rPr>
              <a:t>Vhodné oslovení („</a:t>
            </a:r>
            <a:r>
              <a:rPr lang="cs-CZ" sz="1400"/>
              <a:t>Vážený pane docente…“)</a:t>
            </a:r>
          </a:p>
          <a:p>
            <a:pPr marL="742944" lvl="1" indent="-285744">
              <a:buBlip>
                <a:blip r:embed="rId3"/>
              </a:buBlip>
            </a:pPr>
            <a:r>
              <a:rPr lang="cs-CZ" sz="1400">
                <a:sym typeface="Wingdings" panose="05000000000000000000" pitchFamily="2" charset="2"/>
              </a:rPr>
              <a:t>Uvést předmět, věcný obsah zprávy, rozloučení („S přáním příjemného dne“)</a:t>
            </a:r>
          </a:p>
          <a:p>
            <a:pPr marL="742944" lvl="1" indent="-285744">
              <a:buBlip>
                <a:blip r:embed="rId3"/>
              </a:buBlip>
            </a:pPr>
            <a:r>
              <a:rPr lang="cs-CZ" sz="1400">
                <a:sym typeface="Wingdings" panose="05000000000000000000" pitchFamily="2" charset="2"/>
              </a:rPr>
              <a:t>Podpis (včetně udání ročníku a studijního programu)</a:t>
            </a:r>
          </a:p>
          <a:p>
            <a:pPr marL="742944" lvl="1" indent="-285744">
              <a:buBlip>
                <a:blip r:embed="rId3"/>
              </a:buBlip>
            </a:pPr>
            <a:r>
              <a:rPr lang="cs-CZ" sz="1400">
                <a:hlinkClick r:id="rId5"/>
              </a:rPr>
              <a:t>https://pruvodcestudenta.utb.cz/2021/04/11/psani-e-mailu/</a:t>
            </a:r>
            <a:endParaRPr lang="cs-CZ" sz="1400"/>
          </a:p>
          <a:p>
            <a:pPr lvl="1"/>
            <a:endParaRPr lang="cs-CZ" sz="1400"/>
          </a:p>
          <a:p>
            <a:pPr lvl="1"/>
            <a:endParaRPr lang="cs-CZ" sz="1400"/>
          </a:p>
          <a:p>
            <a:pPr lvl="1"/>
            <a:r>
              <a:rPr lang="cs-CZ" sz="1400"/>
              <a:t>Vše ostatní na: </a:t>
            </a:r>
            <a:r>
              <a:rPr lang="cs-CZ" sz="1400">
                <a:hlinkClick r:id="rId6"/>
              </a:rPr>
              <a:t>https://pruvodcestudenta.utb.cz/category/pruvodce-studenta/</a:t>
            </a:r>
            <a:r>
              <a:rPr lang="cs-CZ" sz="1400"/>
              <a:t> </a:t>
            </a:r>
          </a:p>
          <a:p>
            <a:pPr lvl="1"/>
            <a:endParaRPr lang="cs-CZ" sz="140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92859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19a4bdb-d65e-4b89-b92b-4806a887df2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DB68E28916D7D40A07D747F5333A374" ma:contentTypeVersion="13" ma:contentTypeDescription="Vytvoří nový dokument" ma:contentTypeScope="" ma:versionID="ef8084670d7176a9d561c64f59971371">
  <xsd:schema xmlns:xsd="http://www.w3.org/2001/XMLSchema" xmlns:xs="http://www.w3.org/2001/XMLSchema" xmlns:p="http://schemas.microsoft.com/office/2006/metadata/properties" xmlns:ns3="519a4bdb-d65e-4b89-b92b-4806a887df26" xmlns:ns4="5cb14320-be7d-40be-91bf-103acc30ecad" targetNamespace="http://schemas.microsoft.com/office/2006/metadata/properties" ma:root="true" ma:fieldsID="8417a30eb3e9804bf5dce4492dcc6cb4" ns3:_="" ns4:_="">
    <xsd:import namespace="519a4bdb-d65e-4b89-b92b-4806a887df26"/>
    <xsd:import namespace="5cb14320-be7d-40be-91bf-103acc30eca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9a4bdb-d65e-4b89-b92b-4806a887df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b14320-be7d-40be-91bf-103acc30eca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6E544F-7060-410F-84D9-AEBFACED9FC0}">
  <ds:schemaRefs>
    <ds:schemaRef ds:uri="519a4bdb-d65e-4b89-b92b-4806a887df26"/>
    <ds:schemaRef ds:uri="5cb14320-be7d-40be-91bf-103acc30eca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D273B63-459A-4202-A5AA-FA15D5059D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84017B-A9C6-42A3-8725-6D2CE75F9021}">
  <ds:schemaRefs>
    <ds:schemaRef ds:uri="519a4bdb-d65e-4b89-b92b-4806a887df26"/>
    <ds:schemaRef ds:uri="5cb14320-be7d-40be-91bf-103acc30eca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24</Slides>
  <Notes>14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Motiv Office</vt:lpstr>
      <vt:lpstr>Office Theme</vt:lpstr>
      <vt:lpstr>Setkání se studenty</vt:lpstr>
      <vt:lpstr>Program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 Kolek</dc:creator>
  <cp:revision>230</cp:revision>
  <cp:lastPrinted>2022-09-06T07:19:49Z</cp:lastPrinted>
  <dcterms:created xsi:type="dcterms:W3CDTF">2020-09-09T06:20:52Z</dcterms:created>
  <dcterms:modified xsi:type="dcterms:W3CDTF">2023-09-21T06:53:56Z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0x0101002DB68E28916D7D40A07D747F5333A374</vt:lpwstr>
  </property>
</Properties>
</file>