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2"/>
  </p:notesMasterIdLst>
  <p:sldIdLst>
    <p:sldId id="281" r:id="rId8"/>
    <p:sldId id="256" r:id="rId9"/>
    <p:sldId id="274" r:id="rId10"/>
    <p:sldId id="276" r:id="rId11"/>
    <p:sldId id="257" r:id="rId12"/>
    <p:sldId id="277" r:id="rId13"/>
    <p:sldId id="258" r:id="rId14"/>
    <p:sldId id="259" r:id="rId15"/>
    <p:sldId id="261" r:id="rId16"/>
    <p:sldId id="279" r:id="rId17"/>
    <p:sldId id="280" r:id="rId18"/>
    <p:sldId id="278" r:id="rId19"/>
    <p:sldId id="262" r:id="rId20"/>
    <p:sldId id="263" r:id="rId21"/>
    <p:sldId id="264" r:id="rId22"/>
    <p:sldId id="265" r:id="rId23"/>
    <p:sldId id="266" r:id="rId24"/>
    <p:sldId id="275" r:id="rId25"/>
    <p:sldId id="267" r:id="rId26"/>
    <p:sldId id="268" r:id="rId27"/>
    <p:sldId id="269" r:id="rId28"/>
    <p:sldId id="270" r:id="rId29"/>
    <p:sldId id="273" r:id="rId30"/>
    <p:sldId id="282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Rn8pN6TqEIj4Geph3rNjw==" hashData="cYFBvl3LDVPlkAB0RXeLPCYicXvfFmo+4GWMX3pOwEnTUBvPkcNjMhd0L0Kr4Q2iJwz1Du6zIhoyXNy/U8jKc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7109-F7A4-410D-91C0-FEDFE382B483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E2D88-4A59-4D8B-BD70-CFFAD4C3D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13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83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40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70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5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9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89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76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68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53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7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68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03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54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56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85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436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677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65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94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386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80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5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985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014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02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730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567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330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9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2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835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15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85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2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665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54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65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51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7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6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78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85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515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77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23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451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18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62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78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21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90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8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33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3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49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36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45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07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2656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1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82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78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55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66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4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96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4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1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3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6F-F385-4938-AC80-B6824B1C9A5B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6505-9E7A-4C2F-92FD-0B3E9244181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15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5E0B-55B0-4F62-B81C-6EFDCEFC713E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9345-7D9F-4F62-9D08-4E8AC0E93EE6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B066-9DF8-4C27-BBA4-6746B51F883D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2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77025526-vynalezce-alva/dily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3543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074" y="1899325"/>
            <a:ext cx="6563852" cy="818553"/>
          </a:xfrm>
        </p:spPr>
        <p:txBody>
          <a:bodyPr>
            <a:normAutofit/>
          </a:bodyPr>
          <a:lstStyle/>
          <a:p>
            <a:r>
              <a:rPr lang="cs-CZ" sz="2800" i="1" dirty="0"/>
              <a:t>Tento materiál vznikl v rámci řešení projektu</a:t>
            </a:r>
            <a:endParaRPr lang="cs-CZ" sz="2800" i="1" dirty="0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5596324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cs-CZ" sz="1400" dirty="0" err="1">
                <a:solidFill>
                  <a:prstClr val="black"/>
                </a:solidFill>
                <a:latin typeface="Calibri"/>
              </a:rPr>
              <a:t>reg</a:t>
            </a:r>
            <a:r>
              <a:rPr lang="cs-CZ" sz="1400" dirty="0">
                <a:solidFill>
                  <a:prstClr val="black"/>
                </a:solidFill>
                <a:latin typeface="Calibri"/>
              </a:rPr>
              <a:t>. č. CZ.02.3.68/0.0/0.0/19_068/0015923</a:t>
            </a:r>
            <a:endParaRPr lang="cs-CZ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8329254" y="6174106"/>
            <a:ext cx="2189285" cy="5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Jaký bude úvod projektu?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Učitel by měl žáky nejdříve motivovat a podnítit k zájmu o řešení problémů týkající se tohoto naplánovaného projektu.</a:t>
            </a:r>
          </a:p>
          <a:p>
            <a:r>
              <a:rPr lang="cs-CZ" dirty="0" smtClean="0"/>
              <a:t>Žáci by měli být namotivováni </a:t>
            </a:r>
            <a:r>
              <a:rPr lang="cs-CZ" dirty="0"/>
              <a:t>k tomu, aby s nadšením řešili problémy a </a:t>
            </a:r>
            <a:r>
              <a:rPr lang="cs-CZ" dirty="0" smtClean="0"/>
              <a:t>hledali odpovědi na různé otázky.</a:t>
            </a:r>
          </a:p>
          <a:p>
            <a:r>
              <a:rPr lang="cs-CZ" dirty="0" smtClean="0"/>
              <a:t>Hlavně </a:t>
            </a:r>
            <a:r>
              <a:rPr lang="cs-CZ" dirty="0"/>
              <a:t>tedy, aby zjistili to, </a:t>
            </a:r>
            <a:r>
              <a:rPr lang="cs-CZ" b="1" dirty="0"/>
              <a:t>proč vznikají vynálezy. </a:t>
            </a:r>
            <a:endParaRPr lang="cs-CZ" dirty="0"/>
          </a:p>
          <a:p>
            <a:r>
              <a:rPr lang="cs-CZ" dirty="0" smtClean="0"/>
              <a:t>Také učitelka připomene </a:t>
            </a:r>
            <a:r>
              <a:rPr lang="cs-CZ" dirty="0"/>
              <a:t>pravidla, která budou nastavená z předchozího projektu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Budou </a:t>
            </a:r>
            <a:r>
              <a:rPr lang="cs-CZ" dirty="0"/>
              <a:t>vytisknutá, takže je </a:t>
            </a:r>
            <a:r>
              <a:rPr lang="cs-CZ" dirty="0" smtClean="0"/>
              <a:t>budou mít </a:t>
            </a:r>
            <a:r>
              <a:rPr lang="cs-CZ" dirty="0"/>
              <a:t>všichni vizuálně </a:t>
            </a:r>
            <a:r>
              <a:rPr lang="cs-CZ" dirty="0" smtClean="0"/>
              <a:t>ve třídě.</a:t>
            </a:r>
          </a:p>
          <a:p>
            <a:r>
              <a:rPr lang="cs-CZ" dirty="0"/>
              <a:t> </a:t>
            </a:r>
            <a:r>
              <a:rPr lang="cs-CZ" dirty="0" smtClean="0"/>
              <a:t>Vyučující žákům poskytne vytisknuté materiály, se kterými žáci budou po celou dobu projektu pracovat a založí si je do svého portfolia.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6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bude probíhat hlavní část projektu?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</a:t>
            </a:r>
            <a:r>
              <a:rPr lang="cs-CZ" dirty="0"/>
              <a:t> </a:t>
            </a:r>
            <a:r>
              <a:rPr lang="cs-CZ" dirty="0" smtClean="0"/>
              <a:t>hlavní části projektu </a:t>
            </a:r>
            <a:r>
              <a:rPr lang="cs-CZ" dirty="0"/>
              <a:t>bude úkolem žáků vymyslet a navrhnout svůj vlastní originální vynález, který by jim mohl ulehčit nebo zpříjemnit jejich život ve škole, doma nebo kdekoli je napadne</a:t>
            </a:r>
            <a:r>
              <a:rPr lang="cs-CZ" dirty="0" smtClean="0"/>
              <a:t>.</a:t>
            </a:r>
          </a:p>
          <a:p>
            <a:r>
              <a:rPr lang="cs-CZ" dirty="0" smtClean="0"/>
              <a:t>Žáci </a:t>
            </a:r>
            <a:r>
              <a:rPr lang="cs-CZ" dirty="0"/>
              <a:t>si nejprve vše promyslí tak, aby vynález byl funkční, ulehčoval nebo zpříjemňoval jim práci ve škole, doma, ale také aby byl opravdu originální. </a:t>
            </a:r>
            <a:endParaRPr lang="cs-CZ" dirty="0" smtClean="0"/>
          </a:p>
          <a:p>
            <a:r>
              <a:rPr lang="cs-CZ" dirty="0" smtClean="0"/>
              <a:t>Poté </a:t>
            </a:r>
            <a:r>
              <a:rPr lang="cs-CZ" dirty="0"/>
              <a:t>se pokusí svoji myšlenku navrhnout do připraveného dokumentu. </a:t>
            </a:r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/>
              <a:t>uvedou originální a tvořivý název, popis a postup svého vynálezu.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závěr se pokusí svůj vynález nakreslit v konečné podobě, kterou poté budou prezentovat svým spolužákům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průběhu realizace učitelka bude žákům klást různé otázky týkající se vynálezů, patentu apod.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6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Jaký bude závěr projektu?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Na konci se všichni </a:t>
            </a:r>
            <a:r>
              <a:rPr lang="cs-CZ" dirty="0"/>
              <a:t>žáci představí své vynálezy ostatním </a:t>
            </a:r>
            <a:r>
              <a:rPr lang="cs-CZ" dirty="0" smtClean="0"/>
              <a:t>spolužákům.</a:t>
            </a:r>
          </a:p>
          <a:p>
            <a:pPr lvl="0"/>
            <a:r>
              <a:rPr lang="cs-CZ" dirty="0" smtClean="0"/>
              <a:t>Každý </a:t>
            </a:r>
            <a:r>
              <a:rPr lang="cs-CZ" dirty="0"/>
              <a:t>z nich se pokusí jej originálně a vynalézavě </a:t>
            </a:r>
            <a:r>
              <a:rPr lang="cs-CZ" dirty="0" smtClean="0"/>
              <a:t>presentovat</a:t>
            </a:r>
            <a:r>
              <a:rPr lang="cs-CZ" dirty="0"/>
              <a:t>, tak jako by žádal o to, aby zrovna jeho vynález byl patentován. </a:t>
            </a:r>
          </a:p>
          <a:p>
            <a:pPr lvl="0"/>
            <a:r>
              <a:rPr lang="cs-CZ" dirty="0"/>
              <a:t>Na závěr </a:t>
            </a:r>
            <a:r>
              <a:rPr lang="cs-CZ" dirty="0" smtClean="0"/>
              <a:t> projektu se </a:t>
            </a:r>
            <a:r>
              <a:rPr lang="cs-CZ" dirty="0"/>
              <a:t>všichni žáci pokusí odpovědět na stanovenou otázku, a to: </a:t>
            </a:r>
            <a:r>
              <a:rPr lang="cs-CZ" b="1" dirty="0"/>
              <a:t>Proč vznikají vynálezy? </a:t>
            </a:r>
            <a:r>
              <a:rPr lang="cs-CZ" dirty="0"/>
              <a:t>Poté může následovat společná diskuse a rozhovor mezi dětmi.</a:t>
            </a:r>
          </a:p>
          <a:p>
            <a:r>
              <a:rPr lang="cs-CZ" dirty="0"/>
              <a:t>Může probíhat </a:t>
            </a:r>
            <a:r>
              <a:rPr lang="cs-CZ" dirty="0" smtClean="0"/>
              <a:t>i hlasování o nejoriginálnější vynález pomocí </a:t>
            </a:r>
            <a:r>
              <a:rPr lang="cs-CZ" dirty="0"/>
              <a:t>čísel, které budou přiřazeny každému vynálezu. Žáci vhodí volbu vynálezu do krabičky </a:t>
            </a:r>
            <a:r>
              <a:rPr lang="cs-CZ" i="1" dirty="0"/>
              <a:t>(podmínkou bude nehlasovat pro vlastní vynález). </a:t>
            </a:r>
            <a:r>
              <a:rPr lang="cs-CZ" dirty="0"/>
              <a:t>Výsledky se zhodnotí. </a:t>
            </a:r>
            <a:r>
              <a:rPr lang="cs-CZ" dirty="0" smtClean="0"/>
              <a:t>Poté </a:t>
            </a:r>
            <a:r>
              <a:rPr lang="cs-CZ" dirty="0"/>
              <a:t>se každý s žáků pokusí vyplnit právě žádost o udělení patentu.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8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704" y="347708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platí pravidla k projektu?</a:t>
            </a:r>
            <a:r>
              <a:rPr lang="cs-C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(při realizování projektu ve třídě) 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Zvuková nahrávka: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31409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5122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39" y="444137"/>
            <a:ext cx="4537165" cy="4990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1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můžeme motivovat žáky k realizaci projektu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začátku hodiny </a:t>
            </a:r>
            <a:r>
              <a:rPr lang="cs-CZ" dirty="0" smtClean="0"/>
              <a:t>učitel žáky seznámí </a:t>
            </a:r>
            <a:r>
              <a:rPr lang="cs-CZ" b="1" dirty="0" smtClean="0"/>
              <a:t>s</a:t>
            </a:r>
            <a:r>
              <a:rPr lang="cs-CZ" b="1" dirty="0"/>
              <a:t> knihou – Vynálezce Alva</a:t>
            </a:r>
            <a:r>
              <a:rPr lang="cs-CZ" dirty="0"/>
              <a:t>. </a:t>
            </a:r>
          </a:p>
          <a:p>
            <a:r>
              <a:rPr lang="cs-CZ" dirty="0"/>
              <a:t>Pokud někteří žáci budou již knihu znát, </a:t>
            </a:r>
            <a:r>
              <a:rPr lang="cs-CZ" dirty="0" smtClean="0"/>
              <a:t>dá </a:t>
            </a:r>
            <a:r>
              <a:rPr lang="cs-CZ" dirty="0"/>
              <a:t>jim prostor </a:t>
            </a:r>
            <a:r>
              <a:rPr lang="cs-CZ" dirty="0" smtClean="0"/>
              <a:t>jim </a:t>
            </a:r>
            <a:r>
              <a:rPr lang="cs-CZ" dirty="0"/>
              <a:t>sdělit informace, které o ní již ví. Mohou mezi sebou diskutovat a sdělit </a:t>
            </a:r>
            <a:r>
              <a:rPr lang="cs-CZ" dirty="0" smtClean="0"/>
              <a:t>ostatním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/>
              <a:t>co nejvíce informací. </a:t>
            </a:r>
          </a:p>
          <a:p>
            <a:r>
              <a:rPr lang="cs-CZ" dirty="0"/>
              <a:t>Pokud knihu nikdo z žáků nebude znát, </a:t>
            </a:r>
            <a:r>
              <a:rPr lang="cs-CZ" dirty="0" smtClean="0"/>
              <a:t>učitel jim</a:t>
            </a:r>
            <a:r>
              <a:rPr lang="cs-CZ" dirty="0"/>
              <a:t>, </a:t>
            </a:r>
            <a:r>
              <a:rPr lang="cs-CZ" dirty="0" smtClean="0"/>
              <a:t>povypráví co </a:t>
            </a:r>
            <a:r>
              <a:rPr lang="cs-CZ" dirty="0"/>
              <a:t>je jejím obsahem a kdo jsou její hlavní hrdinové. Žáci budou moci do knihy nahlédnout. </a:t>
            </a:r>
          </a:p>
          <a:p>
            <a:r>
              <a:rPr lang="cs-CZ" dirty="0"/>
              <a:t>Kniha byla také zfilmována, proto si s žáky </a:t>
            </a:r>
            <a:r>
              <a:rPr lang="cs-CZ" dirty="0" smtClean="0"/>
              <a:t>učitel pustí </a:t>
            </a:r>
            <a:r>
              <a:rPr lang="cs-CZ" dirty="0"/>
              <a:t>jeden z krátkých dílů tohoto seriálu. Žákům </a:t>
            </a:r>
            <a:r>
              <a:rPr lang="cs-CZ" dirty="0" smtClean="0"/>
              <a:t>pustí díl – </a:t>
            </a:r>
            <a:r>
              <a:rPr lang="cs-CZ" b="1" dirty="0" smtClean="0"/>
              <a:t>Vynálezy ve škole.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09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7" y="1094105"/>
            <a:ext cx="3280500" cy="435133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89714" y="2094096"/>
            <a:ext cx="61047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Odkaz k dílům – Vynálezce Alva: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https://www.ceskatelevize.cz/porady/10177025526-vynalezce-alva/dily/</a:t>
            </a:r>
            <a:endParaRPr lang="cs-CZ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dále můžeme motivovat žáky k realizaci projektu?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Děti můžeme motivovat pomocí aktivit z moderních koncepcí výuky</a:t>
            </a:r>
            <a:r>
              <a:rPr lang="cs-CZ" sz="2400" b="1" dirty="0" smtClean="0"/>
              <a:t> STEM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cs-CZ" b="1" u="sng" dirty="0" smtClean="0"/>
              <a:t>Co je STEM?</a:t>
            </a:r>
            <a:endParaRPr lang="cs-CZ" u="sng" dirty="0" smtClean="0"/>
          </a:p>
          <a:p>
            <a:pPr lvl="1"/>
            <a:r>
              <a:rPr lang="cs-CZ" dirty="0" smtClean="0"/>
              <a:t>V klasickém školství se přírodní vědy, technika, technologie a matematika většinou vyučují odděleně jako samostatné předměty. </a:t>
            </a:r>
          </a:p>
          <a:p>
            <a:pPr lvl="1"/>
            <a:r>
              <a:rPr lang="cs-CZ" dirty="0" smtClean="0"/>
              <a:t>Naopak v případě STEM se klade </a:t>
            </a:r>
            <a:r>
              <a:rPr lang="cs-CZ" b="1" dirty="0" smtClean="0"/>
              <a:t>důraz na blízkost a propojení těchto předmětů</a:t>
            </a:r>
            <a:r>
              <a:rPr lang="cs-CZ" dirty="0" smtClean="0"/>
              <a:t>, součástí výuky je většinou snaha o nalezení řešení praktického problému. </a:t>
            </a:r>
          </a:p>
          <a:p>
            <a:pPr lvl="1"/>
            <a:r>
              <a:rPr lang="cs-CZ" dirty="0" smtClean="0"/>
              <a:t>A právě řešení reálných problémů a propojení s reálným světem jsou hlavní myšlenky, na kterých je tento koncept založen.</a:t>
            </a:r>
          </a:p>
          <a:p>
            <a:pPr lvl="1"/>
            <a:r>
              <a:rPr lang="cs-CZ" i="1" dirty="0"/>
              <a:t>Jednoduše řečeno se jedná o průsečík </a:t>
            </a:r>
            <a:r>
              <a:rPr lang="cs-CZ" b="1" i="1" dirty="0"/>
              <a:t>přírodních věd, techniky, technologií a matematiky.“</a:t>
            </a:r>
            <a:r>
              <a:rPr lang="cs-CZ" b="1" dirty="0"/>
              <a:t> </a:t>
            </a:r>
            <a:endParaRPr lang="cs-CZ" b="1" dirty="0" smtClean="0"/>
          </a:p>
          <a:p>
            <a:pPr marL="457200" lvl="1" indent="0">
              <a:buNone/>
            </a:pPr>
            <a:r>
              <a:rPr lang="cs-CZ" sz="1900" i="1" dirty="0" smtClean="0"/>
              <a:t>			     (</a:t>
            </a:r>
            <a:r>
              <a:rPr lang="cs-CZ" sz="1900" i="1" dirty="0" err="1" smtClean="0"/>
              <a:t>Beth</a:t>
            </a:r>
            <a:r>
              <a:rPr lang="cs-CZ" sz="1900" i="1" dirty="0" smtClean="0"/>
              <a:t> </a:t>
            </a:r>
            <a:r>
              <a:rPr lang="cs-CZ" sz="1900" i="1" dirty="0" err="1"/>
              <a:t>Howard</a:t>
            </a:r>
            <a:r>
              <a:rPr lang="cs-CZ" sz="1900" i="1" dirty="0"/>
              <a:t>-Brown &amp; Danny </a:t>
            </a:r>
            <a:r>
              <a:rPr lang="cs-CZ" sz="1900" i="1" dirty="0" err="1"/>
              <a:t>Martinez</a:t>
            </a:r>
            <a:r>
              <a:rPr lang="cs-CZ" sz="1900" i="1" dirty="0"/>
              <a:t>, </a:t>
            </a:r>
            <a:r>
              <a:rPr lang="cs-CZ" sz="1900" i="1" dirty="0" err="1"/>
              <a:t>Southeast</a:t>
            </a:r>
            <a:r>
              <a:rPr lang="cs-CZ" sz="1900" i="1" dirty="0"/>
              <a:t> </a:t>
            </a:r>
            <a:r>
              <a:rPr lang="cs-CZ" sz="1900" i="1" dirty="0" err="1"/>
              <a:t>Comprehensive</a:t>
            </a:r>
            <a:r>
              <a:rPr lang="cs-CZ" sz="1900" i="1" dirty="0"/>
              <a:t> </a:t>
            </a:r>
            <a:r>
              <a:rPr lang="cs-CZ" sz="1900" i="1" dirty="0" smtClean="0"/>
              <a:t>Center)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1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 koncepce STEM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0" y="2072641"/>
            <a:ext cx="3900206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834"/>
            <a:ext cx="10515600" cy="46181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i="1" dirty="0"/>
              <a:t>Nápad </a:t>
            </a:r>
            <a:r>
              <a:rPr lang="cs-CZ" i="1" dirty="0" smtClean="0"/>
              <a:t>učitele– </a:t>
            </a:r>
            <a:r>
              <a:rPr lang="cs-CZ" i="1" dirty="0"/>
              <a:t>jako motivace, popřípadě inspirace</a:t>
            </a:r>
          </a:p>
          <a:p>
            <a:pPr marL="0" lvl="0" indent="0">
              <a:buNone/>
            </a:pPr>
            <a:r>
              <a:rPr lang="cs-CZ" b="1" dirty="0" smtClean="0"/>
              <a:t>Jak </a:t>
            </a:r>
            <a:r>
              <a:rPr lang="cs-CZ" b="1" dirty="0"/>
              <a:t>vynález funguje?</a:t>
            </a:r>
            <a:endParaRPr lang="cs-CZ" dirty="0"/>
          </a:p>
          <a:p>
            <a:pPr lvl="0"/>
            <a:r>
              <a:rPr lang="cs-CZ" dirty="0"/>
              <a:t>Kladka je jednoduchý stroj, jeho hlavní částí je kolečko a provaz. Má všeobecné využití při zvedání těles a při změně působení síly. </a:t>
            </a:r>
          </a:p>
          <a:p>
            <a:pPr lvl="0"/>
            <a:r>
              <a:rPr lang="cs-CZ" dirty="0"/>
              <a:t>Výhody kladkostroje jsou, že ušetříme polovinu síly, a to díky kladce volné, další výhoda je, že směr síly můžeme změnit, a to díky kladce pevné.</a:t>
            </a:r>
          </a:p>
          <a:p>
            <a:pPr lvl="0"/>
            <a:r>
              <a:rPr lang="cs-CZ" dirty="0"/>
              <a:t>V uvedené aktivitě se jedná o pevnou kladku.</a:t>
            </a:r>
          </a:p>
          <a:p>
            <a:pPr lvl="1"/>
            <a:r>
              <a:rPr lang="cs-CZ" dirty="0"/>
              <a:t>Je připevněna k pevnému základu např. ke stropu, je přes ni vedeno lano, jehož jeden konec jsem </a:t>
            </a:r>
            <a:r>
              <a:rPr lang="cs-CZ" dirty="0" smtClean="0"/>
              <a:t>upevnila </a:t>
            </a:r>
            <a:r>
              <a:rPr lang="cs-CZ" dirty="0"/>
              <a:t>k břemenu a za </a:t>
            </a:r>
            <a:r>
              <a:rPr lang="cs-CZ" dirty="0" smtClean="0"/>
              <a:t>druhý konec tahám já.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347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Můj vynález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eniální Leonardo: Da Vinciho vynálezy a skicy | Ábíčko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88" y="347708"/>
            <a:ext cx="2703014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70857" y="2011681"/>
            <a:ext cx="10789919" cy="89988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Projekt: </a:t>
            </a:r>
            <a:r>
              <a:rPr lang="cs-CZ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  <a:r>
              <a:rPr lang="cs-CZ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vznikají vynálezy?</a:t>
            </a:r>
            <a:endParaRPr lang="cs-CZ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Veronika Barcuchová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Učitelství pro 1. stupeň ZŠ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5235" y="5489212"/>
            <a:ext cx="3160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Doporučený ročník na ZŠ: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18011"/>
            <a:ext cx="10515600" cy="575895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 </a:t>
            </a:r>
            <a:r>
              <a:rPr lang="cs-CZ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výroby:</a:t>
            </a:r>
            <a:endParaRPr lang="cs-CZ" sz="3300" dirty="0"/>
          </a:p>
          <a:p>
            <a:pPr lvl="0"/>
            <a:r>
              <a:rPr lang="cs-CZ" dirty="0"/>
              <a:t>Nejdříve si připravíme karton od krabice. Krabice by měla být užší. </a:t>
            </a:r>
          </a:p>
          <a:p>
            <a:pPr lvl="0"/>
            <a:r>
              <a:rPr lang="cs-CZ" dirty="0"/>
              <a:t>Můžeme si ji libovolně nabarvit temperovými barvami, podle toho, na jaký motiv budou žáci kladkostroj vyrábět (souvisí s příběhem o kladce)</a:t>
            </a:r>
          </a:p>
          <a:p>
            <a:pPr lvl="0"/>
            <a:r>
              <a:rPr lang="cs-CZ" dirty="0"/>
              <a:t>Poté uděláme z levé a pravé strany do krabice dírky, kterými provlékneme slepené špejle. Špejle musíme slepit k sobě izolepou. </a:t>
            </a:r>
          </a:p>
          <a:p>
            <a:pPr lvl="0"/>
            <a:r>
              <a:rPr lang="cs-CZ" dirty="0"/>
              <a:t>Poté provlečeme špejle propíchnutými dírkami.</a:t>
            </a:r>
          </a:p>
          <a:p>
            <a:pPr lvl="0"/>
            <a:r>
              <a:rPr lang="cs-CZ" dirty="0"/>
              <a:t>Kostru kladkostroje (tedy krabici) můžeme různě nazdobit dle fantazie a představivosti.</a:t>
            </a:r>
          </a:p>
          <a:p>
            <a:pPr lvl="0"/>
            <a:r>
              <a:rPr lang="cs-CZ" dirty="0"/>
              <a:t>Poté si musíme vyrobit nosič materiálu.</a:t>
            </a:r>
          </a:p>
          <a:p>
            <a:pPr lvl="0"/>
            <a:r>
              <a:rPr lang="cs-CZ" dirty="0"/>
              <a:t>Použijeme menší krabičku, víčko, nebo tácek od květináče, do kterého taky uděláme dírky z obou stran.</a:t>
            </a:r>
          </a:p>
          <a:p>
            <a:pPr lvl="0"/>
            <a:r>
              <a:rPr lang="cs-CZ" dirty="0"/>
              <a:t>Dírkami provlečeme provázek, který poté umístíme na kolečko připevněné na špejlích.</a:t>
            </a:r>
          </a:p>
          <a:p>
            <a:pPr lvl="0"/>
            <a:r>
              <a:rPr lang="cs-CZ" dirty="0"/>
              <a:t>Kolečko navlečeme na špejle a připevníme ke kartonu.</a:t>
            </a:r>
          </a:p>
          <a:p>
            <a:pPr lvl="0"/>
            <a:r>
              <a:rPr lang="cs-CZ" dirty="0"/>
              <a:t>Poté navlečeme provázek s našim nosičem materiálu.</a:t>
            </a:r>
          </a:p>
          <a:p>
            <a:pPr lvl="0"/>
            <a:r>
              <a:rPr lang="cs-CZ" dirty="0"/>
              <a:t>Nakonec můžeme přidat materiál a vyzkoušet funkčnost kladky.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6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r="21640"/>
          <a:stretch/>
        </p:blipFill>
        <p:spPr bwMode="auto">
          <a:xfrm>
            <a:off x="148046" y="740837"/>
            <a:ext cx="3100251" cy="4962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9"/>
          <a:stretch/>
        </p:blipFill>
        <p:spPr>
          <a:xfrm>
            <a:off x="3495506" y="1364773"/>
            <a:ext cx="2969227" cy="4887981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12387" b="1359"/>
          <a:stretch/>
        </p:blipFill>
        <p:spPr bwMode="auto">
          <a:xfrm>
            <a:off x="9170523" y="98400"/>
            <a:ext cx="2812472" cy="4264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/>
          <a:stretch/>
        </p:blipFill>
        <p:spPr>
          <a:xfrm>
            <a:off x="6596452" y="740837"/>
            <a:ext cx="2442350" cy="3835243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10680" r="4478" b="12830"/>
          <a:stretch/>
        </p:blipFill>
        <p:spPr bwMode="auto">
          <a:xfrm rot="16200000">
            <a:off x="9468584" y="4395239"/>
            <a:ext cx="2020393" cy="2616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3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269" y="731520"/>
            <a:ext cx="6703422" cy="5221785"/>
          </a:xfrm>
        </p:spPr>
        <p:txBody>
          <a:bodyPr>
            <a:normAutofit/>
          </a:bodyPr>
          <a:lstStyle/>
          <a:p>
            <a:pPr marL="285750" indent="-285750"/>
            <a:r>
              <a:rPr lang="cs-CZ" dirty="0" smtClean="0"/>
              <a:t>Učitel/</a:t>
            </a:r>
            <a:r>
              <a:rPr lang="cs-CZ" dirty="0" err="1" smtClean="0"/>
              <a:t>ka</a:t>
            </a:r>
            <a:r>
              <a:rPr lang="cs-CZ" dirty="0" smtClean="0"/>
              <a:t> by svůj vynález </a:t>
            </a:r>
            <a:r>
              <a:rPr lang="cs-CZ" dirty="0"/>
              <a:t>přinesla při </a:t>
            </a:r>
            <a:r>
              <a:rPr lang="cs-CZ" dirty="0" smtClean="0"/>
              <a:t>realizování projektu.</a:t>
            </a:r>
          </a:p>
          <a:p>
            <a:pPr marL="285750" indent="-285750"/>
            <a:r>
              <a:rPr lang="cs-CZ" dirty="0"/>
              <a:t>V</a:t>
            </a:r>
            <a:r>
              <a:rPr lang="cs-CZ" dirty="0" smtClean="0"/>
              <a:t>ynález představí, jeho název, popis, postup výroby apod.</a:t>
            </a:r>
          </a:p>
          <a:p>
            <a:pPr marL="285750" indent="-285750"/>
            <a:r>
              <a:rPr lang="cs-CZ" dirty="0" smtClean="0"/>
              <a:t>Může být žákům inspirací, při jejich vlastním řešení problémů.</a:t>
            </a:r>
            <a:endParaRPr lang="cs-CZ" dirty="0"/>
          </a:p>
          <a:p>
            <a:pPr marL="285750" indent="-285750"/>
            <a:r>
              <a:rPr lang="cs-CZ" dirty="0"/>
              <a:t>Žáci </a:t>
            </a:r>
            <a:r>
              <a:rPr lang="cs-CZ" dirty="0" smtClean="0"/>
              <a:t>si mohou </a:t>
            </a:r>
            <a:r>
              <a:rPr lang="cs-CZ" dirty="0"/>
              <a:t>vynález prohlédnout a vyzkoušet.</a:t>
            </a:r>
          </a:p>
          <a:p>
            <a:pPr marL="285750" indent="-285750"/>
            <a:r>
              <a:rPr lang="cs-CZ" dirty="0" smtClean="0"/>
              <a:t>Ukázku svého vynálezu může učitel/</a:t>
            </a:r>
            <a:r>
              <a:rPr lang="cs-CZ" dirty="0" err="1" smtClean="0"/>
              <a:t>ka</a:t>
            </a:r>
            <a:r>
              <a:rPr lang="cs-CZ" dirty="0" smtClean="0"/>
              <a:t> </a:t>
            </a:r>
            <a:r>
              <a:rPr lang="cs-CZ" dirty="0"/>
              <a:t>využít buď na začátku vyučovací hodiny, jako motivaci nebo v závěru výuky. </a:t>
            </a:r>
          </a:p>
          <a:p>
            <a:endParaRPr lang="cs-CZ" dirty="0"/>
          </a:p>
        </p:txBody>
      </p:sp>
      <p:pic>
        <p:nvPicPr>
          <p:cNvPr id="4" name="Vynález - pojídač bonbon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2619" y="435723"/>
            <a:ext cx="3955278" cy="55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Chatertton</a:t>
            </a:r>
            <a:r>
              <a:rPr lang="en-US" dirty="0"/>
              <a:t>, C. (2018). 100 + fun STEM projects, why they work: Awesome science and technology experiments for kids. California: </a:t>
            </a:r>
            <a:r>
              <a:rPr lang="en-US" dirty="0" err="1"/>
              <a:t>Rockridge</a:t>
            </a:r>
            <a:r>
              <a:rPr lang="en-US" dirty="0"/>
              <a:t> Press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Stuart, C. (2018). Stem -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baví</a:t>
            </a:r>
            <a:r>
              <a:rPr lang="en-US" dirty="0"/>
              <a:t>, STEM Quest: Math. Praha: </a:t>
            </a:r>
            <a:r>
              <a:rPr lang="en-US" dirty="0" err="1"/>
              <a:t>Euromedia</a:t>
            </a:r>
            <a:r>
              <a:rPr lang="en-US" dirty="0"/>
              <a:t> group, a. 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6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48612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105504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4482497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cs-CZ" sz="1400" dirty="0" err="1">
                <a:solidFill>
                  <a:prstClr val="black"/>
                </a:solidFill>
                <a:latin typeface="Calibri"/>
              </a:rPr>
              <a:t>reg</a:t>
            </a:r>
            <a:r>
              <a:rPr lang="cs-CZ" sz="1400" dirty="0">
                <a:solidFill>
                  <a:prstClr val="black"/>
                </a:solidFill>
                <a:latin typeface="Calibri"/>
              </a:rPr>
              <a:t>. č. CZ.02.3.68/0.0/0.0/19_068/0015923</a:t>
            </a:r>
            <a:endParaRPr lang="cs-CZ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4838700" y="5728384"/>
            <a:ext cx="2514600" cy="6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7646" y="896984"/>
            <a:ext cx="10596154" cy="527998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Prezentace slouží k objasnění celého projektu, jak pro Vás rodiče tak pro odborné pedagogické pracovníky </a:t>
            </a:r>
            <a:r>
              <a:rPr lang="cs-CZ" i="1" dirty="0" smtClean="0"/>
              <a:t>(učitele). </a:t>
            </a:r>
          </a:p>
          <a:p>
            <a:r>
              <a:rPr lang="cs-CZ" dirty="0" smtClean="0"/>
              <a:t>Co se týká učitelů, obsah prezentace pro ně objasňuje projekt z didaktického hlediska. Celkově se jedná o základní didaktické vymezení projektu. </a:t>
            </a:r>
          </a:p>
          <a:p>
            <a:r>
              <a:rPr lang="cs-CZ" dirty="0" smtClean="0"/>
              <a:t>Co se týká Vás rodičů můžete pomocí prezentace poznat a zjistit, jakým způsobem lze využívat interaktivní formu výuky v současné situaci, ale také jak může pobíhat projektová výuka ve škole.</a:t>
            </a:r>
          </a:p>
          <a:p>
            <a:r>
              <a:rPr lang="cs-CZ" dirty="0" smtClean="0"/>
              <a:t>Doporučuji nahlédnout do interaktivní prezentace výuky, která je určena žákům</a:t>
            </a:r>
            <a:r>
              <a:rPr lang="cs-CZ" dirty="0"/>
              <a:t> </a:t>
            </a:r>
            <a:r>
              <a:rPr lang="cs-CZ" dirty="0" smtClean="0"/>
              <a:t>spolu s náměty do žákovského portfolia.</a:t>
            </a:r>
          </a:p>
          <a:p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31443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3697" y="832848"/>
            <a:ext cx="10515600" cy="54111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Tento projekt je určen pro žáky 4. ročníku základní školy. </a:t>
            </a:r>
            <a:endParaRPr lang="cs-CZ" dirty="0" smtClean="0"/>
          </a:p>
          <a:p>
            <a:r>
              <a:rPr lang="cs-CZ" dirty="0" smtClean="0"/>
              <a:t>Hlavní úlohou </a:t>
            </a:r>
            <a:r>
              <a:rPr lang="cs-CZ" dirty="0"/>
              <a:t>projektu je, vést žáky k tomu, aby si sami dokázali odpovědět na stanovené otázky a zejména na hlavní z nich, a to: </a:t>
            </a:r>
            <a:r>
              <a:rPr lang="cs-CZ" b="1" dirty="0"/>
              <a:t>Proč vznikají vynálezy?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Velmi důležité </a:t>
            </a:r>
            <a:r>
              <a:rPr lang="cs-CZ" dirty="0"/>
              <a:t>je vést žáky k řešení problémů, </a:t>
            </a:r>
            <a:r>
              <a:rPr lang="cs-CZ" dirty="0" smtClean="0"/>
              <a:t>rozvíjet jejich </a:t>
            </a:r>
            <a:r>
              <a:rPr lang="cs-CZ" dirty="0"/>
              <a:t>fantazii, představivost a kreativitu.  </a:t>
            </a:r>
          </a:p>
          <a:p>
            <a:r>
              <a:rPr lang="cs-CZ" dirty="0"/>
              <a:t>K projektu budou mít žáci připraven dokument, do kterého si mohou značit jednotlivé kroky řešení svého </a:t>
            </a:r>
            <a:r>
              <a:rPr lang="cs-CZ" dirty="0" smtClean="0"/>
              <a:t>problému/vynálezu. </a:t>
            </a:r>
            <a:r>
              <a:rPr lang="cs-CZ" dirty="0"/>
              <a:t>Tento materiál si pak mohou založit do svých žákovských portfolií spolu s </a:t>
            </a:r>
            <a:r>
              <a:rPr lang="cs-CZ" dirty="0" smtClean="0"/>
              <a:t>dalším. </a:t>
            </a:r>
            <a:endParaRPr lang="cs-CZ" dirty="0"/>
          </a:p>
          <a:p>
            <a:r>
              <a:rPr lang="cs-CZ" dirty="0"/>
              <a:t>Vzhledem k současné situaci si žáci mohou svůj </a:t>
            </a:r>
            <a:r>
              <a:rPr lang="cs-CZ" dirty="0" smtClean="0"/>
              <a:t>navržený </a:t>
            </a:r>
            <a:r>
              <a:rPr lang="cs-CZ" dirty="0"/>
              <a:t>vynález dokonce doma zkusit vyrobit a poté zdokumentovat. Fotografie si také </a:t>
            </a:r>
            <a:r>
              <a:rPr lang="cs-CZ" dirty="0" smtClean="0"/>
              <a:t>vloží </a:t>
            </a:r>
            <a:r>
              <a:rPr lang="cs-CZ" dirty="0"/>
              <a:t>do svého žákovského portfolia.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7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Obsah prezentace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2377"/>
            <a:ext cx="10515600" cy="4574586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O jaké didaktické strategie se jedná?</a:t>
            </a:r>
          </a:p>
          <a:p>
            <a:r>
              <a:rPr lang="cs-CZ" dirty="0" smtClean="0"/>
              <a:t>Jaká platí </a:t>
            </a:r>
            <a:r>
              <a:rPr lang="cs-CZ" dirty="0"/>
              <a:t>p</a:t>
            </a:r>
            <a:r>
              <a:rPr lang="cs-CZ" dirty="0" smtClean="0"/>
              <a:t>ravidla k projektu?</a:t>
            </a:r>
            <a:r>
              <a:rPr lang="cs-CZ" i="1" dirty="0" smtClean="0"/>
              <a:t> (při realizování projektu ve třídě) </a:t>
            </a:r>
          </a:p>
          <a:p>
            <a:r>
              <a:rPr lang="cs-CZ" dirty="0" smtClean="0"/>
              <a:t>Jak můžeme motivovat žáky k realizaci projektu?</a:t>
            </a:r>
          </a:p>
          <a:p>
            <a:pPr lvl="1"/>
            <a:r>
              <a:rPr lang="cs-CZ" dirty="0"/>
              <a:t>Dětská </a:t>
            </a:r>
            <a:r>
              <a:rPr lang="cs-CZ" dirty="0" smtClean="0"/>
              <a:t>literatura a seriály</a:t>
            </a:r>
            <a:endParaRPr lang="cs-CZ" dirty="0"/>
          </a:p>
          <a:p>
            <a:pPr lvl="1"/>
            <a:r>
              <a:rPr lang="cs-CZ" dirty="0"/>
              <a:t>Aktivita </a:t>
            </a:r>
            <a:r>
              <a:rPr lang="cs-CZ" dirty="0" smtClean="0"/>
              <a:t>STEM</a:t>
            </a:r>
          </a:p>
          <a:p>
            <a:r>
              <a:rPr lang="cs-CZ" dirty="0" smtClean="0"/>
              <a:t>Můj vynález</a:t>
            </a:r>
          </a:p>
          <a:p>
            <a:pPr lvl="1"/>
            <a:r>
              <a:rPr lang="cs-CZ" dirty="0" smtClean="0"/>
              <a:t>Postup výroby</a:t>
            </a:r>
          </a:p>
          <a:p>
            <a:pPr lvl="1"/>
            <a:r>
              <a:rPr lang="cs-CZ" dirty="0" smtClean="0"/>
              <a:t>Ukázky/fotografie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jaké didaktické strategie se jedná?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Kde </a:t>
            </a:r>
            <a:r>
              <a:rPr lang="cs-CZ" b="1" dirty="0"/>
              <a:t>se bude projekt realizovat?</a:t>
            </a:r>
            <a:endParaRPr lang="cs-CZ" dirty="0"/>
          </a:p>
          <a:p>
            <a:pPr lvl="1"/>
            <a:r>
              <a:rPr lang="cs-CZ" dirty="0"/>
              <a:t>Základní škola SCIO Zlín.</a:t>
            </a:r>
          </a:p>
          <a:p>
            <a:r>
              <a:rPr lang="cs-CZ" b="1" dirty="0"/>
              <a:t>S jakými žáky bude projekt realizován?</a:t>
            </a:r>
            <a:endParaRPr lang="cs-CZ" dirty="0"/>
          </a:p>
          <a:p>
            <a:pPr lvl="1"/>
            <a:r>
              <a:rPr lang="cs-CZ" dirty="0"/>
              <a:t>Smíšená skupina dětí ze 4. – 6. ročníku</a:t>
            </a:r>
          </a:p>
          <a:p>
            <a:r>
              <a:rPr lang="cs-CZ" b="1" dirty="0"/>
              <a:t>O jaký typ projektu se jedná?</a:t>
            </a:r>
            <a:endParaRPr lang="cs-CZ" dirty="0"/>
          </a:p>
          <a:p>
            <a:pPr lvl="1"/>
            <a:r>
              <a:rPr lang="cs-CZ" dirty="0"/>
              <a:t>Krátkodobý projekt (1 vyučovací hodina – 45 minut)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7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jaké didaktické strategie se jedná?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Cíle </a:t>
            </a:r>
            <a:r>
              <a:rPr lang="cs-CZ" b="1" u="sng" dirty="0"/>
              <a:t>z pohledu učitele:</a:t>
            </a:r>
            <a:endParaRPr lang="cs-CZ" u="sng" dirty="0"/>
          </a:p>
          <a:p>
            <a:r>
              <a:rPr lang="cs-CZ" dirty="0"/>
              <a:t>Seznámit žáky s novou knihou - Vynálezce Alva.</a:t>
            </a:r>
          </a:p>
          <a:p>
            <a:pPr lvl="0"/>
            <a:r>
              <a:rPr lang="cs-CZ" dirty="0"/>
              <a:t>Podnítit žáky k řešení problémů </a:t>
            </a:r>
            <a:r>
              <a:rPr lang="cs-CZ" i="1" dirty="0"/>
              <a:t>(motivace s využitím inovativních aktivit STEM).</a:t>
            </a:r>
            <a:endParaRPr lang="cs-CZ" dirty="0"/>
          </a:p>
          <a:p>
            <a:pPr lvl="0"/>
            <a:r>
              <a:rPr lang="cs-CZ" dirty="0"/>
              <a:t>Podnítit žáky k navržení vlastního originálního vynálezu.</a:t>
            </a:r>
          </a:p>
          <a:p>
            <a:pPr lvl="0"/>
            <a:r>
              <a:rPr lang="cs-CZ" dirty="0"/>
              <a:t>Vyvolat u žáků znalost o udělení patentu.</a:t>
            </a:r>
          </a:p>
          <a:p>
            <a:r>
              <a:rPr lang="cs-CZ" dirty="0"/>
              <a:t>Vést žáky k prezentování jejich originálního vynálezu.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 smtClean="0"/>
              <a:t>Cíle </a:t>
            </a:r>
            <a:r>
              <a:rPr lang="cs-CZ" b="1" u="sng" dirty="0"/>
              <a:t>z pohledu žáka:</a:t>
            </a:r>
            <a:endParaRPr lang="cs-CZ" u="sng" dirty="0"/>
          </a:p>
          <a:p>
            <a:pPr lvl="0"/>
            <a:r>
              <a:rPr lang="cs-CZ" dirty="0"/>
              <a:t>Seznámit se s novou knihou – Vynálezce Alva.</a:t>
            </a:r>
          </a:p>
          <a:p>
            <a:pPr lvl="0"/>
            <a:r>
              <a:rPr lang="cs-CZ" dirty="0"/>
              <a:t>Nalézt řešení navrženého problému.</a:t>
            </a:r>
          </a:p>
          <a:p>
            <a:pPr lvl="0"/>
            <a:r>
              <a:rPr lang="cs-CZ" dirty="0"/>
              <a:t>Navrhnout, pojmenovat a popsat vlastní originální vynález.</a:t>
            </a:r>
          </a:p>
          <a:p>
            <a:pPr lvl="0"/>
            <a:r>
              <a:rPr lang="cs-CZ" dirty="0"/>
              <a:t>Naučit se nebo zopakovat si co je žádost o udělení patentu.</a:t>
            </a:r>
          </a:p>
          <a:p>
            <a:pPr lvl="0"/>
            <a:r>
              <a:rPr lang="cs-CZ" dirty="0"/>
              <a:t>Prezentovat vlastní originální vynález.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3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79269"/>
            <a:ext cx="10515600" cy="5497694"/>
          </a:xfrm>
        </p:spPr>
        <p:txBody>
          <a:bodyPr>
            <a:normAutofit/>
          </a:bodyPr>
          <a:lstStyle/>
          <a:p>
            <a:r>
              <a:rPr lang="cs-CZ" b="1" dirty="0" smtClean="0"/>
              <a:t>Jak je výuka organizována?</a:t>
            </a:r>
            <a:endParaRPr lang="cs-CZ" dirty="0"/>
          </a:p>
          <a:p>
            <a:pPr lvl="1"/>
            <a:r>
              <a:rPr lang="cs-CZ" dirty="0"/>
              <a:t>Projektová výuka</a:t>
            </a:r>
          </a:p>
          <a:p>
            <a:r>
              <a:rPr lang="cs-CZ" b="1" dirty="0" smtClean="0"/>
              <a:t>Jaké výukové metody jsem zvolila?</a:t>
            </a:r>
            <a:endParaRPr lang="cs-CZ" dirty="0"/>
          </a:p>
          <a:p>
            <a:pPr lvl="1"/>
            <a:r>
              <a:rPr lang="cs-CZ" dirty="0"/>
              <a:t>Rozhovor, vysvětlování, práce s textem, pozorování předmětů a jevů, předvádění</a:t>
            </a:r>
          </a:p>
          <a:p>
            <a:r>
              <a:rPr lang="cs-CZ" b="1" dirty="0" smtClean="0"/>
              <a:t>Co nám pomůže při realizaci a prostřednictvím čeho se budou žáci učit?</a:t>
            </a:r>
            <a:endParaRPr lang="cs-CZ" dirty="0"/>
          </a:p>
          <a:p>
            <a:pPr lvl="1"/>
            <a:r>
              <a:rPr lang="cs-CZ" dirty="0"/>
              <a:t>Kniha Vynálezce Alva </a:t>
            </a:r>
          </a:p>
          <a:p>
            <a:pPr lvl="1"/>
            <a:r>
              <a:rPr lang="cs-CZ" dirty="0"/>
              <a:t>Počítač, internet, projektor</a:t>
            </a:r>
            <a:r>
              <a:rPr lang="cs-CZ" i="1" dirty="0"/>
              <a:t> (díl ze seriálu Vynálezce Alva)</a:t>
            </a:r>
            <a:endParaRPr lang="cs-CZ" dirty="0"/>
          </a:p>
          <a:p>
            <a:pPr lvl="1"/>
            <a:r>
              <a:rPr lang="cs-CZ" dirty="0"/>
              <a:t>Papíry A4</a:t>
            </a:r>
          </a:p>
          <a:p>
            <a:pPr lvl="1"/>
            <a:r>
              <a:rPr lang="cs-CZ" dirty="0"/>
              <a:t>Psací potřeby (tužky, pera, propisky), pastelky</a:t>
            </a:r>
          </a:p>
          <a:p>
            <a:pPr lvl="1"/>
            <a:r>
              <a:rPr lang="cs-CZ" dirty="0"/>
              <a:t>Rýsovací potřeby (pravítka, kružítka)</a:t>
            </a:r>
          </a:p>
          <a:p>
            <a:pPr lvl="1"/>
            <a:r>
              <a:rPr lang="cs-CZ" dirty="0"/>
              <a:t>Vytisknuté žádosti o udělení patentu k vynálezu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5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potřebujeme k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výrobě „motivačního“ 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vynálezu?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834"/>
            <a:ext cx="10515600" cy="46181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/>
              <a:t>Základní materiál:</a:t>
            </a:r>
            <a:endParaRPr lang="cs-CZ" dirty="0"/>
          </a:p>
          <a:p>
            <a:pPr lvl="1"/>
            <a:r>
              <a:rPr lang="cs-CZ" dirty="0"/>
              <a:t>užší krabice</a:t>
            </a:r>
          </a:p>
          <a:p>
            <a:pPr lvl="1"/>
            <a:r>
              <a:rPr lang="cs-CZ" dirty="0"/>
              <a:t>špejle</a:t>
            </a:r>
          </a:p>
          <a:p>
            <a:pPr lvl="1"/>
            <a:r>
              <a:rPr lang="cs-CZ" dirty="0"/>
              <a:t>lepicí páska</a:t>
            </a:r>
          </a:p>
          <a:p>
            <a:pPr lvl="1"/>
            <a:r>
              <a:rPr lang="cs-CZ" dirty="0"/>
              <a:t>provázek nebo stužka, menší krabička nebo podložka od květináče </a:t>
            </a:r>
            <a:r>
              <a:rPr lang="cs-CZ" i="1" dirty="0"/>
              <a:t>(popřípadě cokoliv co může sloužit pro nesení materiálu)</a:t>
            </a:r>
            <a:endParaRPr lang="cs-CZ" dirty="0"/>
          </a:p>
          <a:p>
            <a:pPr lvl="1"/>
            <a:r>
              <a:rPr lang="cs-CZ" dirty="0"/>
              <a:t>nůžky</a:t>
            </a:r>
          </a:p>
          <a:p>
            <a:pPr lvl="1"/>
            <a:r>
              <a:rPr lang="cs-CZ" dirty="0"/>
              <a:t>lepidlo nebo tavící pistol </a:t>
            </a:r>
          </a:p>
          <a:p>
            <a:pPr marL="0" indent="0">
              <a:buNone/>
            </a:pPr>
            <a:r>
              <a:rPr lang="cs-CZ" u="sng" dirty="0"/>
              <a:t>Zdobení kladky:</a:t>
            </a:r>
            <a:endParaRPr lang="cs-CZ" dirty="0"/>
          </a:p>
          <a:p>
            <a:pPr lvl="1"/>
            <a:r>
              <a:rPr lang="cs-CZ" dirty="0"/>
              <a:t>papíry barevné nebo s různým povrchem</a:t>
            </a:r>
          </a:p>
          <a:p>
            <a:pPr lvl="1"/>
            <a:r>
              <a:rPr lang="cs-CZ" dirty="0"/>
              <a:t>temperové barvy, voda</a:t>
            </a:r>
          </a:p>
          <a:p>
            <a:pPr lvl="1"/>
            <a:r>
              <a:rPr lang="cs-CZ" dirty="0"/>
              <a:t>štětce různé velikosti, paleta na barvy</a:t>
            </a:r>
          </a:p>
          <a:p>
            <a:pPr lvl="1"/>
            <a:r>
              <a:rPr lang="cs-CZ" dirty="0"/>
              <a:t>psací potřeby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8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PER šablona FHS1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PER šablona FHS2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PPER šablona FHS3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PPER šablona FHS4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UPPER šablona FHS5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740</Words>
  <Application>Microsoft Office PowerPoint</Application>
  <PresentationFormat>Širokoúhlá obrazovka</PresentationFormat>
  <Paragraphs>143</Paragraphs>
  <Slides>24</Slides>
  <Notes>2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UPPER šablona FHS1</vt:lpstr>
      <vt:lpstr>UPPER šablona FHS2</vt:lpstr>
      <vt:lpstr>UPPER šablona FHS3</vt:lpstr>
      <vt:lpstr>UPPER šablona FHS4</vt:lpstr>
      <vt:lpstr>UPPER šablona FHS5</vt:lpstr>
      <vt:lpstr>Motiv Office</vt:lpstr>
      <vt:lpstr>1_Motiv Office</vt:lpstr>
      <vt:lpstr>Fakultní učitel jako facilitátor kvalitní přípravy budoucích učitelů mateřských škol a 1. stupně ZŠ</vt:lpstr>
      <vt:lpstr>Projekt: Proč vznikají vynálezy?</vt:lpstr>
      <vt:lpstr>Prezentace aplikace PowerPoint</vt:lpstr>
      <vt:lpstr>Prezentace aplikace PowerPoint</vt:lpstr>
      <vt:lpstr>Obsah prezentace</vt:lpstr>
      <vt:lpstr>O jaké didaktické strategie se jedná?</vt:lpstr>
      <vt:lpstr>O jaké didaktické strategie se jedná?</vt:lpstr>
      <vt:lpstr>Prezentace aplikace PowerPoint</vt:lpstr>
      <vt:lpstr>Co potřebujeme k výrobě „motivačního“ vynálezu?</vt:lpstr>
      <vt:lpstr>Jaký bude úvod projektu?</vt:lpstr>
      <vt:lpstr>Jak bude probíhat hlavní část projektu?</vt:lpstr>
      <vt:lpstr>Jaký bude závěr projektu?</vt:lpstr>
      <vt:lpstr>Jaká platí pravidla k projektu? (při realizování projektu ve třídě) </vt:lpstr>
      <vt:lpstr>Prezentace aplikace PowerPoint</vt:lpstr>
      <vt:lpstr>Jak můžeme motivovat žáky k realizaci projektu?</vt:lpstr>
      <vt:lpstr>Prezentace aplikace PowerPoint</vt:lpstr>
      <vt:lpstr>Jak dále můžeme motivovat žáky k realizaci projektu? </vt:lpstr>
      <vt:lpstr>Princip koncepce STEM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  <vt:lpstr>Fakultní učitel jako facilitátor kvalitní přípravy budoucích učitelů mateřských škol a 1. stupně ZŠ</vt:lpstr>
    </vt:vector>
  </TitlesOfParts>
  <Manager>wiegerova@utb.cz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v_barcuchova@utb.cz</dc:creator>
  <cp:lastModifiedBy>Viktor Pacholík</cp:lastModifiedBy>
  <cp:revision>41</cp:revision>
  <dcterms:created xsi:type="dcterms:W3CDTF">2018-09-27T13:39:27Z</dcterms:created>
  <dcterms:modified xsi:type="dcterms:W3CDTF">2020-06-10T12:17:52Z</dcterms:modified>
</cp:coreProperties>
</file>