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31"/>
  </p:notesMasterIdLst>
  <p:sldIdLst>
    <p:sldId id="296" r:id="rId8"/>
    <p:sldId id="256" r:id="rId9"/>
    <p:sldId id="285" r:id="rId10"/>
    <p:sldId id="288" r:id="rId11"/>
    <p:sldId id="274" r:id="rId12"/>
    <p:sldId id="265" r:id="rId13"/>
    <p:sldId id="270" r:id="rId14"/>
    <p:sldId id="286" r:id="rId15"/>
    <p:sldId id="281" r:id="rId16"/>
    <p:sldId id="280" r:id="rId17"/>
    <p:sldId id="287" r:id="rId18"/>
    <p:sldId id="279" r:id="rId19"/>
    <p:sldId id="290" r:id="rId20"/>
    <p:sldId id="259" r:id="rId21"/>
    <p:sldId id="271" r:id="rId22"/>
    <p:sldId id="289" r:id="rId23"/>
    <p:sldId id="284" r:id="rId24"/>
    <p:sldId id="291" r:id="rId25"/>
    <p:sldId id="292" r:id="rId26"/>
    <p:sldId id="295" r:id="rId27"/>
    <p:sldId id="293" r:id="rId28"/>
    <p:sldId id="294" r:id="rId29"/>
    <p:sldId id="297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8cOQKIXT16Dj3GXRoncqIw==" hashData="WyqM6mXhSJmi6lkSe7CTYlvsSVlBdzAtoK6idOCzwLSIIelsc6MZfb9rafmxhnS/vBZsBCn68albQ4/2QHhjh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1558F-1378-44FF-81F2-1779A42B4FEF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9F592-0018-498F-8045-F86C423EED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92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780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311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70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751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593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894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767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688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820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53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775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68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03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27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54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5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56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52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685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436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06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677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065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94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386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980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858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80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985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014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02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30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567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9330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89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52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009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835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153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85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992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665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454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265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651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77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66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2785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85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515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91770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423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4518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66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45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18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31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8216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65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251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196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564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470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40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04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213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508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21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2656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491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684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450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78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06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30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318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4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13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03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09D6F-F385-4938-AC80-B6824B1C9A5B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4389F-E75F-4360-95C7-2F0F7B6E4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22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6505-9E7A-4C2F-92FD-0B3E92441819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FF1CB-892A-4FDB-87A2-3EA98DB94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15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15E0B-55B0-4F62-B81C-6EFDCEFC713E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84CEF-1CCB-47E1-9D64-D56FAAE601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17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F9345-7D9F-4F62-9D08-4E8AC0E93EE6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8D87A-86A9-44A2-817E-B15F6C8CE5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98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B066-9DF8-4C27-BBA4-6746B51F883D}" type="datetimeFigureOut">
              <a:rPr lang="cs-CZ" smtClean="0"/>
              <a:t>10.6.2020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E482-3217-43ED-BE9C-5B679086F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05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0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B59A571-1F5B-41F6-9E5E-E20FBDC09ED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10/06/2020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AB00822-5ECB-4A6C-8EBA-AE4C07ACDC9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6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2.m4a"/><Relationship Id="rId7" Type="http://schemas.openxmlformats.org/officeDocument/2006/relationships/slideLayout" Target="../slideLayouts/slideLayout2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5" Type="http://schemas.microsoft.com/office/2007/relationships/media" Target="../media/media13.m4a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13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0177025526-vynalezce-alva/dily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8.mp4"/><Relationship Id="rId7" Type="http://schemas.openxmlformats.org/officeDocument/2006/relationships/image" Target="../media/image20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microsoft.com/office/2007/relationships/media" Target="../media/media9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813543"/>
            <a:ext cx="7772400" cy="19970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100" b="1" dirty="0">
                <a:latin typeface="+mn-lt"/>
              </a:rPr>
              <a:t>Fakultní učitel jako facilitátor kvalitní přípravy budoucích učitelů mateřských škol a 1. stupně ZŠ</a:t>
            </a:r>
            <a:endParaRPr lang="cs-CZ" sz="41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4074" y="1899325"/>
            <a:ext cx="6563852" cy="818553"/>
          </a:xfrm>
        </p:spPr>
        <p:txBody>
          <a:bodyPr>
            <a:normAutofit/>
          </a:bodyPr>
          <a:lstStyle/>
          <a:p>
            <a:r>
              <a:rPr lang="cs-CZ" sz="2800" i="1" dirty="0"/>
              <a:t>Tento materiál vznikl v rámci řešení projektu</a:t>
            </a:r>
            <a:endParaRPr lang="cs-CZ" sz="2800" i="1" dirty="0"/>
          </a:p>
        </p:txBody>
      </p:sp>
      <p:pic>
        <p:nvPicPr>
          <p:cNvPr id="13" name="Obrázek 12" descr="http://www.msmt.cz/uploads/OP_VVV/Pravidla_pro_publicitu/logolinky/Logolink_OP_VVV_hor_barva_cz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54" y="0"/>
            <a:ext cx="5759450" cy="127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ovéPole 13"/>
          <p:cNvSpPr txBox="1"/>
          <p:nvPr/>
        </p:nvSpPr>
        <p:spPr>
          <a:xfrm>
            <a:off x="3216275" y="5596324"/>
            <a:ext cx="575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cs-CZ" sz="1400" dirty="0" err="1">
                <a:solidFill>
                  <a:prstClr val="black"/>
                </a:solidFill>
                <a:latin typeface="Calibri"/>
              </a:rPr>
              <a:t>reg</a:t>
            </a:r>
            <a:r>
              <a:rPr lang="cs-CZ" sz="1400" dirty="0">
                <a:solidFill>
                  <a:prstClr val="black"/>
                </a:solidFill>
                <a:latin typeface="Calibri"/>
              </a:rPr>
              <a:t>. č. CZ.02.3.68/0.0/0.0/19_068/0015923</a:t>
            </a:r>
            <a:endParaRPr lang="cs-CZ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9"/>
          <a:stretch/>
        </p:blipFill>
        <p:spPr>
          <a:xfrm>
            <a:off x="8329254" y="6174106"/>
            <a:ext cx="2189285" cy="5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6"/>
          <a:stretch/>
        </p:blipFill>
        <p:spPr bwMode="auto">
          <a:xfrm>
            <a:off x="216696" y="88151"/>
            <a:ext cx="3492136" cy="4200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48" y="2838031"/>
            <a:ext cx="3017517" cy="3888377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5"/>
          <a:stretch/>
        </p:blipFill>
        <p:spPr bwMode="auto">
          <a:xfrm>
            <a:off x="6066457" y="88151"/>
            <a:ext cx="2794517" cy="3978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03" y="2647405"/>
            <a:ext cx="3230264" cy="4079003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0" b="11170"/>
          <a:stretch/>
        </p:blipFill>
        <p:spPr bwMode="auto">
          <a:xfrm rot="16200000">
            <a:off x="9172754" y="116252"/>
            <a:ext cx="2397896" cy="2664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99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pPr marL="457200" lvl="1" indent="0">
              <a:buNone/>
            </a:pPr>
            <a:r>
              <a:rPr lang="cs-CZ" b="1" dirty="0" smtClean="0">
                <a:solidFill>
                  <a:srgbClr val="FF00FF"/>
                </a:solidFill>
              </a:rPr>
              <a:t>Zvuková nahrávka 1:</a:t>
            </a:r>
          </a:p>
          <a:p>
            <a:pPr marL="457200" lvl="1" indent="0">
              <a:buNone/>
            </a:pPr>
            <a:endParaRPr lang="cs-CZ" b="1" dirty="0" smtClean="0">
              <a:solidFill>
                <a:srgbClr val="FF00FF"/>
              </a:solidFill>
            </a:endParaRPr>
          </a:p>
          <a:p>
            <a:pPr marL="457200" lvl="1" indent="0">
              <a:buNone/>
            </a:pPr>
            <a:endParaRPr lang="cs-CZ" b="1" dirty="0">
              <a:solidFill>
                <a:srgbClr val="FF00FF"/>
              </a:solidFill>
            </a:endParaRPr>
          </a:p>
          <a:p>
            <a:pPr marL="457200" lvl="1" indent="0">
              <a:buNone/>
            </a:pPr>
            <a:endParaRPr lang="cs-CZ" b="1" dirty="0" smtClean="0">
              <a:solidFill>
                <a:srgbClr val="FF00FF"/>
              </a:solidFill>
            </a:endParaRPr>
          </a:p>
          <a:p>
            <a:pPr marL="457200" lvl="1" indent="0">
              <a:buNone/>
            </a:pPr>
            <a:endParaRPr lang="cs-CZ" b="1" dirty="0">
              <a:solidFill>
                <a:srgbClr val="FF00FF"/>
              </a:solidFill>
            </a:endParaRPr>
          </a:p>
          <a:p>
            <a:pPr marL="457200" lvl="1" indent="0">
              <a:buNone/>
            </a:pPr>
            <a:r>
              <a:rPr lang="cs-CZ" b="1" dirty="0" smtClean="0">
                <a:solidFill>
                  <a:srgbClr val="FF00FF"/>
                </a:solidFill>
              </a:rPr>
              <a:t>Zvuková nahrávka 2: </a:t>
            </a:r>
          </a:p>
          <a:p>
            <a:pPr marL="457200" lvl="1" indent="0">
              <a:buNone/>
            </a:pPr>
            <a:endParaRPr lang="cs-CZ" b="1" dirty="0">
              <a:solidFill>
                <a:srgbClr val="FF00FF"/>
              </a:solidFill>
            </a:endParaRPr>
          </a:p>
          <a:p>
            <a:pPr marL="457200" lvl="1" indent="0">
              <a:buNone/>
            </a:pPr>
            <a:endParaRPr lang="cs-CZ" b="1" dirty="0" smtClean="0">
              <a:solidFill>
                <a:srgbClr val="FF00FF"/>
              </a:solidFill>
            </a:endParaRPr>
          </a:p>
          <a:p>
            <a:pPr marL="457200" lvl="1" indent="0">
              <a:buNone/>
            </a:pPr>
            <a:endParaRPr lang="cs-CZ" b="1" dirty="0">
              <a:solidFill>
                <a:srgbClr val="FF00FF"/>
              </a:solidFill>
            </a:endParaRPr>
          </a:p>
          <a:p>
            <a:pPr marL="457200" lvl="1" indent="0">
              <a:buNone/>
            </a:pPr>
            <a:r>
              <a:rPr lang="cs-CZ" b="1" dirty="0" smtClean="0">
                <a:solidFill>
                  <a:srgbClr val="FF00FF"/>
                </a:solidFill>
              </a:rPr>
              <a:t>Zvuková nahrávka 3: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11608" y="1094579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11609" y="2984363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1111" y="51178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22217"/>
            <a:ext cx="10515600" cy="5860869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cs-CZ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jsem postupovala při výrobě vynálezu?</a:t>
            </a:r>
          </a:p>
          <a:p>
            <a:pPr marL="0" lvl="0" indent="0">
              <a:buNone/>
            </a:pPr>
            <a:r>
              <a:rPr lang="cs-CZ" sz="1800" dirty="0" smtClean="0"/>
              <a:t> </a:t>
            </a:r>
            <a:r>
              <a:rPr lang="cs-CZ" sz="1800" b="1" i="1" dirty="0" smtClean="0"/>
              <a:t>Postup výroby vynálezu – Proces </a:t>
            </a:r>
            <a:r>
              <a:rPr lang="cs-CZ" sz="1800" b="1" i="1" dirty="0" err="1" smtClean="0"/>
              <a:t>of</a:t>
            </a:r>
            <a:r>
              <a:rPr lang="cs-CZ" sz="1800" b="1" i="1" dirty="0" smtClean="0"/>
              <a:t> </a:t>
            </a:r>
            <a:r>
              <a:rPr lang="cs-CZ" sz="1800" b="1" i="1" dirty="0" err="1"/>
              <a:t>M</a:t>
            </a:r>
            <a:r>
              <a:rPr lang="cs-CZ" sz="1800" b="1" i="1" dirty="0" err="1" smtClean="0"/>
              <a:t>aking</a:t>
            </a:r>
            <a:r>
              <a:rPr lang="cs-CZ" sz="1800" b="1" i="1" dirty="0" smtClean="0"/>
              <a:t> </a:t>
            </a:r>
            <a:r>
              <a:rPr lang="cs-CZ" sz="1800" b="1" i="1" dirty="0" err="1" smtClean="0"/>
              <a:t>the</a:t>
            </a:r>
            <a:r>
              <a:rPr lang="cs-CZ" sz="1800" b="1" i="1" dirty="0" smtClean="0"/>
              <a:t> </a:t>
            </a:r>
            <a:r>
              <a:rPr lang="cs-CZ" sz="1800" b="1" i="1" dirty="0" err="1"/>
              <a:t>I</a:t>
            </a:r>
            <a:r>
              <a:rPr lang="cs-CZ" sz="1800" b="1" i="1" smtClean="0"/>
              <a:t>nvention</a:t>
            </a:r>
            <a:r>
              <a:rPr lang="en-US" sz="1800" dirty="0"/>
              <a:t/>
            </a:r>
            <a:br>
              <a:rPr lang="en-US" sz="1800" dirty="0"/>
            </a:br>
            <a:endParaRPr lang="cs-CZ" sz="1800" dirty="0" smtClean="0"/>
          </a:p>
          <a:p>
            <a:r>
              <a:rPr lang="cs-CZ" sz="1800" dirty="0" smtClean="0"/>
              <a:t>Nejdříve jsem si připravila karton </a:t>
            </a:r>
            <a:r>
              <a:rPr lang="cs-CZ" sz="1800" dirty="0"/>
              <a:t>od krabice. </a:t>
            </a:r>
            <a:r>
              <a:rPr lang="cs-CZ" sz="1800" dirty="0" smtClean="0"/>
              <a:t> </a:t>
            </a:r>
          </a:p>
          <a:p>
            <a:pPr lvl="0"/>
            <a:r>
              <a:rPr lang="cs-CZ" sz="1800" dirty="0" smtClean="0"/>
              <a:t>Libovolně jsem si jej nabarvila </a:t>
            </a:r>
            <a:r>
              <a:rPr lang="cs-CZ" sz="1800" dirty="0"/>
              <a:t>temperovými </a:t>
            </a:r>
            <a:r>
              <a:rPr lang="cs-CZ" sz="1800" dirty="0" smtClean="0"/>
              <a:t>barvami a nazdobila dle své fantazie.</a:t>
            </a:r>
            <a:endParaRPr lang="cs-CZ" sz="1800" dirty="0"/>
          </a:p>
          <a:p>
            <a:pPr lvl="0"/>
            <a:r>
              <a:rPr lang="cs-CZ" sz="1800" dirty="0" smtClean="0"/>
              <a:t>Poté jsem udělala na levé i pravé straně krabice dírky, kterými později provleču slepené špejle. </a:t>
            </a:r>
          </a:p>
          <a:p>
            <a:pPr lvl="0"/>
            <a:r>
              <a:rPr lang="cs-CZ" sz="1800" dirty="0" smtClean="0"/>
              <a:t>Asi 4-5 špejlí jsem slepila k sobě lepící páskou.</a:t>
            </a:r>
          </a:p>
          <a:p>
            <a:pPr lvl="0"/>
            <a:r>
              <a:rPr lang="cs-CZ" sz="1800" dirty="0" smtClean="0"/>
              <a:t>Poté jsem provlekla špejle propíchnutými dírkami v krabici.</a:t>
            </a:r>
            <a:endParaRPr lang="cs-CZ" sz="1800" dirty="0"/>
          </a:p>
          <a:p>
            <a:pPr lvl="0"/>
            <a:r>
              <a:rPr lang="cs-CZ" sz="1800" dirty="0" smtClean="0"/>
              <a:t>Později jsem si vyrobila nosič </a:t>
            </a:r>
            <a:r>
              <a:rPr lang="cs-CZ" sz="1800" dirty="0"/>
              <a:t>materiálu.</a:t>
            </a:r>
          </a:p>
          <a:p>
            <a:pPr lvl="0"/>
            <a:r>
              <a:rPr lang="cs-CZ" sz="1800" dirty="0" smtClean="0"/>
              <a:t>Použila jsem menší krabičku do které jsem </a:t>
            </a:r>
            <a:r>
              <a:rPr lang="cs-CZ" sz="1800" dirty="0"/>
              <a:t>taky </a:t>
            </a:r>
            <a:r>
              <a:rPr lang="cs-CZ" sz="1800" dirty="0" smtClean="0"/>
              <a:t>udělala dírky </a:t>
            </a:r>
            <a:r>
              <a:rPr lang="cs-CZ" sz="1800" dirty="0"/>
              <a:t>z obou stran.</a:t>
            </a:r>
          </a:p>
          <a:p>
            <a:pPr lvl="0"/>
            <a:r>
              <a:rPr lang="cs-CZ" sz="1800" dirty="0"/>
              <a:t>Dírkami </a:t>
            </a:r>
            <a:r>
              <a:rPr lang="cs-CZ" sz="1800" dirty="0" smtClean="0"/>
              <a:t>jsem provlekla </a:t>
            </a:r>
            <a:r>
              <a:rPr lang="cs-CZ" sz="1800" dirty="0"/>
              <a:t>provázek, </a:t>
            </a:r>
            <a:r>
              <a:rPr lang="cs-CZ" sz="1800" dirty="0" smtClean="0"/>
              <a:t>který jsem umístila </a:t>
            </a:r>
            <a:r>
              <a:rPr lang="cs-CZ" sz="1800" dirty="0"/>
              <a:t>na kolečko připevněné na špejlích.</a:t>
            </a:r>
          </a:p>
          <a:p>
            <a:pPr lvl="0"/>
            <a:r>
              <a:rPr lang="cs-CZ" sz="1800" dirty="0"/>
              <a:t>Kolečko </a:t>
            </a:r>
            <a:r>
              <a:rPr lang="cs-CZ" sz="1800" dirty="0" smtClean="0"/>
              <a:t>jsem navlekla </a:t>
            </a:r>
            <a:r>
              <a:rPr lang="cs-CZ" sz="1800" dirty="0"/>
              <a:t>na špejle a </a:t>
            </a:r>
            <a:r>
              <a:rPr lang="cs-CZ" sz="1800" dirty="0" smtClean="0"/>
              <a:t>připevnila </a:t>
            </a:r>
            <a:r>
              <a:rPr lang="cs-CZ" sz="1800" dirty="0"/>
              <a:t>ke </a:t>
            </a:r>
            <a:r>
              <a:rPr lang="cs-CZ" sz="1800" dirty="0" smtClean="0"/>
              <a:t>kartonu se špejlemi.</a:t>
            </a:r>
            <a:endParaRPr lang="cs-CZ" sz="1800" dirty="0"/>
          </a:p>
          <a:p>
            <a:pPr lvl="0"/>
            <a:r>
              <a:rPr lang="cs-CZ" sz="1800" dirty="0"/>
              <a:t>Poté </a:t>
            </a:r>
            <a:r>
              <a:rPr lang="cs-CZ" sz="1800" dirty="0" smtClean="0"/>
              <a:t>jsem provlekla provázek s </a:t>
            </a:r>
            <a:r>
              <a:rPr lang="cs-CZ" sz="1800" dirty="0"/>
              <a:t>nosičem materiálu.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66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rgbClr val="FF00FF"/>
                </a:solidFill>
              </a:rPr>
              <a:t>Zvuková nahrávka: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318" y="3236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658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982" y="916273"/>
            <a:ext cx="11097041" cy="472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 projektu</a:t>
            </a:r>
            <a:endParaRPr lang="cs-CZ" b="1" dirty="0">
              <a:solidFill>
                <a:srgbClr val="66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FF"/>
                </a:solidFill>
              </a:rPr>
              <a:t>Video nahrávka:</a:t>
            </a:r>
          </a:p>
          <a:p>
            <a:pPr lvl="1"/>
            <a:endParaRPr lang="cs-CZ" dirty="0"/>
          </a:p>
          <a:p>
            <a:pPr lvl="2"/>
            <a:endParaRPr lang="cs-CZ" sz="1200" b="1" dirty="0" smtClean="0"/>
          </a:p>
        </p:txBody>
      </p:sp>
      <p:pic>
        <p:nvPicPr>
          <p:cNvPr id="4" name="video-15862766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6159" y="2098765"/>
            <a:ext cx="2230356" cy="397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9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0017" y="-113847"/>
            <a:ext cx="8244840" cy="129821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Náměty do žákovského portfolia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3282" y="992777"/>
            <a:ext cx="10413274" cy="56692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Náměty do žákovského portfolia jsou přiloženy v dalším dokumentu.</a:t>
            </a:r>
          </a:p>
          <a:p>
            <a:pPr>
              <a:lnSpc>
                <a:spcPct val="100000"/>
              </a:lnSpc>
            </a:pP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této prezentaci jsou uvedeny ukázky z něj.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56" y="1816161"/>
            <a:ext cx="5619388" cy="48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50" y="0"/>
            <a:ext cx="6732013" cy="6619501"/>
          </a:xfrm>
        </p:spPr>
      </p:pic>
    </p:spTree>
    <p:extLst>
      <p:ext uri="{BB962C8B-B14F-4D97-AF65-F5344CB8AC3E}">
        <p14:creationId xmlns:p14="http://schemas.microsoft.com/office/powerpoint/2010/main" val="41123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74" y="819658"/>
            <a:ext cx="8197455" cy="544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2" y="1290919"/>
            <a:ext cx="9569590" cy="37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66949" y="1071154"/>
            <a:ext cx="9779726" cy="1698172"/>
          </a:xfrm>
        </p:spPr>
        <p:txBody>
          <a:bodyPr>
            <a:normAutofit/>
          </a:bodyPr>
          <a:lstStyle/>
          <a:p>
            <a:r>
              <a:rPr lang="cs-CZ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Proč vznikají vynálezy?</a:t>
            </a:r>
            <a:br>
              <a:rPr lang="cs-CZ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cs-C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inventions</a:t>
            </a:r>
            <a:r>
              <a:rPr lang="cs-C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arise</a:t>
            </a:r>
            <a:r>
              <a:rPr lang="cs-C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cs-C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cs-C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inventions</a:t>
            </a:r>
            <a:r>
              <a:rPr lang="cs-C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cs-CZ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Veronika Barcuchová</a:t>
            </a: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Učitelství pro 1. stupeň ZŠ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44434" y="5512526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Doporučený ročník na ZŠ: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Vynálezce Stock vektory, Royalty Free Vynálezce Ilustrac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58" y="2953272"/>
            <a:ext cx="3249345" cy="295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091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3" y="264469"/>
            <a:ext cx="7041120" cy="62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65" y="972159"/>
            <a:ext cx="7890386" cy="23671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65" y="3898948"/>
            <a:ext cx="8224766" cy="22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1743" y="23195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Pokud budeš mít jakékoliv otázky nebo poznámky, můžeš mě kontaktovat na můj FB profil a to pod jménem: </a:t>
            </a:r>
            <a:r>
              <a:rPr lang="cs-CZ" b="1" dirty="0" smtClean="0"/>
              <a:t>Veronika Barcuchová</a:t>
            </a:r>
            <a:r>
              <a:rPr lang="cs-CZ" dirty="0" smtClean="0"/>
              <a:t>.</a:t>
            </a:r>
          </a:p>
          <a:p>
            <a:r>
              <a:rPr lang="cs-CZ" dirty="0" smtClean="0"/>
              <a:t>Budu ráda pokud mi napíšeš a domluvíme se na tom, jak bys mi mohl/a tvoje zpracování projektu poslat.</a:t>
            </a:r>
          </a:p>
          <a:p>
            <a:r>
              <a:rPr lang="cs-CZ" dirty="0" smtClean="0"/>
              <a:t>Velmi mě zajímají tvé originální nápady a zpracování vynálezu </a:t>
            </a:r>
            <a:r>
              <a:rPr lang="cs-CZ" dirty="0" smtClean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  <p:pic>
        <p:nvPicPr>
          <p:cNvPr id="5" name="Picture 2" descr="https://lh3.googleusercontent.com/G8aBZr-TSBv83yyyV25--MRhCKc1KgmyzoiyCDCLO-3vrVER-vBv9coHGYdoMwhKcYV3wyBWuijvNcoSBt7uNc5ZaMJskLNxopHVAa-RZMMlvk0vYpskM2P0F-7ID9-14MC4OxzvjQhJknQmYNiOLAmVC2hhDAStN4YpOY7YmU7i5jOCfc27CYGDk54Y4-YQSbE89ppr1E3Z1bH0mPf5U5t9VsfKyqAa5sn2CEW4I5_jzRuebeWLU-fpSJSuvVNX75gY-6feUFowulTodIrFZmEOZ45BjqgRVwK8PSFejHFNecc0tyCJhjfMrsBq4k_IdE-w51gL3JHRJmgLd8v0YwTHMOoBs3jG4NTTbhSdbW2AwXYfiWRKCleyJntKIwxJhSNLt0QaeJ-FmorezHPF6EGpAyZoFiTumkYIKPddqabrAIIFHkpJnq3saVqgM4Xj5apO8N28fwBgf-OCyZwa1loTRd8Qu7v7v-deL-vQpM6TbFNCdyFXgczSLgRXlBoVIf2qPRew1MAF_Act3TKbLwfDePzVfsa9qIDr935OoJ3p-3Mw9FZ_whZ3R4THfnfTyyMRIi25NlPxxLyG_oO7e8EM51ogt23XZiFBHWj5JaljXySxv6AxnAr830qNOETGE0uSlZLoMJpT49wwlYmHiaYQqgYgQC5PM1s28VgxuPl_r9D12dVmzo-cmor5aC0=w678-h90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65"/>
          <a:stretch/>
        </p:blipFill>
        <p:spPr bwMode="auto">
          <a:xfrm>
            <a:off x="4588238" y="3239292"/>
            <a:ext cx="1864813" cy="342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00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048612"/>
            <a:ext cx="7772400" cy="19970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100" b="1" dirty="0">
                <a:latin typeface="+mn-lt"/>
              </a:rPr>
              <a:t>Fakultní učitel jako facilitátor kvalitní přípravy budoucích učitelů mateřských škol a 1. stupně ZŠ</a:t>
            </a:r>
            <a:endParaRPr lang="cs-CZ" sz="4100" b="1" dirty="0">
              <a:latin typeface="+mn-lt"/>
            </a:endParaRPr>
          </a:p>
        </p:txBody>
      </p:sp>
      <p:pic>
        <p:nvPicPr>
          <p:cNvPr id="13" name="Obrázek 12" descr="http://www.msmt.cz/uploads/OP_VVV/Pravidla_pro_publicitu/logolinky/Logolink_OP_VVV_hor_barva_cz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54" y="105504"/>
            <a:ext cx="5759450" cy="127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ovéPole 13"/>
          <p:cNvSpPr txBox="1"/>
          <p:nvPr/>
        </p:nvSpPr>
        <p:spPr>
          <a:xfrm>
            <a:off x="3216275" y="4482497"/>
            <a:ext cx="575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cs-CZ" sz="1400" dirty="0" err="1">
                <a:solidFill>
                  <a:prstClr val="black"/>
                </a:solidFill>
                <a:latin typeface="Calibri"/>
              </a:rPr>
              <a:t>reg</a:t>
            </a:r>
            <a:r>
              <a:rPr lang="cs-CZ" sz="1400" dirty="0">
                <a:solidFill>
                  <a:prstClr val="black"/>
                </a:solidFill>
                <a:latin typeface="Calibri"/>
              </a:rPr>
              <a:t>. č. CZ.02.3.68/0.0/0.0/19_068/0015923</a:t>
            </a:r>
            <a:endParaRPr lang="cs-CZ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9"/>
          <a:stretch/>
        </p:blipFill>
        <p:spPr>
          <a:xfrm>
            <a:off x="4838700" y="5728384"/>
            <a:ext cx="2514600" cy="6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dirty="0" smtClean="0">
                <a:solidFill>
                  <a:srgbClr val="66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vyučovací hodiny</a:t>
            </a:r>
            <a:endParaRPr lang="cs-CZ" sz="4800" dirty="0">
              <a:solidFill>
                <a:srgbClr val="66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FF"/>
                </a:solidFill>
              </a:rPr>
              <a:t>Video nahrávky:</a:t>
            </a:r>
          </a:p>
          <a:p>
            <a:pPr marL="1371600" lvl="3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1. 				           2. 	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3.	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-158627669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5942" y="2640186"/>
            <a:ext cx="2524087" cy="3729904"/>
          </a:xfrm>
          <a:prstGeom prst="rect">
            <a:avLst/>
          </a:prstGeom>
        </p:spPr>
      </p:pic>
      <p:pic>
        <p:nvPicPr>
          <p:cNvPr id="5" name="video-158627665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25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66803" y="2640186"/>
            <a:ext cx="2239690" cy="3994139"/>
          </a:xfrm>
          <a:prstGeom prst="rect">
            <a:avLst/>
          </a:prstGeom>
        </p:spPr>
      </p:pic>
      <p:pic>
        <p:nvPicPr>
          <p:cNvPr id="7" name="video-1586276616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8696" y="2704721"/>
            <a:ext cx="2203773" cy="39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Vynálezce Alva – </a:t>
            </a:r>
            <a:r>
              <a:rPr lang="cs-CZ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Vynálezy pro školu </a:t>
            </a: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nventions</a:t>
            </a: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chool</a:t>
            </a: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41" y="1956254"/>
            <a:ext cx="328050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5756366" y="2505781"/>
            <a:ext cx="6421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cs-CZ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https://www.ceskatelevize.cz/porady/10177025526-vynalezce-alva/dily/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1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 budeme dělat? </a:t>
            </a: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do?)</a:t>
            </a:r>
            <a:endParaRPr lang="cs-CZ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b="1" dirty="0" smtClean="0">
                <a:solidFill>
                  <a:srgbClr val="FF00FF"/>
                </a:solidFill>
              </a:rPr>
              <a:t>Zvuková nahrávka 1:</a:t>
            </a:r>
            <a:endParaRPr lang="cs-CZ" b="1" dirty="0">
              <a:solidFill>
                <a:srgbClr val="FF00FF"/>
              </a:solidFill>
            </a:endParaRP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</a:t>
            </a:r>
            <a:r>
              <a:rPr lang="cs-CZ" sz="2400" b="1" dirty="0" smtClean="0">
                <a:solidFill>
                  <a:srgbClr val="FF00FF"/>
                </a:solidFill>
              </a:rPr>
              <a:t>Zvuková nahrávka 2:</a:t>
            </a:r>
            <a:endParaRPr lang="cs-CZ" sz="2400" b="1" dirty="0">
              <a:solidFill>
                <a:srgbClr val="FF00FF"/>
              </a:solidFill>
            </a:endParaRPr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4040" y="2322171"/>
            <a:ext cx="487363" cy="487363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4040" y="45778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5365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5947" y="401422"/>
            <a:ext cx="10515600" cy="1325563"/>
          </a:xfrm>
        </p:spPr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 budeme potřebovat? </a:t>
            </a: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cs-CZ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318" y="3348468"/>
            <a:ext cx="487363" cy="48736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36617" y="1968137"/>
            <a:ext cx="298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b="1" dirty="0" smtClean="0">
              <a:solidFill>
                <a:srgbClr val="FF00FF"/>
              </a:solidFill>
            </a:endParaRPr>
          </a:p>
          <a:p>
            <a:r>
              <a:rPr lang="cs-CZ" sz="2400" b="1" dirty="0" smtClean="0">
                <a:solidFill>
                  <a:srgbClr val="FF00FF"/>
                </a:solidFill>
              </a:rPr>
              <a:t>Zvuková nahrávka:</a:t>
            </a:r>
            <a:endParaRPr lang="cs-CZ" sz="24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024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Šílené nebo praktické vynálezy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710" y="391884"/>
            <a:ext cx="4153482" cy="303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EED.sk - Tieto vynálezy môžu byť na prvý pohľad smiešne, al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67" y="809476"/>
            <a:ext cx="5287842" cy="220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okrok si žádá oběti: Kteří objevitelé zaplatili za své vynálezy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3523173"/>
            <a:ext cx="3430346" cy="242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ynálezy Leonarda Da Vinci: Loď s pedály | Ábíčko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27" y="3787388"/>
            <a:ext cx="3772357" cy="253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ynálezce kulometu svědomí nikdy netrápilo - Tiscali.c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95" y="4536315"/>
            <a:ext cx="3792477" cy="213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3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 bych vyřešila problém já?</a:t>
            </a:r>
            <a:b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Můj vynález – </a:t>
            </a:r>
            <a:r>
              <a:rPr lang="cs-CZ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</a:t>
            </a:r>
            <a:r>
              <a:rPr lang="cs-CZ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Invention</a:t>
            </a:r>
            <a:endParaRPr lang="cs-CZ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FF"/>
                </a:solidFill>
              </a:rPr>
              <a:t>Video nahrávka 2:</a:t>
            </a:r>
          </a:p>
          <a:p>
            <a:pPr marL="0" indent="0">
              <a:buNone/>
            </a:pPr>
            <a:r>
              <a:rPr lang="cs-CZ" sz="1200" b="1" dirty="0" smtClean="0">
                <a:solidFill>
                  <a:srgbClr val="FF00FF"/>
                </a:solidFill>
              </a:rPr>
              <a:t>	</a:t>
            </a:r>
            <a:r>
              <a:rPr lang="cs-CZ" sz="1800" b="1" dirty="0" smtClean="0"/>
              <a:t>	1. 			        2.		</a:t>
            </a:r>
            <a:r>
              <a:rPr lang="cs-CZ" sz="1800" b="1" dirty="0"/>
              <a:t>	 </a:t>
            </a:r>
            <a:r>
              <a:rPr lang="cs-CZ" sz="1800" b="1" dirty="0" smtClean="0"/>
              <a:t> 	      3.</a:t>
            </a:r>
            <a:endParaRPr lang="cs-CZ" sz="1200" b="1" dirty="0" smtClean="0"/>
          </a:p>
        </p:txBody>
      </p:sp>
      <p:pic>
        <p:nvPicPr>
          <p:cNvPr id="7" name="video-158627657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4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8662" y="2615143"/>
            <a:ext cx="2298904" cy="4099235"/>
          </a:xfrm>
          <a:prstGeom prst="rect">
            <a:avLst/>
          </a:prstGeom>
        </p:spPr>
      </p:pic>
      <p:pic>
        <p:nvPicPr>
          <p:cNvPr id="8" name="video-158627654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56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9541" y="2698115"/>
            <a:ext cx="2332918" cy="4159885"/>
          </a:xfrm>
          <a:prstGeom prst="rect">
            <a:avLst/>
          </a:prstGeom>
        </p:spPr>
      </p:pic>
      <p:pic>
        <p:nvPicPr>
          <p:cNvPr id="9" name="video-158627650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137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83061" y="2706236"/>
            <a:ext cx="2247818" cy="40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ynález - pojídač bonbonů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4722" y="520924"/>
            <a:ext cx="4112032" cy="5736252"/>
          </a:xfrm>
        </p:spPr>
      </p:pic>
    </p:spTree>
    <p:extLst>
      <p:ext uri="{BB962C8B-B14F-4D97-AF65-F5344CB8AC3E}">
        <p14:creationId xmlns:p14="http://schemas.microsoft.com/office/powerpoint/2010/main" val="30745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UPPER šablona FHS1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PPER šablona FHS2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PPER šablona FHS3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UPPER šablona FHS4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UPPER šablona FHS5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2979</TotalTime>
  <Words>245</Words>
  <Application>Microsoft Office PowerPoint</Application>
  <PresentationFormat>Širokoúhlá obrazovka</PresentationFormat>
  <Paragraphs>59</Paragraphs>
  <Slides>23</Slides>
  <Notes>2</Notes>
  <HiddenSlides>0</HiddenSlides>
  <MMClips>15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7</vt:i4>
      </vt:variant>
      <vt:variant>
        <vt:lpstr>Nadpisy snímků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UPPER šablona FHS1</vt:lpstr>
      <vt:lpstr>UPPER šablona FHS2</vt:lpstr>
      <vt:lpstr>UPPER šablona FHS3</vt:lpstr>
      <vt:lpstr>UPPER šablona FHS4</vt:lpstr>
      <vt:lpstr>UPPER šablona FHS5</vt:lpstr>
      <vt:lpstr>Motiv Office</vt:lpstr>
      <vt:lpstr>1_Motiv Office</vt:lpstr>
      <vt:lpstr>Fakultní učitel jako facilitátor kvalitní přípravy budoucích učitelů mateřských škol a 1. stupně ZŠ</vt:lpstr>
      <vt:lpstr>Proč vznikají vynálezy? Why inventions arise? Why inventions?</vt:lpstr>
      <vt:lpstr>Úvod vyučovací hodiny</vt:lpstr>
      <vt:lpstr>Vynálezce Alva – Vynálezy pro školu (Inventions for School)</vt:lpstr>
      <vt:lpstr>Co budeme dělat? (What will we do?)</vt:lpstr>
      <vt:lpstr>Co budeme potřebovat? (What will we need?)</vt:lpstr>
      <vt:lpstr>Prezentace aplikace PowerPoint</vt:lpstr>
      <vt:lpstr>Jak bych vyřešila problém já? Můj vynález – My Invention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 projektu</vt:lpstr>
      <vt:lpstr>Náměty do žákovského portfolia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Fakultní učitel jako facilitátor kvalitní přípravy budoucích učitelů mateřských škol a 1. stupně ZŠ</vt:lpstr>
    </vt:vector>
  </TitlesOfParts>
  <Manager>wiegerova@utb.cz</Manager>
  <Company>Univerzita Tomáše Bati ve Zlíně, Fakulta humanitních studií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Proč vznikají vynálezy 2</dc:title>
  <dc:subject>Prezentace pro žáky</dc:subject>
  <dc:creator>v_barcuchova@utb.cz</dc:creator>
  <cp:lastModifiedBy>Viktor Pacholík</cp:lastModifiedBy>
  <cp:revision>79</cp:revision>
  <dcterms:created xsi:type="dcterms:W3CDTF">2018-09-27T13:39:27Z</dcterms:created>
  <dcterms:modified xsi:type="dcterms:W3CDTF">2020-06-10T12:23:40Z</dcterms:modified>
</cp:coreProperties>
</file>