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57" r:id="rId11"/>
    <p:sldId id="258" r:id="rId12"/>
    <p:sldId id="260" r:id="rId13"/>
    <p:sldId id="259" r:id="rId14"/>
    <p:sldId id="261" r:id="rId15"/>
    <p:sldId id="273" r:id="rId16"/>
    <p:sldId id="271" r:id="rId17"/>
    <p:sldId id="272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8lv5TzhCvnxM5GBs75hu8Q==" hashData="GdyN9gHNgeijyj7lvS9yvZYmAZkk1KLJiaCIV98FaSZuicAKPsRk2DI+j2ZzLRiPpy5Zyj2MKXll8ts7nOiYM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6AC66-2D49-44E5-8ACA-41B866127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94953A-8B3C-494F-9C4C-7516BDEF2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23755-9637-49D9-8430-3FE05C127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5C7AA2-2660-4502-AF92-153502D4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754434-88AF-4B36-BA9E-30D60E20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22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B7589-C2A9-4F0B-9FF7-46199882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B7B175-B542-4D4D-BDFD-51B858FF2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78B40C-A13E-4AE8-A0DF-9155BB6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BF5CF7-3469-4E3E-82E1-1379F38C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3590A8-393F-4E9B-B186-78F31C68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45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552F179-0241-40F3-8E44-CFD0DC12F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E19FBA-6634-466F-90E2-0C1CE8F09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E544A0-D080-4788-BB1A-AC06F0A7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E64508-A183-44E8-98D8-81A9340E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3775FB-5DF2-418B-B7E0-5C4BA4A1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559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D044E-E8A5-42B9-A6A0-85D67445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A6B8-999C-402C-86F0-23C2775B1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7D34A5-F734-49A8-9D83-C4525D529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A913EA-CBE1-48AD-B2C0-772EE49C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248DA6-94A5-4E5E-83FF-080C6AEB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0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ACD50-ECDB-46E3-90DD-F6087602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AF4C00-270E-444A-9A47-7A432374E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2AE226-116B-4B97-AD64-B050A35C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3B29CE-0588-4E2D-A740-089A3121F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445428-6F04-4175-83D8-E715CE1B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96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3DE724-E853-477D-82D7-40FAB6AA9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CB494F-B275-4AED-8D31-1B8DF7B98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14E745-2E97-4D6D-AE7E-BA88652FF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B9203E-469E-4169-86F2-2B603FA2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04AC9F-5A54-497A-B001-9A3CA45D6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5FDF3F-C26F-467E-8BBE-7BFFBDA8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59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48EBE-9CBA-408F-A421-0DFDA937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497EC5-6245-4B50-A2F5-EBB2E78ED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943DB9-4214-49F1-A7B0-66483EA9A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556D25-A32D-49AF-9234-2E88DF7767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22E239E-74F3-4F4E-BDE7-BC66AA1A0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693C143-C0C6-4DD7-B666-3F5FCCEF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2647E34-4453-405E-8566-51317015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2BB49E6-3D83-4854-965F-0F72A623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78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348386-8119-4CFC-8E9A-D74EC63EC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C3D73F6-07DC-4930-9C7B-4C1105F51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E7C5ED-2538-4601-9886-73F7D80FD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C8E81CE-4F5C-4948-B6D3-49CBAD008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3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8E488A2-A11A-41BA-8161-337CCB865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3843708-C9D6-4479-8928-4491EAC20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1A1B7B-E864-4B8E-A3FB-F2044784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82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250C0E-50C4-4A88-985E-4E05939B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CF24A-4BB2-45CD-A6BC-F3A965954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8667A64-A659-409F-A438-E18619DE7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09AD04-F78E-473B-AD73-AA42FDA2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670A11-9030-4EA7-B8BA-2DD2FAE4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C67AB0-8F86-4535-AA86-2DDC70C8E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10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9BC75-6ED2-4ADD-8C98-CEA49055E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7032BD-2D6C-4ECE-A1E5-6DF479DF5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783AB2-B8C6-4A81-8632-2C4F695FF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5EF706-3F41-4085-9F76-8402C3BEE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A0972C-D00D-4B0D-A22D-B920839A8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C8B0D6-6CCC-4040-906F-28FEB92E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07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DE462B5-2F51-4E0E-93A5-07E0DEEC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77B336-1978-4C89-87E2-E02DCA8E2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4B9415-C8B6-4094-97F3-5EF162928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25E02-7D6E-4282-B0F1-344A9E3959D2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C18A3A-F997-4F60-B1E7-4AF1CE8C1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A4E70E-3133-46E0-B8CD-F50F8A852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18AA6-EB6E-438D-B283-F02BA6373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18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eti.vls.cz/cz/tipy-do-lesa/zivot-v-lese/stromy/dub-letni-kremelak" TargetMode="External"/><Relationship Id="rId13" Type="http://schemas.openxmlformats.org/officeDocument/2006/relationships/hyperlink" Target="https://mineko.webnode.cz/chytre-clanky-/bylinky/kastan-konsky-jirovec/" TargetMode="External"/><Relationship Id="rId3" Type="http://schemas.openxmlformats.org/officeDocument/2006/relationships/hyperlink" Target="https://deti.vls.cz/cz/tipy-do-lesa/zivot-v-lese/stromy/smrk-ztepily" TargetMode="External"/><Relationship Id="rId7" Type="http://schemas.openxmlformats.org/officeDocument/2006/relationships/hyperlink" Target="https://deti.vls.cz/cz/tipy-do-lesa/zivot-v-lese/stromy/modrin-opadavy-evropsky" TargetMode="External"/><Relationship Id="rId12" Type="http://schemas.openxmlformats.org/officeDocument/2006/relationships/hyperlink" Target="https://puzzlefactory.pl/cs/puzzle/prehravat/scenerie/146604-barevn%C3%A9-list%C3%AD-podzimn%C3%AD-list%C3%AD" TargetMode="External"/><Relationship Id="rId2" Type="http://schemas.openxmlformats.org/officeDocument/2006/relationships/hyperlink" Target="https://cs.wikipedia.org/wiki/Hloh#/media/Soubor:Common_hawthor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ti.vls.cz/cz/tipy-do-lesa/zivot-v-lese/stromy/lipa-srdcita-malolista" TargetMode="External"/><Relationship Id="rId11" Type="http://schemas.openxmlformats.org/officeDocument/2006/relationships/hyperlink" Target="https://primanapady.cz/clanek-1954-kdyz-zavoni-jehlici-vite-k-cemu-je-dobre-smrkove-jehlici" TargetMode="External"/><Relationship Id="rId5" Type="http://schemas.openxmlformats.org/officeDocument/2006/relationships/hyperlink" Target="https://deti.vls.cz/cz/tipy-do-lesa/zivot-v-lese/stromy/buk-lesni" TargetMode="External"/><Relationship Id="rId10" Type="http://schemas.openxmlformats.org/officeDocument/2006/relationships/hyperlink" Target="https://deti.vls.cz/cz/tipy-do-lesa/zivot-v-lese/stromy/javor-mlecny" TargetMode="External"/><Relationship Id="rId4" Type="http://schemas.openxmlformats.org/officeDocument/2006/relationships/hyperlink" Target="https://deti.vls.cz/cz/tipy-do-lesa/zivot-v-lese/stromy/borovice-lesni" TargetMode="External"/><Relationship Id="rId9" Type="http://schemas.openxmlformats.org/officeDocument/2006/relationships/hyperlink" Target="https://deti.vls.cz/cz/tipy-do-lesa/zivot-v-lese/stromy/jedle-belokora-bil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migreen.cz/eshop/javor-mlec-golden-globe-na-kmienku-120-cm-kont-75-l/p-4696436.xhtml" TargetMode="External"/><Relationship Id="rId7" Type="http://schemas.openxmlformats.org/officeDocument/2006/relationships/hyperlink" Target="https://www.receptyprimanapadu.cz/zahrada/celosezonni-okrasa-jedle-se-hodi-do-nadob-do-zahrady-a-potesi-i-behem-vanoc/" TargetMode="External"/><Relationship Id="rId2" Type="http://schemas.openxmlformats.org/officeDocument/2006/relationships/hyperlink" Target="https://www.bylinnalekarna.cz/kastan-konsky-jirovec-madal-aesculus-hippocastanu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.uspza.cz/clanek_v_okne.php?id=10320" TargetMode="External"/><Relationship Id="rId5" Type="http://schemas.openxmlformats.org/officeDocument/2006/relationships/hyperlink" Target="http://www.nasestromy.cz/borovice-lesni/" TargetMode="External"/><Relationship Id="rId4" Type="http://schemas.openxmlformats.org/officeDocument/2006/relationships/hyperlink" Target="https://www.priroda.cz/clanky.php?detail=76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slon&#10;&#10;Popis byl vytvořen automaticky">
            <a:extLst>
              <a:ext uri="{FF2B5EF4-FFF2-40B4-BE49-F238E27FC236}">
                <a16:creationId xmlns:a16="http://schemas.microsoft.com/office/drawing/2014/main" id="{ED350638-8D3C-4149-A953-D97AB7D7D2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23391" r="304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E46FCE-2874-48F8-A74C-49CDD37F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cs-CZ" sz="6600"/>
              <a:t>Poznáváme stromy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587CEA-E458-498F-87EF-5B2B9D729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061" y="436880"/>
            <a:ext cx="406400" cy="4064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7F4070-C58F-472B-A6BA-20315B63E7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9986" y="436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14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12E6473-37B4-410D-A0AB-A185BFFA2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091" t="9091"/>
          <a:stretch/>
        </p:blipFill>
        <p:spPr>
          <a:xfrm>
            <a:off x="20" y="48996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2192000" cy="20773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72E4B3-C91E-4A5D-897B-C4F967F4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88" y="4337523"/>
            <a:ext cx="10918056" cy="1327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/>
              <a:t>Jehličnaté</a:t>
            </a:r>
            <a:r>
              <a:rPr lang="en-US" sz="6000" dirty="0"/>
              <a:t> </a:t>
            </a:r>
            <a:r>
              <a:rPr lang="en-US" sz="6000" dirty="0" err="1"/>
              <a:t>stromy</a:t>
            </a:r>
            <a:endParaRPr lang="en-US" sz="6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49692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DF9911-4A37-4096-BE25-0CCCFEC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5711486"/>
            <a:ext cx="27432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26067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89EEBAEF-8F6F-4F99-A8D6-B8722180109E}"/>
              </a:ext>
            </a:extLst>
          </p:cNvPr>
          <p:cNvSpPr txBox="1"/>
          <p:nvPr/>
        </p:nvSpPr>
        <p:spPr>
          <a:xfrm>
            <a:off x="10356351" y="5990784"/>
            <a:ext cx="175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10- jehličí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5D8B07-3285-4A5A-AC4B-2E8225514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13" y="43375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8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FD940F-C608-4025-BC4C-0F721EBE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985" y="4222466"/>
            <a:ext cx="2556146" cy="134732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latin typeface="Arial Black" panose="020B0A04020102020204" pitchFamily="34" charset="0"/>
              </a:rPr>
              <a:t>Smrk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E846DC5-8E26-485F-91C7-07B94F5C8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621" r="2" b="2548"/>
          <a:stretch/>
        </p:blipFill>
        <p:spPr>
          <a:xfrm>
            <a:off x="0" y="10"/>
            <a:ext cx="4992985" cy="68579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6298D43-7856-4047-B51B-ED3751F34A13}"/>
              </a:ext>
            </a:extLst>
          </p:cNvPr>
          <p:cNvSpPr txBox="1"/>
          <p:nvPr/>
        </p:nvSpPr>
        <p:spPr>
          <a:xfrm>
            <a:off x="10765156" y="77550"/>
            <a:ext cx="173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Obr.2- Smrk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937A773-98C5-4502-9459-CFCCE501C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590" y="1766675"/>
            <a:ext cx="4571514" cy="506772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B78325B-D34E-4EE0-98E0-2506834BF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12129">
            <a:off x="4775038" y="87772"/>
            <a:ext cx="5036710" cy="335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BFAAC3-4CD7-40CE-BEB9-1531078D6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9796" y="63626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8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578F26-D5D5-4614-A31D-F17952173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986" y="2691829"/>
            <a:ext cx="2494501" cy="132677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latin typeface="Arial Black" panose="020B0A04020102020204" pitchFamily="34" charset="0"/>
              </a:rPr>
              <a:t>Jedle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D1CAAE8-AEDE-481C-A04A-FC1B2B26B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166" r="2" b="2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8CE81B1-D6C5-4B63-A881-9776987E2205}"/>
              </a:ext>
            </a:extLst>
          </p:cNvPr>
          <p:cNvSpPr txBox="1"/>
          <p:nvPr/>
        </p:nvSpPr>
        <p:spPr>
          <a:xfrm>
            <a:off x="4415883" y="111512"/>
            <a:ext cx="2074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8- Jedle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D0EA350-E749-4BFE-B0FA-09E67F5782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93" t="-3506" r="16000" b="5132"/>
          <a:stretch/>
        </p:blipFill>
        <p:spPr>
          <a:xfrm>
            <a:off x="7199015" y="55756"/>
            <a:ext cx="4992985" cy="674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3A856AA-16DD-4FA4-93EF-C8A7BEEE2437}"/>
              </a:ext>
            </a:extLst>
          </p:cNvPr>
          <p:cNvSpPr txBox="1"/>
          <p:nvPr/>
        </p:nvSpPr>
        <p:spPr>
          <a:xfrm>
            <a:off x="7601822" y="262733"/>
            <a:ext cx="2188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18- Jedle strom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4D4FCF5-9F12-42D6-BF8D-A45A85093EC4}"/>
              </a:ext>
            </a:extLst>
          </p:cNvPr>
          <p:cNvSpPr txBox="1"/>
          <p:nvPr/>
        </p:nvSpPr>
        <p:spPr>
          <a:xfrm>
            <a:off x="5481257" y="6432912"/>
            <a:ext cx="2074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17- Jedle šiška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A4ED9CB-A1EC-4AA3-AFDD-90E5DE339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512" y="3801292"/>
            <a:ext cx="2194898" cy="2855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3FF594-CF45-4C1E-A155-F115B9717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990" y="62111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0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4724502-E2FF-467D-8607-20C784936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" b="31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A9AB210-A97A-49E9-ADAD-190D10028AF6}"/>
              </a:ext>
            </a:extLst>
          </p:cNvPr>
          <p:cNvSpPr txBox="1"/>
          <p:nvPr/>
        </p:nvSpPr>
        <p:spPr>
          <a:xfrm>
            <a:off x="3947532" y="133815"/>
            <a:ext cx="176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3- Borovice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B7CA09-2AB1-4560-A696-A38B784C3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702" y="3031720"/>
            <a:ext cx="5161428" cy="386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8667870-1450-4A2A-956C-BF49DBFB525D}"/>
              </a:ext>
            </a:extLst>
          </p:cNvPr>
          <p:cNvSpPr txBox="1"/>
          <p:nvPr/>
        </p:nvSpPr>
        <p:spPr>
          <a:xfrm>
            <a:off x="6096000" y="6226139"/>
            <a:ext cx="171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16- Kůra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46490D4-E945-4BAD-A5A7-E2F33F308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454" y="48729"/>
            <a:ext cx="5986408" cy="3368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418B1E-260D-4647-A83E-5891E80A0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362" y="3436071"/>
            <a:ext cx="4718713" cy="167654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CEED74-3B3D-4B0D-B21A-169D568E4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4762" y="63056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3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A8FB82E-DFB0-4E60-A4F8-A76E60EC6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29" r="-2" b="10947"/>
          <a:stretch/>
        </p:blipFill>
        <p:spPr>
          <a:xfrm>
            <a:off x="7578262" y="1815729"/>
            <a:ext cx="4610689" cy="512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0C17DB5-30C4-4F24-A907-8359F35E98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5" r="3" b="20312"/>
          <a:stretch/>
        </p:blipFill>
        <p:spPr>
          <a:xfrm>
            <a:off x="0" y="89210"/>
            <a:ext cx="6103650" cy="681490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03D83DF-4A6A-4A4C-BB76-769F73FADC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845" r="1" b="2317"/>
          <a:stretch/>
        </p:blipFill>
        <p:spPr>
          <a:xfrm rot="21276530">
            <a:off x="5954323" y="461741"/>
            <a:ext cx="4608188" cy="248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11D498F-53FB-48E4-AF58-C2A69A730659}"/>
              </a:ext>
            </a:extLst>
          </p:cNvPr>
          <p:cNvSpPr txBox="1"/>
          <p:nvPr/>
        </p:nvSpPr>
        <p:spPr>
          <a:xfrm>
            <a:off x="4415883" y="89210"/>
            <a:ext cx="168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Obr. 6- Modřín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9772AB-294A-43EF-AFF7-415F3EE5F2C5}"/>
              </a:ext>
            </a:extLst>
          </p:cNvPr>
          <p:cNvSpPr txBox="1"/>
          <p:nvPr/>
        </p:nvSpPr>
        <p:spPr>
          <a:xfrm>
            <a:off x="11009585" y="6222518"/>
            <a:ext cx="1275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Obr.15- </a:t>
            </a:r>
            <a:r>
              <a:rPr lang="cs-CZ" dirty="0" err="1"/>
              <a:t>Modřínek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8F6207E-061A-496B-BAEC-6537E09B4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9617" y="3918353"/>
            <a:ext cx="5121084" cy="1713124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BFED42-3675-4295-A2CD-3C5734967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4338" y="62225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2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E2F829-F86E-4D16-A16B-CFDAB93A3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9" b="148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36CA2B-BC3C-4C18-B26F-E1BC9E58D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0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9C5F6B-A6D1-4C01-A5FE-C95C686BA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obrázků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C4DAA9-6B34-4ACC-89E8-C9F7F0842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10223" cy="5032375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Obr.1- Hloh- </a:t>
            </a:r>
            <a:r>
              <a:rPr lang="cs-CZ" sz="2000" dirty="0">
                <a:hlinkClick r:id="rId2"/>
              </a:rPr>
              <a:t>https://cs.wikipedia.org/wiki/Hloh#/media/Soubor:Common_hawthorn.jpg</a:t>
            </a:r>
            <a:endParaRPr lang="cs-CZ" sz="2000" dirty="0"/>
          </a:p>
          <a:p>
            <a:r>
              <a:rPr lang="cs-CZ" sz="2000" dirty="0"/>
              <a:t>Obr. 2- Smrk - </a:t>
            </a:r>
            <a:r>
              <a:rPr lang="cs-CZ" sz="2000" dirty="0">
                <a:hlinkClick r:id="rId3"/>
              </a:rPr>
              <a:t>https://deti.vls.cz/cz/tipy-do-lesa/zivot-v-lese/stromy/smrk-ztepily</a:t>
            </a:r>
            <a:endParaRPr lang="cs-CZ" sz="2000" dirty="0"/>
          </a:p>
          <a:p>
            <a:r>
              <a:rPr lang="cs-CZ" sz="2000" dirty="0"/>
              <a:t>Obr. 3- Borovice </a:t>
            </a:r>
            <a:r>
              <a:rPr lang="cs-CZ" sz="2000" dirty="0">
                <a:hlinkClick r:id="rId4"/>
              </a:rPr>
              <a:t>https://deti.vls.cz/cz/tipy-do-lesa/zivot-v-lese/stromy/borovice-lesni</a:t>
            </a:r>
            <a:endParaRPr lang="cs-CZ" sz="2000" dirty="0"/>
          </a:p>
          <a:p>
            <a:r>
              <a:rPr lang="cs-CZ" sz="2000" dirty="0"/>
              <a:t>Obr. 4- Buk- </a:t>
            </a:r>
            <a:r>
              <a:rPr lang="cs-CZ" sz="2000" dirty="0">
                <a:hlinkClick r:id="rId5"/>
              </a:rPr>
              <a:t>https://deti.vls.cz/cz/tipy-do-lesa/zivot-v-lese/stromy/buk-lesni</a:t>
            </a:r>
            <a:endParaRPr lang="cs-CZ" sz="2000" dirty="0"/>
          </a:p>
          <a:p>
            <a:r>
              <a:rPr lang="cs-CZ" sz="2000" dirty="0"/>
              <a:t>Obr. 5-Lípa- </a:t>
            </a:r>
            <a:r>
              <a:rPr lang="cs-CZ" sz="2000" dirty="0">
                <a:hlinkClick r:id="rId6"/>
              </a:rPr>
              <a:t>https://deti.vls.cz/cz/tipy-do-lesa/zivot-v-lese/stromy/lipa-srdcita-malolista</a:t>
            </a:r>
            <a:endParaRPr lang="cs-CZ" sz="2000" dirty="0"/>
          </a:p>
          <a:p>
            <a:r>
              <a:rPr lang="cs-CZ" sz="2000" dirty="0"/>
              <a:t>Obr. 6- Modřín- </a:t>
            </a:r>
            <a:r>
              <a:rPr lang="cs-CZ" sz="2000" dirty="0">
                <a:hlinkClick r:id="rId7"/>
              </a:rPr>
              <a:t>https://deti.vls.cz/cz/tipy-do-lesa/zivot-v-lese/stromy/modrin-opadavy-evropsky</a:t>
            </a:r>
            <a:endParaRPr lang="cs-CZ" sz="2000" dirty="0"/>
          </a:p>
          <a:p>
            <a:r>
              <a:rPr lang="cs-CZ" sz="2000" dirty="0"/>
              <a:t>Obr. 7- Dub- </a:t>
            </a:r>
            <a:r>
              <a:rPr lang="cs-CZ" sz="2000" dirty="0">
                <a:hlinkClick r:id="rId8"/>
              </a:rPr>
              <a:t>https://deti.vls.cz/cz/tipy-do-lesa/zivot-v-lese/stromy/dub-letni-kremelak</a:t>
            </a:r>
            <a:endParaRPr lang="cs-CZ" sz="2000" dirty="0"/>
          </a:p>
          <a:p>
            <a:r>
              <a:rPr lang="cs-CZ" sz="2000" dirty="0"/>
              <a:t>Obr. 8- Jedle- </a:t>
            </a:r>
            <a:r>
              <a:rPr lang="cs-CZ" sz="2000" dirty="0">
                <a:hlinkClick r:id="rId9"/>
              </a:rPr>
              <a:t>https://deti.vls.cz/cz/tipy-do-lesa/zivot-v-lese/stromy/jedle-belokora-bila</a:t>
            </a:r>
            <a:endParaRPr lang="cs-CZ" sz="2000" dirty="0"/>
          </a:p>
          <a:p>
            <a:r>
              <a:rPr lang="cs-CZ" sz="2000" dirty="0"/>
              <a:t>Obr. 9- Javor- </a:t>
            </a:r>
            <a:r>
              <a:rPr lang="cs-CZ" sz="2000" dirty="0">
                <a:hlinkClick r:id="rId10"/>
              </a:rPr>
              <a:t>https://deti.vls.cz/cz/tipy-do-lesa/zivot-v-lese/stromy/javor-mlecny</a:t>
            </a:r>
            <a:endParaRPr lang="cs-CZ" sz="2000" dirty="0"/>
          </a:p>
          <a:p>
            <a:r>
              <a:rPr lang="cs-CZ" sz="2000" dirty="0"/>
              <a:t>Obr. 10- jehličí- </a:t>
            </a:r>
            <a:r>
              <a:rPr lang="cs-CZ" sz="2000" dirty="0">
                <a:hlinkClick r:id="rId11"/>
              </a:rPr>
              <a:t>https://primanapady.cz/clanek-1954-kdyz-zavoni-jehlici-vite-k-cemu-je-dobre-smrkove-jehlici</a:t>
            </a:r>
            <a:endParaRPr lang="cs-CZ" sz="2000" dirty="0"/>
          </a:p>
          <a:p>
            <a:r>
              <a:rPr lang="cs-CZ" sz="2000" dirty="0"/>
              <a:t>Obr. 11- listy- </a:t>
            </a:r>
            <a:r>
              <a:rPr lang="cs-CZ" sz="2000" dirty="0">
                <a:hlinkClick r:id="rId12"/>
              </a:rPr>
              <a:t>https://puzzlefactory.pl/cs/puzzle/prehravat/scenerie/146604-barevn%C3%A9-list%C3%AD-podzimn%C3%AD-list%C3</a:t>
            </a:r>
            <a:r>
              <a:rPr lang="cs-CZ" sz="2000">
                <a:hlinkClick r:id="rId12"/>
              </a:rPr>
              <a:t>%AD</a:t>
            </a:r>
            <a:endParaRPr lang="cs-CZ" sz="2000"/>
          </a:p>
          <a:p>
            <a:r>
              <a:rPr lang="cs-CZ" sz="2000"/>
              <a:t>Obr</a:t>
            </a:r>
            <a:r>
              <a:rPr lang="cs-CZ" sz="2000" dirty="0"/>
              <a:t>.12- Kaštan- </a:t>
            </a:r>
            <a:r>
              <a:rPr lang="cs-CZ" sz="2000" dirty="0">
                <a:hlinkClick r:id="rId13"/>
              </a:rPr>
              <a:t>https://mineko.webnode.cz/chytre-clanky-/bylinky/kastan-konsky-jirovec/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288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8C55E-3354-482C-8370-AD76C4230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6009EB-F918-4142-90FF-92F3FB709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Obr.13- Kaštan strom- </a:t>
            </a:r>
            <a:r>
              <a:rPr lang="cs-CZ" dirty="0">
                <a:hlinkClick r:id="rId2"/>
              </a:rPr>
              <a:t>https://www.bylinnalekarna.cz/kastan-konsky-jirovec-madal-aesculus-hippocastanum</a:t>
            </a:r>
            <a:endParaRPr lang="cs-CZ" dirty="0"/>
          </a:p>
          <a:p>
            <a:r>
              <a:rPr lang="cs-CZ" dirty="0"/>
              <a:t>Obr. 14 javor strom- </a:t>
            </a:r>
            <a:r>
              <a:rPr lang="cs-CZ" dirty="0">
                <a:hlinkClick r:id="rId3"/>
              </a:rPr>
              <a:t>https://www.lumigreen.cz/eshop/javor-mlec-golden-globe-na-kmienku-120-cm-kont-75-l/p-4696436.xhtml</a:t>
            </a:r>
            <a:endParaRPr lang="cs-CZ" dirty="0"/>
          </a:p>
          <a:p>
            <a:r>
              <a:rPr lang="cs-CZ" dirty="0"/>
              <a:t>Obr.15- </a:t>
            </a:r>
            <a:r>
              <a:rPr lang="cs-CZ" dirty="0" err="1"/>
              <a:t>Modřínek</a:t>
            </a:r>
            <a:r>
              <a:rPr lang="cs-CZ" dirty="0"/>
              <a:t>- </a:t>
            </a:r>
            <a:r>
              <a:rPr lang="cs-CZ" dirty="0">
                <a:hlinkClick r:id="rId4"/>
              </a:rPr>
              <a:t>https://www.priroda.cz/clanky.php?detail=763</a:t>
            </a:r>
            <a:endParaRPr lang="cs-CZ" dirty="0"/>
          </a:p>
          <a:p>
            <a:r>
              <a:rPr lang="cs-CZ" dirty="0"/>
              <a:t>Obr. 16- Kůra - </a:t>
            </a:r>
            <a:r>
              <a:rPr lang="cs-CZ" dirty="0">
                <a:hlinkClick r:id="rId5"/>
              </a:rPr>
              <a:t>http://www.nasestromy.cz/borovice-lesni/</a:t>
            </a:r>
            <a:endParaRPr lang="cs-CZ" dirty="0"/>
          </a:p>
          <a:p>
            <a:r>
              <a:rPr lang="cs-CZ" dirty="0"/>
              <a:t>Obr. 17- Jedle šiška- </a:t>
            </a:r>
            <a:r>
              <a:rPr lang="cs-CZ" dirty="0">
                <a:hlinkClick r:id="rId6"/>
              </a:rPr>
              <a:t>https://info.uspza.cz/clanek_v_okne.php?id=10320</a:t>
            </a:r>
            <a:endParaRPr lang="cs-CZ" dirty="0"/>
          </a:p>
          <a:p>
            <a:r>
              <a:rPr lang="cs-CZ" dirty="0"/>
              <a:t>Obr. 18- Jedle strom </a:t>
            </a:r>
            <a:r>
              <a:rPr lang="cs-CZ" dirty="0">
                <a:hlinkClick r:id="rId7"/>
              </a:rPr>
              <a:t>https://www.receptyprimanapadu.cz/zahrada/celosezonni-okrasa-jedle-se-hodi-do-nadob-do-zahrady-a-potesi-i-behem-vanoc/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385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ek 6" descr="Obsah obrázku exteriér, les, zalesněné, dřevo&#10;&#10;Popis byl vytvořen automaticky">
            <a:extLst>
              <a:ext uri="{FF2B5EF4-FFF2-40B4-BE49-F238E27FC236}">
                <a16:creationId xmlns:a16="http://schemas.microsoft.com/office/drawing/2014/main" id="{BF8927B8-B23B-4523-985E-8CB26BD38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r="30058"/>
          <a:stretch/>
        </p:blipFill>
        <p:spPr>
          <a:xfrm>
            <a:off x="6070374" y="-10"/>
            <a:ext cx="6095980" cy="6857990"/>
          </a:xfrm>
          <a:prstGeom prst="rect">
            <a:avLst/>
          </a:prstGeom>
        </p:spPr>
      </p:pic>
      <p:pic>
        <p:nvPicPr>
          <p:cNvPr id="9" name="Obrázek 8" descr="Obsah obrázku tráva, exteriér, pole, zelená&#10;&#10;Popis byl vytvořen automaticky">
            <a:extLst>
              <a:ext uri="{FF2B5EF4-FFF2-40B4-BE49-F238E27FC236}">
                <a16:creationId xmlns:a16="http://schemas.microsoft.com/office/drawing/2014/main" id="{F880C400-7571-4CBE-9FA7-64CBC6B03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0" r="21439"/>
          <a:stretch/>
        </p:blipFill>
        <p:spPr>
          <a:xfrm>
            <a:off x="0" y="0"/>
            <a:ext cx="609600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BF3E42-C522-4808-BB01-E0856CAD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905" y="2486347"/>
            <a:ext cx="4274049" cy="1620928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080808"/>
                </a:solidFill>
                <a:latin typeface="Arial Black" panose="020B0A04020102020204" pitchFamily="34" charset="0"/>
              </a:rPr>
              <a:t>Strom </a:t>
            </a:r>
            <a:r>
              <a:rPr lang="cs-CZ" sz="4800" b="1" dirty="0">
                <a:solidFill>
                  <a:srgbClr val="080808"/>
                </a:solidFill>
                <a:latin typeface="Arial Black" panose="020B0A04020102020204" pitchFamily="34" charset="0"/>
              </a:rPr>
              <a:t>/ </a:t>
            </a:r>
            <a:r>
              <a:rPr lang="en-US" sz="4800" b="1" kern="1200" dirty="0" err="1">
                <a:solidFill>
                  <a:srgbClr val="080808"/>
                </a:solidFill>
                <a:latin typeface="Arial Black" panose="020B0A04020102020204" pitchFamily="34" charset="0"/>
              </a:rPr>
              <a:t>Keř</a:t>
            </a:r>
            <a:endParaRPr lang="en-US" sz="4800" b="1" kern="1200" dirty="0">
              <a:solidFill>
                <a:srgbClr val="080808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BED6145-A541-4323-A596-CAEEF9519AF1}"/>
              </a:ext>
            </a:extLst>
          </p:cNvPr>
          <p:cNvSpPr txBox="1"/>
          <p:nvPr/>
        </p:nvSpPr>
        <p:spPr>
          <a:xfrm>
            <a:off x="6643954" y="40360"/>
            <a:ext cx="223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Obr. 1- Hloh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8A458DE-921E-4309-A93A-A591C2041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968" y="4538120"/>
            <a:ext cx="3458085" cy="24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77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11B3AFB-8807-41FD-96E6-3DEDAD2D3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2192000" cy="20773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BB50D4-B51C-433E-87B5-8F6CEABF1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88" y="4337523"/>
            <a:ext cx="10918056" cy="1327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Listnaté stromy</a:t>
            </a: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49692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DF9911-4A37-4096-BE25-0CCCFEC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5711486"/>
            <a:ext cx="27432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26067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E0193B26-EAFB-4319-9E05-4B06E201DE14}"/>
              </a:ext>
            </a:extLst>
          </p:cNvPr>
          <p:cNvSpPr txBox="1"/>
          <p:nvPr/>
        </p:nvSpPr>
        <p:spPr>
          <a:xfrm>
            <a:off x="10274157" y="5804899"/>
            <a:ext cx="178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11- listy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255183-474F-40FB-9533-123E33A0C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831" y="4353852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2FA01D-737B-43FE-9AD0-C2575325D7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67172" y="43375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8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69038C9-F92C-494A-B395-9820EFF47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313" b="1937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983D7C9-8BD2-4791-A024-42886D1667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06" r="27760" b="-1"/>
          <a:stretch/>
        </p:blipFill>
        <p:spPr>
          <a:xfrm>
            <a:off x="5988205" y="10"/>
            <a:ext cx="6203795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64DBE2-3549-44BB-AE32-AC69C255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kern="1200" dirty="0" err="1">
                <a:solidFill>
                  <a:srgbClr val="080808"/>
                </a:solidFill>
                <a:latin typeface="Arial Black" panose="020B0A04020102020204" pitchFamily="34" charset="0"/>
              </a:rPr>
              <a:t>Lípa</a:t>
            </a:r>
            <a:endParaRPr lang="en-US" sz="6000" kern="1200" dirty="0">
              <a:solidFill>
                <a:srgbClr val="080808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A05B8E9-BB3C-4824-B3FF-5C7E238B2827}"/>
              </a:ext>
            </a:extLst>
          </p:cNvPr>
          <p:cNvSpPr txBox="1"/>
          <p:nvPr/>
        </p:nvSpPr>
        <p:spPr>
          <a:xfrm>
            <a:off x="4560849" y="0"/>
            <a:ext cx="142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Obr. 5- Lípa</a:t>
            </a:r>
            <a:endParaRPr 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B6383C-236E-48C3-82DA-E9CB15BCD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1167" y="5168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1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CBC1BFB-C92E-445A-A641-EC3572F13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8046" b="264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CEF009-DE4D-487E-8D36-62316C5F23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72" r="2082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439403-9F75-4D03-AC0C-FD3DE794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 err="1">
                <a:solidFill>
                  <a:srgbClr val="080808"/>
                </a:solidFill>
                <a:latin typeface="Arial Black" panose="020B0A04020102020204" pitchFamily="34" charset="0"/>
              </a:rPr>
              <a:t>Bříza</a:t>
            </a:r>
            <a:endParaRPr lang="en-US" sz="5400" kern="1200" dirty="0">
              <a:solidFill>
                <a:srgbClr val="080808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966112-C7C3-49FC-BE2F-2F3DD3588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564" y="53091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5157CB4-2D0B-4707-A2AC-59904E7C6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488" b="1819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26A4B01-7F17-4878-B388-98F221A286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6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25D0E3-D9C8-47AD-9596-87F2B4C1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kern="1200" dirty="0" err="1">
                <a:solidFill>
                  <a:srgbClr val="080808"/>
                </a:solidFill>
                <a:latin typeface="Arial Black" panose="020B0A04020102020204" pitchFamily="34" charset="0"/>
              </a:rPr>
              <a:t>Javor</a:t>
            </a:r>
            <a:endParaRPr lang="en-US" sz="6000" kern="1200" dirty="0">
              <a:solidFill>
                <a:srgbClr val="080808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27484EB-6557-40A7-93C5-3C736C681133}"/>
              </a:ext>
            </a:extLst>
          </p:cNvPr>
          <p:cNvSpPr txBox="1"/>
          <p:nvPr/>
        </p:nvSpPr>
        <p:spPr>
          <a:xfrm>
            <a:off x="3802566" y="89210"/>
            <a:ext cx="178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Obr. 9- Javor</a:t>
            </a: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CC3612-75ED-4224-ADFD-E28AAA501A88}"/>
              </a:ext>
            </a:extLst>
          </p:cNvPr>
          <p:cNvSpPr txBox="1"/>
          <p:nvPr/>
        </p:nvSpPr>
        <p:spPr>
          <a:xfrm>
            <a:off x="10090298" y="6177516"/>
            <a:ext cx="2015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14 javor strom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6DDAD7-8B70-4520-B188-4FE24A5ED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51035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2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D211B5E-B95F-4311-8BDA-1C48A3510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7613" b="1307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412309C-4BAD-4029-96FA-EE8095444C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7" r="34039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E3843B-C1D3-493B-A327-0B1EB310E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kern="1200" dirty="0">
                <a:solidFill>
                  <a:srgbClr val="080808"/>
                </a:solidFill>
                <a:latin typeface="Arial Black" panose="020B0A04020102020204" pitchFamily="34" charset="0"/>
              </a:rPr>
              <a:t>Dub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94E627E-5860-430F-A0EB-68FC109F3D33}"/>
              </a:ext>
            </a:extLst>
          </p:cNvPr>
          <p:cNvSpPr txBox="1"/>
          <p:nvPr/>
        </p:nvSpPr>
        <p:spPr>
          <a:xfrm>
            <a:off x="4315522" y="0"/>
            <a:ext cx="186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Obr. 7- Dub</a:t>
            </a:r>
            <a:endParaRPr 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29F1CA-1675-42BA-8B1F-3CA623E4F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576" y="5038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9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537111C-D2AD-487D-834F-442AC3AEE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36" r="13598"/>
          <a:stretch/>
        </p:blipFill>
        <p:spPr>
          <a:xfrm>
            <a:off x="6203805" y="43296"/>
            <a:ext cx="6095980" cy="6857990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6D92752-2343-4E78-BB51-AB8267DCE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20688"/>
          <a:stretch/>
        </p:blipFill>
        <p:spPr>
          <a:xfrm>
            <a:off x="75549" y="-43286"/>
            <a:ext cx="609600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720473-1582-4FB6-96DF-D9BA4486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kern="1200" dirty="0">
                <a:solidFill>
                  <a:srgbClr val="080808"/>
                </a:solidFill>
                <a:latin typeface="Arial Black" panose="020B0A04020102020204" pitchFamily="34" charset="0"/>
              </a:rPr>
              <a:t>Buk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19899EE-F742-4A21-9D59-5A46A8F715A7}"/>
              </a:ext>
            </a:extLst>
          </p:cNvPr>
          <p:cNvSpPr txBox="1"/>
          <p:nvPr/>
        </p:nvSpPr>
        <p:spPr>
          <a:xfrm>
            <a:off x="4215161" y="0"/>
            <a:ext cx="209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Obr. 4- Buk</a:t>
            </a:r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6C8754-9FBD-4889-B77B-E9A3D63C1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0605" y="50219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236DD6-6F3F-445D-8EF1-B7456058A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332" y="2258546"/>
            <a:ext cx="3285612" cy="159249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latin typeface="Arial Black" panose="020B0A04020102020204" pitchFamily="34" charset="0"/>
              </a:rPr>
              <a:t>Jírovec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5D59D4B-A262-4D80-AFC7-14B6401E4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708" r="-1" b="5468"/>
          <a:stretch/>
        </p:blipFill>
        <p:spPr>
          <a:xfrm>
            <a:off x="0" y="215756"/>
            <a:ext cx="4778781" cy="65637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AF9FF5-1AF2-4376-B3B1-57B30E3A880F}"/>
              </a:ext>
            </a:extLst>
          </p:cNvPr>
          <p:cNvSpPr txBox="1"/>
          <p:nvPr/>
        </p:nvSpPr>
        <p:spPr>
          <a:xfrm>
            <a:off x="3762246" y="78468"/>
            <a:ext cx="167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Obr.12- Kaštan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6BF599-5595-49C6-9F2B-324072322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350" y="0"/>
            <a:ext cx="4264649" cy="426464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EF375C0-9050-4CC9-8F51-3AC1A121CC64}"/>
              </a:ext>
            </a:extLst>
          </p:cNvPr>
          <p:cNvSpPr txBox="1"/>
          <p:nvPr/>
        </p:nvSpPr>
        <p:spPr>
          <a:xfrm>
            <a:off x="8147406" y="3895317"/>
            <a:ext cx="237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Obr.13- Kaštan strom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237240D-1352-4EFB-A869-E154735E5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775839"/>
            <a:ext cx="4829175" cy="32194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6E73AA1-56CC-4DF5-8CD5-FA5750C95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304618" y="2330"/>
            <a:ext cx="2095747" cy="3143621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76DD7F-FFD4-41F4-97AD-3ADB576A0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79352" y="63170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461</Words>
  <Application>Microsoft Office PowerPoint</Application>
  <PresentationFormat>Widescreen</PresentationFormat>
  <Paragraphs>67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Motiv Office</vt:lpstr>
      <vt:lpstr>Poznáváme stromy</vt:lpstr>
      <vt:lpstr>Strom / Keř</vt:lpstr>
      <vt:lpstr>Listnaté stromy</vt:lpstr>
      <vt:lpstr>Lípa</vt:lpstr>
      <vt:lpstr>Bříza</vt:lpstr>
      <vt:lpstr>Javor</vt:lpstr>
      <vt:lpstr>Dub</vt:lpstr>
      <vt:lpstr>Buk</vt:lpstr>
      <vt:lpstr>Jírovec</vt:lpstr>
      <vt:lpstr>Jehličnaté stromy</vt:lpstr>
      <vt:lpstr>Smrk</vt:lpstr>
      <vt:lpstr>Jedle</vt:lpstr>
      <vt:lpstr>PowerPoint Presentation</vt:lpstr>
      <vt:lpstr>PowerPoint Presentation</vt:lpstr>
      <vt:lpstr>PowerPoint Presentation</vt:lpstr>
      <vt:lpstr>Zdroje obrázků</vt:lpstr>
      <vt:lpstr>PowerPoint Presentation</vt:lpstr>
    </vt:vector>
  </TitlesOfParts>
  <Manager>Adriana Wiegerová</Manager>
  <Company>Univerzita Tomáše Bati ve Zlíně, Fakulta humanitních studií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Poznáváme stromy</dc:title>
  <dc:creator>Jana Kohoutová</dc:creator>
  <cp:lastModifiedBy>Juraj Obonya</cp:lastModifiedBy>
  <cp:revision>6</cp:revision>
  <dcterms:created xsi:type="dcterms:W3CDTF">2020-11-03T08:32:39Z</dcterms:created>
  <dcterms:modified xsi:type="dcterms:W3CDTF">2022-01-26T23:07:46Z</dcterms:modified>
</cp:coreProperties>
</file>