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2" r:id="rId3"/>
    <p:sldId id="274" r:id="rId4"/>
    <p:sldId id="275" r:id="rId5"/>
    <p:sldId id="276" r:id="rId6"/>
    <p:sldId id="277" r:id="rId7"/>
    <p:sldId id="278" r:id="rId8"/>
    <p:sldId id="279" r:id="rId9"/>
    <p:sldId id="280" r:id="rId10"/>
    <p:sldId id="281" r:id="rId11"/>
    <p:sldId id="282" r:id="rId12"/>
    <p:sldId id="284" r:id="rId13"/>
    <p:sldId id="283" r:id="rId14"/>
    <p:sldId id="268" r:id="rId15"/>
    <p:sldId id="269" r:id="rId16"/>
    <p:sldId id="271" r:id="rId17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7" d="100"/>
          <a:sy n="77" d="100"/>
        </p:scale>
        <p:origin x="64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můžete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3EFEB-9D5E-4CA7-84CB-A639E6995ACE}" type="datetimeFigureOut">
              <a:rPr lang="cs-CZ" smtClean="0"/>
              <a:t>24.03.2023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AB30A-5683-4F11-9E55-AFC26D9F2CB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57520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3EFEB-9D5E-4CA7-84CB-A639E6995ACE}" type="datetimeFigureOut">
              <a:rPr lang="cs-CZ" smtClean="0"/>
              <a:t>24.03.2023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AB30A-5683-4F11-9E55-AFC26D9F2CB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634645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3EFEB-9D5E-4CA7-84CB-A639E6995ACE}" type="datetimeFigureOut">
              <a:rPr lang="cs-CZ" smtClean="0"/>
              <a:t>24.03.2023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AB30A-5683-4F11-9E55-AFC26D9F2CB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48570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3EFEB-9D5E-4CA7-84CB-A639E6995ACE}" type="datetimeFigureOut">
              <a:rPr lang="cs-CZ" smtClean="0"/>
              <a:t>24.03.2023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AB30A-5683-4F11-9E55-AFC26D9F2CB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501289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3EFEB-9D5E-4CA7-84CB-A639E6995ACE}" type="datetimeFigureOut">
              <a:rPr lang="cs-CZ" smtClean="0"/>
              <a:t>24.03.2023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AB30A-5683-4F11-9E55-AFC26D9F2CB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119334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3EFEB-9D5E-4CA7-84CB-A639E6995ACE}" type="datetimeFigureOut">
              <a:rPr lang="cs-CZ" smtClean="0"/>
              <a:t>24.03.2023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AB30A-5683-4F11-9E55-AFC26D9F2CB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867599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3EFEB-9D5E-4CA7-84CB-A639E6995ACE}" type="datetimeFigureOut">
              <a:rPr lang="cs-CZ" smtClean="0"/>
              <a:t>24.03.2023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AB30A-5683-4F11-9E55-AFC26D9F2CB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448097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3EFEB-9D5E-4CA7-84CB-A639E6995ACE}" type="datetimeFigureOut">
              <a:rPr lang="cs-CZ" smtClean="0"/>
              <a:t>24.03.2023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AB30A-5683-4F11-9E55-AFC26D9F2CB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607201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3EFEB-9D5E-4CA7-84CB-A639E6995ACE}" type="datetimeFigureOut">
              <a:rPr lang="cs-CZ" smtClean="0"/>
              <a:t>24.03.2023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AB30A-5683-4F11-9E55-AFC26D9F2CB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31808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3EFEB-9D5E-4CA7-84CB-A639E6995ACE}" type="datetimeFigureOut">
              <a:rPr lang="cs-CZ" smtClean="0"/>
              <a:t>24.03.2023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AB30A-5683-4F11-9E55-AFC26D9F2CB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71378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3EFEB-9D5E-4CA7-84CB-A639E6995ACE}" type="datetimeFigureOut">
              <a:rPr lang="cs-CZ" smtClean="0"/>
              <a:t>24.03.2023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AB30A-5683-4F11-9E55-AFC26D9F2CB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287076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23EFEB-9D5E-4CA7-84CB-A639E6995ACE}" type="datetimeFigureOut">
              <a:rPr lang="cs-CZ" smtClean="0"/>
              <a:t>24.03.2023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9AB30A-5683-4F11-9E55-AFC26D9F2CB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3138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projekty.nidv.cz/media/materialy/projekty/strategicke_rizeni/znalostni-databaze/analyticke_zpravy/SRP_Analyticka_zprava_Kultura_skoly.pdf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cs-CZ" sz="4400" b="1" dirty="0" smtClean="0"/>
              <a:t>KULTURA ŠKOLY</a:t>
            </a:r>
            <a:br>
              <a:rPr lang="cs-CZ" sz="4400" b="1" dirty="0" smtClean="0"/>
            </a:br>
            <a:r>
              <a:rPr lang="cs-CZ" sz="4400" b="1" dirty="0" smtClean="0"/>
              <a:t/>
            </a:r>
            <a:br>
              <a:rPr lang="cs-CZ" sz="4400" b="1" dirty="0" smtClean="0"/>
            </a:br>
            <a:r>
              <a:rPr lang="cs-CZ" sz="4000" dirty="0" smtClean="0"/>
              <a:t>ŘÍZENÍ A SPRÁVA MATEŘSKÝCH ŠKOL</a:t>
            </a:r>
            <a:endParaRPr lang="cs-CZ" sz="40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PhDr. Barbora Petrů Puhrová, Ph.D.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89406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Silná </a:t>
            </a:r>
            <a:r>
              <a:rPr lang="cs-CZ" dirty="0" smtClean="0"/>
              <a:t>vs. </a:t>
            </a:r>
            <a:r>
              <a:rPr lang="cs-CZ" dirty="0"/>
              <a:t>slabá kultura školy </a:t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1" y="1351129"/>
            <a:ext cx="11148752" cy="5139733"/>
          </a:xfrm>
        </p:spPr>
        <p:txBody>
          <a:bodyPr>
            <a:normAutofit fontScale="77500" lnSpcReduction="20000"/>
          </a:bodyPr>
          <a:lstStyle/>
          <a:p>
            <a:r>
              <a:rPr lang="cs-CZ" dirty="0"/>
              <a:t>je tvořena systémem neformálních pravidel, která </a:t>
            </a:r>
            <a:r>
              <a:rPr lang="cs-CZ" dirty="0" smtClean="0"/>
              <a:t>vyjadřují to, jak se lidé většinou chovají</a:t>
            </a:r>
          </a:p>
          <a:p>
            <a:r>
              <a:rPr lang="cs-CZ" dirty="0" smtClean="0"/>
              <a:t>smysl práce</a:t>
            </a:r>
          </a:p>
          <a:p>
            <a:r>
              <a:rPr lang="cs-CZ" dirty="0"/>
              <a:t>j</a:t>
            </a:r>
            <a:r>
              <a:rPr lang="cs-CZ" dirty="0" smtClean="0"/>
              <a:t>asný pohled na školu</a:t>
            </a:r>
          </a:p>
          <a:p>
            <a:r>
              <a:rPr lang="cs-CZ" dirty="0" smtClean="0"/>
              <a:t>vytváří podmínky pro efektivní komunikaci </a:t>
            </a:r>
          </a:p>
          <a:p>
            <a:r>
              <a:rPr lang="cs-CZ" dirty="0"/>
              <a:t>u</a:t>
            </a:r>
            <a:r>
              <a:rPr lang="cs-CZ" dirty="0" smtClean="0"/>
              <a:t>možňuje rychlé rozhodování</a:t>
            </a:r>
          </a:p>
          <a:p>
            <a:r>
              <a:rPr lang="cs-CZ" dirty="0"/>
              <a:t>s</a:t>
            </a:r>
            <a:r>
              <a:rPr lang="cs-CZ" dirty="0" smtClean="0"/>
              <a:t>nižuje nároky na kontrolu</a:t>
            </a:r>
          </a:p>
          <a:p>
            <a:r>
              <a:rPr lang="cs-CZ" dirty="0"/>
              <a:t>z</a:t>
            </a:r>
            <a:r>
              <a:rPr lang="cs-CZ" dirty="0" smtClean="0"/>
              <a:t>vyšuje motivaci a loajalitu</a:t>
            </a:r>
          </a:p>
          <a:p>
            <a:r>
              <a:rPr lang="cs-CZ" dirty="0"/>
              <a:t>č</a:t>
            </a:r>
            <a:r>
              <a:rPr lang="cs-CZ" dirty="0" smtClean="0"/>
              <a:t>iní školu pochopitelnou (souvisí s cíli a stylem řízení školy)</a:t>
            </a:r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Opačně: </a:t>
            </a:r>
            <a:endParaRPr lang="cs-CZ" dirty="0"/>
          </a:p>
          <a:p>
            <a:r>
              <a:rPr lang="cs-CZ" dirty="0" smtClean="0"/>
              <a:t>konflikty</a:t>
            </a:r>
            <a:endParaRPr lang="cs-CZ" dirty="0"/>
          </a:p>
          <a:p>
            <a:r>
              <a:rPr lang="cs-CZ" dirty="0" smtClean="0"/>
              <a:t>konkurence </a:t>
            </a:r>
            <a:r>
              <a:rPr lang="cs-CZ" dirty="0"/>
              <a:t>uvnitř organizace</a:t>
            </a:r>
          </a:p>
          <a:p>
            <a:r>
              <a:rPr lang="cs-CZ" dirty="0" smtClean="0"/>
              <a:t>nezájem </a:t>
            </a:r>
            <a:r>
              <a:rPr lang="cs-CZ" dirty="0"/>
              <a:t>o společnou práci</a:t>
            </a:r>
          </a:p>
          <a:p>
            <a:r>
              <a:rPr lang="cs-CZ" dirty="0"/>
              <a:t>„narušené“ lidské vztahy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85970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981200" y="116632"/>
            <a:ext cx="8229600" cy="936104"/>
          </a:xfrm>
        </p:spPr>
        <p:txBody>
          <a:bodyPr/>
          <a:lstStyle/>
          <a:p>
            <a:r>
              <a:rPr lang="cs-CZ" dirty="0" smtClean="0"/>
              <a:t>Kultura školy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56705" y="980729"/>
            <a:ext cx="11213870" cy="5145435"/>
          </a:xfrm>
        </p:spPr>
        <p:txBody>
          <a:bodyPr>
            <a:normAutofit fontScale="47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cs-CZ" sz="4000" i="1" dirty="0"/>
              <a:t>Základní principy kultury školy vycházejí ze strategie rozvoje školy a jsou s nimi v souladu.</a:t>
            </a:r>
          </a:p>
          <a:p>
            <a:pPr marL="514350" indent="-514350">
              <a:buFont typeface="+mj-lt"/>
              <a:buAutoNum type="arabicPeriod"/>
            </a:pPr>
            <a:endParaRPr lang="cs-CZ" sz="4000" i="1" dirty="0"/>
          </a:p>
          <a:p>
            <a:pPr marL="514350" indent="-514350">
              <a:buFont typeface="+mj-lt"/>
              <a:buAutoNum type="arabicPeriod"/>
            </a:pPr>
            <a:r>
              <a:rPr lang="cs-CZ" sz="4000" i="1" dirty="0"/>
              <a:t>Škola (vedení školy) podporuje týmovou práci, vytváří podmínky pro týmovou práci.</a:t>
            </a:r>
          </a:p>
          <a:p>
            <a:pPr marL="514350" indent="-514350">
              <a:buFont typeface="+mj-lt"/>
              <a:buAutoNum type="arabicPeriod"/>
            </a:pPr>
            <a:endParaRPr lang="cs-CZ" sz="4000" i="1" dirty="0"/>
          </a:p>
          <a:p>
            <a:pPr marL="514350" indent="-514350">
              <a:buFont typeface="+mj-lt"/>
              <a:buAutoNum type="arabicPeriod"/>
            </a:pPr>
            <a:r>
              <a:rPr lang="cs-CZ" sz="4000" i="1" dirty="0"/>
              <a:t>Kritika není potlačována, naopak, je vnímána jako jeden z prostředek zpětné vazby a impuls k hledání konstruktivních řešení. </a:t>
            </a:r>
          </a:p>
          <a:p>
            <a:pPr marL="514350" indent="-514350">
              <a:buFont typeface="+mj-lt"/>
              <a:buAutoNum type="arabicPeriod"/>
            </a:pPr>
            <a:endParaRPr lang="cs-CZ" sz="4000" i="1" dirty="0"/>
          </a:p>
          <a:p>
            <a:pPr marL="514350" indent="-514350">
              <a:buFont typeface="+mj-lt"/>
              <a:buAutoNum type="arabicPeriod"/>
            </a:pPr>
            <a:r>
              <a:rPr lang="cs-CZ" sz="4000" i="1" dirty="0"/>
              <a:t>Pracovníci se osobně identifikují s existující kulturou školy, to se projevuje jejich loajalitou ke škole. </a:t>
            </a:r>
          </a:p>
          <a:p>
            <a:pPr marL="514350" indent="-514350">
              <a:buFont typeface="+mj-lt"/>
              <a:buAutoNum type="arabicPeriod"/>
            </a:pPr>
            <a:endParaRPr lang="cs-CZ" sz="4000" i="1" dirty="0"/>
          </a:p>
          <a:p>
            <a:pPr marL="514350" indent="-514350">
              <a:buFont typeface="+mj-lt"/>
              <a:buAutoNum type="arabicPeriod"/>
            </a:pPr>
            <a:r>
              <a:rPr lang="cs-CZ" sz="4000" i="1" dirty="0"/>
              <a:t>Škola má promyšlený, ucelený a dobře fungující systém personálního řízení. </a:t>
            </a:r>
          </a:p>
          <a:p>
            <a:pPr marL="514350" indent="-514350">
              <a:buFont typeface="+mj-lt"/>
              <a:buAutoNum type="arabicPeriod"/>
            </a:pPr>
            <a:endParaRPr lang="cs-CZ" sz="4000" i="1" dirty="0"/>
          </a:p>
          <a:p>
            <a:pPr marL="514350" indent="-514350">
              <a:buFont typeface="+mj-lt"/>
              <a:buAutoNum type="arabicPeriod"/>
            </a:pPr>
            <a:r>
              <a:rPr lang="cs-CZ" sz="4000" i="1" dirty="0"/>
              <a:t>Interpersonální vztahy a komunikace mají velmi dobrou úroveň. </a:t>
            </a:r>
          </a:p>
          <a:p>
            <a:pPr marL="514350" indent="-514350">
              <a:buFont typeface="+mj-lt"/>
              <a:buAutoNum type="arabicPeriod"/>
            </a:pPr>
            <a:endParaRPr lang="cs-CZ" sz="4000" i="1" dirty="0"/>
          </a:p>
          <a:p>
            <a:pPr marL="514350" indent="-514350">
              <a:buFont typeface="+mj-lt"/>
              <a:buAutoNum type="arabicPeriod"/>
            </a:pPr>
            <a:r>
              <a:rPr lang="cs-CZ" sz="4000" i="1" dirty="0"/>
              <a:t>Vedení školy vytváří kulturu školy osobní přesvědčivostí, vlastním příkladem, silou argumentů a dobrým přístupem k jednotlivým pracovníkům.  </a:t>
            </a:r>
          </a:p>
          <a:p>
            <a:pPr marL="514350" indent="-514350">
              <a:buFont typeface="+mj-lt"/>
              <a:buAutoNum type="arabicPeriod"/>
            </a:pPr>
            <a:endParaRPr lang="cs-CZ" i="1" dirty="0"/>
          </a:p>
        </p:txBody>
      </p:sp>
      <p:cxnSp>
        <p:nvCxnSpPr>
          <p:cNvPr id="5" name="Přímá spojnice 4"/>
          <p:cNvCxnSpPr/>
          <p:nvPr/>
        </p:nvCxnSpPr>
        <p:spPr>
          <a:xfrm>
            <a:off x="5378460" y="1335883"/>
            <a:ext cx="2232248" cy="0"/>
          </a:xfrm>
          <a:prstGeom prst="line">
            <a:avLst/>
          </a:prstGeom>
          <a:ln w="571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Přímá spojnice 5"/>
          <p:cNvCxnSpPr/>
          <p:nvPr/>
        </p:nvCxnSpPr>
        <p:spPr>
          <a:xfrm>
            <a:off x="4267682" y="1967796"/>
            <a:ext cx="1440160" cy="0"/>
          </a:xfrm>
          <a:prstGeom prst="line">
            <a:avLst/>
          </a:prstGeom>
          <a:ln w="571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Přímá spojnice 8"/>
          <p:cNvCxnSpPr/>
          <p:nvPr/>
        </p:nvCxnSpPr>
        <p:spPr>
          <a:xfrm>
            <a:off x="8096801" y="2624816"/>
            <a:ext cx="855712" cy="0"/>
          </a:xfrm>
          <a:prstGeom prst="line">
            <a:avLst/>
          </a:prstGeom>
          <a:ln w="571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Přímá spojnice 10"/>
          <p:cNvCxnSpPr/>
          <p:nvPr/>
        </p:nvCxnSpPr>
        <p:spPr>
          <a:xfrm>
            <a:off x="3296072" y="3475834"/>
            <a:ext cx="855712" cy="0"/>
          </a:xfrm>
          <a:prstGeom prst="line">
            <a:avLst/>
          </a:prstGeom>
          <a:ln w="571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Přímá spojnice 11"/>
          <p:cNvCxnSpPr/>
          <p:nvPr/>
        </p:nvCxnSpPr>
        <p:spPr>
          <a:xfrm>
            <a:off x="7241089" y="4107624"/>
            <a:ext cx="855712" cy="0"/>
          </a:xfrm>
          <a:prstGeom prst="line">
            <a:avLst/>
          </a:prstGeom>
          <a:ln w="571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Přímá spojnice 12"/>
          <p:cNvCxnSpPr/>
          <p:nvPr/>
        </p:nvCxnSpPr>
        <p:spPr>
          <a:xfrm>
            <a:off x="1251070" y="4727608"/>
            <a:ext cx="2232248" cy="0"/>
          </a:xfrm>
          <a:prstGeom prst="line">
            <a:avLst/>
          </a:prstGeom>
          <a:ln w="571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Přímá spojnice 13"/>
          <p:cNvCxnSpPr/>
          <p:nvPr/>
        </p:nvCxnSpPr>
        <p:spPr>
          <a:xfrm>
            <a:off x="3705562" y="4727608"/>
            <a:ext cx="1512168" cy="0"/>
          </a:xfrm>
          <a:prstGeom prst="line">
            <a:avLst/>
          </a:prstGeom>
          <a:ln w="571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Přímá spojnice 14"/>
          <p:cNvCxnSpPr/>
          <p:nvPr/>
        </p:nvCxnSpPr>
        <p:spPr>
          <a:xfrm>
            <a:off x="6697998" y="5448361"/>
            <a:ext cx="1607668" cy="0"/>
          </a:xfrm>
          <a:prstGeom prst="line">
            <a:avLst/>
          </a:prstGeom>
          <a:ln w="571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Přímá spojnice 15"/>
          <p:cNvCxnSpPr/>
          <p:nvPr/>
        </p:nvCxnSpPr>
        <p:spPr>
          <a:xfrm>
            <a:off x="1251070" y="5402009"/>
            <a:ext cx="1058291" cy="0"/>
          </a:xfrm>
          <a:prstGeom prst="line">
            <a:avLst/>
          </a:prstGeom>
          <a:ln w="571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1378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/>
              <a:t>ZMĚNA KULTURY ŠKOLY A JEJÍ ROZVOJ </a:t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dirty="0" smtClean="0"/>
              <a:t>změna</a:t>
            </a:r>
            <a:r>
              <a:rPr lang="cs-CZ" dirty="0"/>
              <a:t>: zásadní a trvalé změny v kultuře školy oproti původními </a:t>
            </a:r>
            <a:r>
              <a:rPr lang="cs-CZ" dirty="0" smtClean="0"/>
              <a:t>stavu</a:t>
            </a:r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Proč a kdy měnit kulturu školy? </a:t>
            </a:r>
          </a:p>
          <a:p>
            <a:pPr>
              <a:buFontTx/>
              <a:buChar char="-"/>
            </a:pPr>
            <a:r>
              <a:rPr lang="cs-CZ" dirty="0" smtClean="0"/>
              <a:t>změna vžité kultury (vlivy mikroprostředí i makroprostředí)</a:t>
            </a:r>
          </a:p>
          <a:p>
            <a:pPr>
              <a:buFontTx/>
              <a:buChar char="-"/>
            </a:pPr>
            <a:r>
              <a:rPr lang="cs-CZ" dirty="0" smtClean="0"/>
              <a:t>rozpor - potřebná kultura k dosažení strategických cílů</a:t>
            </a:r>
          </a:p>
          <a:p>
            <a:pPr>
              <a:buFontTx/>
              <a:buChar char="-"/>
            </a:pPr>
            <a:r>
              <a:rPr lang="cs-CZ" dirty="0" smtClean="0"/>
              <a:t>transformace školy na vyšší stupeň nebo změna organizační struktury školy (spojování škol) </a:t>
            </a:r>
          </a:p>
          <a:p>
            <a:pPr>
              <a:buFontTx/>
              <a:buChar char="-"/>
            </a:pPr>
            <a:r>
              <a:rPr lang="cs-CZ" dirty="0" smtClean="0"/>
              <a:t>generační výměna ve škole</a:t>
            </a:r>
            <a:endParaRPr lang="cs-CZ" dirty="0"/>
          </a:p>
          <a:p>
            <a:pPr marL="0" indent="0">
              <a:buNone/>
            </a:pP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62021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39486" y="365127"/>
            <a:ext cx="11330594" cy="835877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Dotazník </a:t>
            </a:r>
            <a:r>
              <a:rPr lang="cs-CZ" dirty="0" smtClean="0"/>
              <a:t>pro hodnocení kultury školy pro ředitele školy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39485" y="1673341"/>
            <a:ext cx="11205903" cy="4981432"/>
          </a:xfrm>
        </p:spPr>
        <p:txBody>
          <a:bodyPr>
            <a:normAutofit fontScale="55000" lnSpcReduction="20000"/>
          </a:bodyPr>
          <a:lstStyle/>
          <a:p>
            <a:r>
              <a:rPr lang="cs-CZ" dirty="0" smtClean="0"/>
              <a:t>společné cíle</a:t>
            </a:r>
          </a:p>
          <a:p>
            <a:r>
              <a:rPr lang="cs-CZ" dirty="0" smtClean="0"/>
              <a:t>důvěra ve vedení školy</a:t>
            </a:r>
          </a:p>
          <a:p>
            <a:r>
              <a:rPr lang="cs-CZ" dirty="0" smtClean="0"/>
              <a:t>převládající styl řízení ve vztahu k lidem </a:t>
            </a:r>
          </a:p>
          <a:p>
            <a:r>
              <a:rPr lang="cs-CZ" dirty="0" smtClean="0"/>
              <a:t>režim školy a organizační struktura</a:t>
            </a:r>
          </a:p>
          <a:p>
            <a:r>
              <a:rPr lang="cs-CZ" dirty="0" smtClean="0"/>
              <a:t>zaměření vedení na pracovní úkoly</a:t>
            </a:r>
          </a:p>
          <a:p>
            <a:r>
              <a:rPr lang="cs-CZ" dirty="0" smtClean="0"/>
              <a:t>kontrola</a:t>
            </a:r>
          </a:p>
          <a:p>
            <a:r>
              <a:rPr lang="cs-CZ" dirty="0" smtClean="0"/>
              <a:t>motivace pracovníků</a:t>
            </a:r>
          </a:p>
          <a:p>
            <a:r>
              <a:rPr lang="cs-CZ" dirty="0" smtClean="0"/>
              <a:t>komunikace a informovanost pracovníků školy</a:t>
            </a:r>
          </a:p>
          <a:p>
            <a:r>
              <a:rPr lang="cs-CZ" dirty="0" smtClean="0"/>
              <a:t>komunikace školy s okolím a rodiči</a:t>
            </a:r>
          </a:p>
          <a:p>
            <a:r>
              <a:rPr lang="cs-CZ" dirty="0" smtClean="0"/>
              <a:t>inovativnost</a:t>
            </a:r>
          </a:p>
          <a:p>
            <a:r>
              <a:rPr lang="cs-CZ" dirty="0" smtClean="0"/>
              <a:t>rozvoj učitelů</a:t>
            </a:r>
          </a:p>
          <a:p>
            <a:r>
              <a:rPr lang="cs-CZ" dirty="0" smtClean="0"/>
              <a:t>pracovní podmínky pro výuku</a:t>
            </a:r>
          </a:p>
          <a:p>
            <a:r>
              <a:rPr lang="cs-CZ" dirty="0" smtClean="0"/>
              <a:t>estetické prostředí a pořádek</a:t>
            </a:r>
          </a:p>
          <a:p>
            <a:r>
              <a:rPr lang="cs-CZ" dirty="0" smtClean="0"/>
              <a:t>vztahy mezi pracovníky</a:t>
            </a:r>
          </a:p>
          <a:p>
            <a:r>
              <a:rPr lang="cs-CZ" dirty="0" smtClean="0"/>
              <a:t>vztahy mezi učiteli a žáky</a:t>
            </a:r>
          </a:p>
          <a:p>
            <a:r>
              <a:rPr lang="cs-CZ" dirty="0" smtClean="0"/>
              <a:t>očekávání výsledků vzdělávání </a:t>
            </a:r>
            <a:r>
              <a:rPr lang="cs-CZ" dirty="0"/>
              <a:t>(Eger, 2001) </a:t>
            </a: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4131609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Seznam použité literatury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cs-CZ" dirty="0" smtClean="0"/>
              <a:t>Bartošová, H., Bartoš, J. (2007). </a:t>
            </a:r>
            <a:r>
              <a:rPr lang="cs-CZ" i="1" dirty="0"/>
              <a:t>Základy managementu</a:t>
            </a:r>
            <a:r>
              <a:rPr lang="cs-CZ" dirty="0"/>
              <a:t>. </a:t>
            </a:r>
            <a:r>
              <a:rPr lang="cs-CZ" dirty="0" smtClean="0"/>
              <a:t>Studijní </a:t>
            </a:r>
            <a:r>
              <a:rPr lang="cs-CZ" dirty="0"/>
              <a:t>opory pro kombinované studium. Praha: VŠRR. </a:t>
            </a:r>
          </a:p>
          <a:p>
            <a:pPr marL="0" indent="0">
              <a:buNone/>
            </a:pPr>
            <a:r>
              <a:rPr lang="cs-CZ" dirty="0" err="1"/>
              <a:t>Berg</a:t>
            </a:r>
            <a:r>
              <a:rPr lang="cs-CZ" dirty="0"/>
              <a:t>, G., </a:t>
            </a:r>
            <a:r>
              <a:rPr lang="cs-CZ" dirty="0" err="1"/>
              <a:t>Pol</a:t>
            </a:r>
            <a:r>
              <a:rPr lang="cs-CZ" dirty="0"/>
              <a:t>, M. (Ed.). (2005). </a:t>
            </a:r>
            <a:r>
              <a:rPr lang="cs-CZ" i="1" dirty="0"/>
              <a:t>Kultura školy: příspěvek k výzkumu a rozvoji</a:t>
            </a:r>
            <a:r>
              <a:rPr lang="cs-CZ" dirty="0"/>
              <a:t>. Brno: Masarykova univerzita.  </a:t>
            </a:r>
            <a:endParaRPr lang="cs-CZ" dirty="0" smtClean="0"/>
          </a:p>
          <a:p>
            <a:pPr marL="0" indent="0">
              <a:buNone/>
            </a:pPr>
            <a:r>
              <a:rPr lang="cs-CZ" dirty="0"/>
              <a:t>Eger, </a:t>
            </a:r>
            <a:r>
              <a:rPr lang="cs-CZ" dirty="0" smtClean="0"/>
              <a:t>L. (2006). </a:t>
            </a:r>
            <a:r>
              <a:rPr lang="cs-CZ" smtClean="0"/>
              <a:t>Dotazník </a:t>
            </a:r>
            <a:r>
              <a:rPr lang="cs-CZ" dirty="0" smtClean="0"/>
              <a:t>kultury školy. https</a:t>
            </a:r>
            <a:r>
              <a:rPr lang="cs-CZ" dirty="0"/>
              <a:t>://projekty.nidv.cz/media/materialy/projekty/strategicke_rizeni/Odborne_materialy_KA02/Priloha_c_1__Dotaznik_pro_hodnoceni_kultury_skoly.pdf</a:t>
            </a:r>
          </a:p>
          <a:p>
            <a:pPr marL="0" indent="0">
              <a:buNone/>
            </a:pPr>
            <a:r>
              <a:rPr lang="cs-CZ" dirty="0" smtClean="0"/>
              <a:t>Eger </a:t>
            </a:r>
            <a:r>
              <a:rPr lang="cs-CZ" dirty="0"/>
              <a:t>a kol. (</a:t>
            </a:r>
            <a:r>
              <a:rPr lang="cs-CZ" dirty="0" smtClean="0"/>
              <a:t>2002</a:t>
            </a:r>
            <a:r>
              <a:rPr lang="cs-CZ" dirty="0"/>
              <a:t>). </a:t>
            </a:r>
            <a:r>
              <a:rPr lang="cs-CZ" i="1" dirty="0" smtClean="0"/>
              <a:t>Strategie </a:t>
            </a:r>
            <a:r>
              <a:rPr lang="cs-CZ" i="1" dirty="0"/>
              <a:t>rozvoje školy</a:t>
            </a:r>
            <a:r>
              <a:rPr lang="cs-CZ" dirty="0"/>
              <a:t>. Plzeň: </a:t>
            </a:r>
            <a:r>
              <a:rPr lang="cs-CZ" dirty="0" err="1"/>
              <a:t>Cechtuma</a:t>
            </a:r>
            <a:r>
              <a:rPr lang="cs-CZ" dirty="0"/>
              <a:t>. </a:t>
            </a:r>
          </a:p>
          <a:p>
            <a:pPr marL="0" indent="0">
              <a:buNone/>
            </a:pPr>
            <a:r>
              <a:rPr lang="cs-CZ" dirty="0" smtClean="0"/>
              <a:t>Nezvalová, D. (2006). </a:t>
            </a:r>
            <a:r>
              <a:rPr lang="cs-CZ" i="1" dirty="0" smtClean="0"/>
              <a:t>Kultura školy</a:t>
            </a:r>
            <a:r>
              <a:rPr lang="cs-CZ" dirty="0" smtClean="0"/>
              <a:t>. http</a:t>
            </a:r>
            <a:r>
              <a:rPr lang="cs-CZ" dirty="0"/>
              <a:t>://esfmoduly.upol.cz/text</a:t>
            </a:r>
            <a:r>
              <a:rPr lang="cs-CZ" dirty="0" smtClean="0"/>
              <a:t>y/kultura_klima_skoly.pdf </a:t>
            </a:r>
            <a:endParaRPr lang="cs-CZ" dirty="0"/>
          </a:p>
          <a:p>
            <a:pPr marL="0" indent="0">
              <a:buNone/>
            </a:pPr>
            <a:r>
              <a:rPr lang="cs-CZ" altLang="cs-CZ" dirty="0" err="1" smtClean="0"/>
              <a:t>Schein</a:t>
            </a:r>
            <a:r>
              <a:rPr lang="cs-CZ" altLang="cs-CZ" dirty="0"/>
              <a:t>, E. H</a:t>
            </a:r>
            <a:r>
              <a:rPr lang="cs-CZ" altLang="cs-CZ" dirty="0" smtClean="0"/>
              <a:t>. (2004). </a:t>
            </a:r>
            <a:r>
              <a:rPr lang="cs-CZ" altLang="cs-CZ" i="1" dirty="0" err="1" smtClean="0"/>
              <a:t>Organizational</a:t>
            </a:r>
            <a:r>
              <a:rPr lang="cs-CZ" altLang="cs-CZ" i="1" dirty="0" smtClean="0"/>
              <a:t> </a:t>
            </a:r>
            <a:r>
              <a:rPr lang="cs-CZ" altLang="cs-CZ" i="1" dirty="0" err="1"/>
              <a:t>Culture</a:t>
            </a:r>
            <a:r>
              <a:rPr lang="cs-CZ" altLang="cs-CZ" i="1" dirty="0"/>
              <a:t> and </a:t>
            </a:r>
            <a:r>
              <a:rPr lang="cs-CZ" altLang="cs-CZ" i="1" dirty="0" err="1"/>
              <a:t>Leadership</a:t>
            </a:r>
            <a:r>
              <a:rPr lang="cs-CZ" altLang="cs-CZ" i="1" dirty="0"/>
              <a:t>.</a:t>
            </a:r>
            <a:r>
              <a:rPr lang="cs-CZ" altLang="cs-CZ" dirty="0"/>
              <a:t> </a:t>
            </a:r>
            <a:r>
              <a:rPr lang="cs-CZ" altLang="cs-CZ" dirty="0" err="1"/>
              <a:t>Hoboken</a:t>
            </a:r>
            <a:r>
              <a:rPr lang="cs-CZ" altLang="cs-CZ" dirty="0"/>
              <a:t>: John </a:t>
            </a:r>
            <a:r>
              <a:rPr lang="cs-CZ" altLang="cs-CZ" dirty="0" err="1"/>
              <a:t>Wiley</a:t>
            </a:r>
            <a:r>
              <a:rPr lang="cs-CZ" altLang="cs-CZ" dirty="0"/>
              <a:t> and </a:t>
            </a:r>
            <a:r>
              <a:rPr lang="cs-CZ" altLang="cs-CZ" dirty="0" err="1" smtClean="0"/>
              <a:t>Sons</a:t>
            </a:r>
            <a:r>
              <a:rPr lang="cs-CZ" altLang="cs-CZ" dirty="0" smtClean="0"/>
              <a:t>. </a:t>
            </a:r>
          </a:p>
          <a:p>
            <a:pPr marL="0" indent="0">
              <a:buNone/>
            </a:pPr>
            <a:r>
              <a:rPr lang="cs-CZ" dirty="0" smtClean="0"/>
              <a:t>Světlík, J. (2006). </a:t>
            </a:r>
            <a:r>
              <a:rPr lang="cs-CZ" i="1" dirty="0"/>
              <a:t>Marketingové řízení </a:t>
            </a:r>
            <a:r>
              <a:rPr lang="cs-CZ" i="1" dirty="0" smtClean="0"/>
              <a:t>školy. </a:t>
            </a:r>
            <a:r>
              <a:rPr lang="cs-CZ" dirty="0"/>
              <a:t>Praha: </a:t>
            </a:r>
            <a:r>
              <a:rPr lang="cs-CZ" dirty="0" err="1"/>
              <a:t>Wolters</a:t>
            </a:r>
            <a:r>
              <a:rPr lang="cs-CZ" dirty="0"/>
              <a:t> </a:t>
            </a:r>
            <a:r>
              <a:rPr lang="cs-CZ" dirty="0" err="1"/>
              <a:t>Kluwer</a:t>
            </a:r>
            <a:r>
              <a:rPr lang="cs-CZ" dirty="0"/>
              <a:t> Česká </a:t>
            </a:r>
            <a:r>
              <a:rPr lang="cs-CZ" dirty="0" smtClean="0"/>
              <a:t>republika.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69089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Kontrolní otázky/úkoly/náměty a odkazy </a:t>
            </a:r>
            <a:endParaRPr lang="cs-CZ" dirty="0"/>
          </a:p>
        </p:txBody>
      </p:sp>
      <p:sp>
        <p:nvSpPr>
          <p:cNvPr id="7" name="Zástupný symbol pro obsah 6"/>
          <p:cNvSpPr>
            <a:spLocks noGrp="1"/>
          </p:cNvSpPr>
          <p:nvPr>
            <p:ph idx="1"/>
          </p:nvPr>
        </p:nvSpPr>
        <p:spPr>
          <a:xfrm>
            <a:off x="838200" y="1825625"/>
            <a:ext cx="11049000" cy="4351338"/>
          </a:xfrm>
        </p:spPr>
        <p:txBody>
          <a:bodyPr/>
          <a:lstStyle/>
          <a:p>
            <a:r>
              <a:rPr lang="cs-CZ" i="1" dirty="0"/>
              <a:t>Definujte kulturu </a:t>
            </a:r>
            <a:r>
              <a:rPr lang="cs-CZ" i="1" dirty="0" smtClean="0"/>
              <a:t>školy popište, jak se projevuje kultura školy? </a:t>
            </a:r>
            <a:endParaRPr lang="cs-CZ" i="1" dirty="0"/>
          </a:p>
          <a:p>
            <a:endParaRPr lang="cs-CZ" dirty="0" smtClean="0"/>
          </a:p>
          <a:p>
            <a:endParaRPr lang="cs-CZ" dirty="0"/>
          </a:p>
          <a:p>
            <a:r>
              <a:rPr lang="cs-CZ" dirty="0" smtClean="0"/>
              <a:t>Prostudujte </a:t>
            </a:r>
            <a:r>
              <a:rPr lang="cs-CZ" dirty="0"/>
              <a:t>: </a:t>
            </a:r>
          </a:p>
          <a:p>
            <a:r>
              <a:rPr lang="cs-CZ" dirty="0" smtClean="0">
                <a:hlinkClick r:id="rId2"/>
              </a:rPr>
              <a:t>http</a:t>
            </a:r>
            <a:r>
              <a:rPr lang="cs-CZ" dirty="0">
                <a:hlinkClick r:id="rId2"/>
              </a:rPr>
              <a:t>://</a:t>
            </a:r>
            <a:r>
              <a:rPr lang="cs-CZ" dirty="0" smtClean="0">
                <a:hlinkClick r:id="rId2"/>
              </a:rPr>
              <a:t>projekty.nidv.cz/media/materialy/projekty/strategicke_rizeni/znalostni-databaze/analyticke_zpravy/SRP_Analyticka_zprava_Kultura_skoly.pdf</a:t>
            </a:r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48145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cs-CZ" sz="4400" b="1" dirty="0" smtClean="0"/>
              <a:t>KULTURA ŠKOLY</a:t>
            </a:r>
            <a:br>
              <a:rPr lang="cs-CZ" sz="4400" b="1" dirty="0" smtClean="0"/>
            </a:br>
            <a:r>
              <a:rPr lang="cs-CZ" sz="4400" b="1" dirty="0" smtClean="0"/>
              <a:t/>
            </a:r>
            <a:br>
              <a:rPr lang="cs-CZ" sz="4400" b="1" dirty="0" smtClean="0"/>
            </a:br>
            <a:r>
              <a:rPr lang="cs-CZ" sz="4000" dirty="0" smtClean="0"/>
              <a:t>ŘÍZENÍ A SPRÁVA MATEŘSKÝCH ŠKOL</a:t>
            </a:r>
            <a:endParaRPr lang="cs-CZ" sz="40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PhDr. Barbora Petrů Puhrová, Ph.D.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5493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Co je to KULTURA? </a:t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230284"/>
            <a:ext cx="10515600" cy="4946679"/>
          </a:xfrm>
        </p:spPr>
        <p:txBody>
          <a:bodyPr>
            <a:normAutofit fontScale="47500" lnSpcReduction="20000"/>
          </a:bodyPr>
          <a:lstStyle/>
          <a:p>
            <a:r>
              <a:rPr lang="cs-CZ" dirty="0" smtClean="0"/>
              <a:t>kulturní </a:t>
            </a:r>
            <a:r>
              <a:rPr lang="cs-CZ" dirty="0" smtClean="0"/>
              <a:t>antropologie</a:t>
            </a:r>
          </a:p>
          <a:p>
            <a:r>
              <a:rPr lang="cs-CZ" dirty="0" smtClean="0"/>
              <a:t>sociologie</a:t>
            </a:r>
          </a:p>
          <a:p>
            <a:r>
              <a:rPr lang="cs-CZ" dirty="0" smtClean="0"/>
              <a:t>psychologie</a:t>
            </a:r>
          </a:p>
          <a:p>
            <a:endParaRPr lang="cs-CZ" dirty="0" smtClean="0"/>
          </a:p>
          <a:p>
            <a:r>
              <a:rPr lang="cs-CZ" dirty="0" smtClean="0"/>
              <a:t>kultura organizace</a:t>
            </a:r>
          </a:p>
          <a:p>
            <a:r>
              <a:rPr lang="cs-CZ" dirty="0" smtClean="0"/>
              <a:t>organizační kultura</a:t>
            </a:r>
          </a:p>
          <a:p>
            <a:r>
              <a:rPr lang="cs-CZ" dirty="0" smtClean="0"/>
              <a:t>podniková kultura, kultura firmy - firemní kultura</a:t>
            </a:r>
          </a:p>
          <a:p>
            <a:r>
              <a:rPr lang="cs-CZ" dirty="0" smtClean="0"/>
              <a:t>kultura </a:t>
            </a:r>
            <a:r>
              <a:rPr lang="cs-CZ" dirty="0" smtClean="0"/>
              <a:t>školy</a:t>
            </a:r>
          </a:p>
          <a:p>
            <a:endParaRPr lang="cs-CZ" dirty="0"/>
          </a:p>
          <a:p>
            <a:endParaRPr lang="cs-CZ" dirty="0" smtClean="0"/>
          </a:p>
          <a:p>
            <a:r>
              <a:rPr lang="cs-CZ" dirty="0"/>
              <a:t>Specifičnost, jedinečnost každé školy </a:t>
            </a:r>
          </a:p>
          <a:p>
            <a:r>
              <a:rPr lang="cs-CZ" dirty="0" smtClean="0"/>
              <a:t>70</a:t>
            </a:r>
            <a:r>
              <a:rPr lang="cs-CZ" dirty="0"/>
              <a:t>. léta 20. století – efektivita, kvalita a rozvoj školy (</a:t>
            </a:r>
            <a:r>
              <a:rPr lang="cs-CZ" dirty="0" err="1"/>
              <a:t>school</a:t>
            </a:r>
            <a:r>
              <a:rPr lang="cs-CZ" dirty="0"/>
              <a:t> </a:t>
            </a:r>
            <a:r>
              <a:rPr lang="cs-CZ" dirty="0" err="1"/>
              <a:t>improvement</a:t>
            </a:r>
            <a:r>
              <a:rPr lang="cs-CZ" dirty="0"/>
              <a:t>)</a:t>
            </a:r>
          </a:p>
          <a:p>
            <a:r>
              <a:rPr lang="cs-CZ" dirty="0"/>
              <a:t>Věda- metodologie- SÍLA (proměnná), která zasahuje do fungování škol</a:t>
            </a:r>
          </a:p>
          <a:p>
            <a:r>
              <a:rPr lang="cs-CZ" dirty="0" err="1" smtClean="0"/>
              <a:t>Berg</a:t>
            </a:r>
            <a:r>
              <a:rPr lang="cs-CZ" dirty="0" smtClean="0"/>
              <a:t> &amp; </a:t>
            </a:r>
            <a:r>
              <a:rPr lang="cs-CZ" dirty="0" err="1" smtClean="0"/>
              <a:t>Pol</a:t>
            </a:r>
            <a:r>
              <a:rPr lang="cs-CZ" dirty="0" smtClean="0"/>
              <a:t> </a:t>
            </a:r>
            <a:r>
              <a:rPr lang="cs-CZ" dirty="0"/>
              <a:t>(2005) – poznávání možností a podmínek podpory změn uvnitř školy</a:t>
            </a:r>
          </a:p>
          <a:p>
            <a:endParaRPr lang="cs-CZ" dirty="0"/>
          </a:p>
          <a:p>
            <a:r>
              <a:rPr lang="cs-CZ" dirty="0"/>
              <a:t>změna: zásadní a trvalé změny v kultuře školy oproti původními stavu</a:t>
            </a:r>
          </a:p>
          <a:p>
            <a:endParaRPr lang="cs-CZ" dirty="0"/>
          </a:p>
          <a:p>
            <a:r>
              <a:rPr lang="cs-CZ" dirty="0"/>
              <a:t>rozvoj kultury: záměrná práce s kulturou školy</a:t>
            </a:r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46762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Proč zkoumat kulturu školy?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diagnostika a zhodnocení kultury školy </a:t>
            </a:r>
          </a:p>
          <a:p>
            <a:r>
              <a:rPr lang="cs-CZ" dirty="0" smtClean="0"/>
              <a:t>identifikace faktického stavu jednotlivých oblastí chodu školy a projevů jejich kultury</a:t>
            </a:r>
          </a:p>
          <a:p>
            <a:r>
              <a:rPr lang="cs-CZ" dirty="0" smtClean="0"/>
              <a:t>poznání vlastností „úspěšné“ školy</a:t>
            </a:r>
          </a:p>
          <a:p>
            <a:r>
              <a:rPr lang="cs-CZ" dirty="0" smtClean="0"/>
              <a:t>hledání vlastností kultury školy a subkultur školy (individuální a kolektivní rovina</a:t>
            </a:r>
            <a:r>
              <a:rPr lang="cs-CZ" dirty="0" smtClean="0"/>
              <a:t>) (</a:t>
            </a:r>
            <a:r>
              <a:rPr lang="cs-CZ" dirty="0" err="1" smtClean="0"/>
              <a:t>Berg</a:t>
            </a:r>
            <a:r>
              <a:rPr lang="cs-CZ" dirty="0" smtClean="0"/>
              <a:t> &amp; </a:t>
            </a:r>
            <a:r>
              <a:rPr lang="cs-CZ" dirty="0" err="1" smtClean="0"/>
              <a:t>Pol</a:t>
            </a:r>
            <a:r>
              <a:rPr lang="cs-CZ" dirty="0" smtClean="0"/>
              <a:t>, </a:t>
            </a:r>
            <a:r>
              <a:rPr lang="cs-CZ" dirty="0" smtClean="0"/>
              <a:t>2005)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00382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47898" y="242297"/>
            <a:ext cx="8931291" cy="1325563"/>
          </a:xfrm>
        </p:spPr>
        <p:txBody>
          <a:bodyPr/>
          <a:lstStyle/>
          <a:p>
            <a:r>
              <a:rPr lang="cs-CZ" dirty="0" smtClean="0"/>
              <a:t>Pojem kultura školy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47898" y="1438102"/>
            <a:ext cx="10764982" cy="5003641"/>
          </a:xfrm>
        </p:spPr>
        <p:txBody>
          <a:bodyPr>
            <a:normAutofit fontScale="77500" lnSpcReduction="20000"/>
          </a:bodyPr>
          <a:lstStyle/>
          <a:p>
            <a:endParaRPr lang="cs-CZ" dirty="0" smtClean="0"/>
          </a:p>
          <a:p>
            <a:r>
              <a:rPr lang="cs-CZ" dirty="0"/>
              <a:t>obtížně definovatelný, avšak </a:t>
            </a:r>
            <a:r>
              <a:rPr lang="cs-CZ" dirty="0" smtClean="0"/>
              <a:t>relativně všudypřítomný </a:t>
            </a:r>
            <a:r>
              <a:rPr lang="cs-CZ" dirty="0"/>
              <a:t>a relativně stálý faktor, který obsahuje </a:t>
            </a:r>
            <a:r>
              <a:rPr lang="cs-CZ" b="1" dirty="0"/>
              <a:t>přesvědčení a hodnoty</a:t>
            </a:r>
            <a:r>
              <a:rPr lang="cs-CZ" b="1" dirty="0" smtClean="0"/>
              <a:t>, porozumění</a:t>
            </a:r>
            <a:r>
              <a:rPr lang="cs-CZ" b="1" dirty="0"/>
              <a:t>, postoje, významy, normy, symboly, rituály, ceremonie, preferovaná chování</a:t>
            </a:r>
            <a:r>
              <a:rPr lang="cs-CZ" dirty="0" smtClean="0"/>
              <a:t>, a </a:t>
            </a:r>
            <a:r>
              <a:rPr lang="cs-CZ" dirty="0"/>
              <a:t>který se projevuje v chování lidí ve </a:t>
            </a:r>
            <a:r>
              <a:rPr lang="cs-CZ" dirty="0" smtClean="0"/>
              <a:t>škole (Nezvalová, 2006)</a:t>
            </a:r>
          </a:p>
          <a:p>
            <a:r>
              <a:rPr lang="cs-CZ" dirty="0" smtClean="0"/>
              <a:t>kultura </a:t>
            </a:r>
            <a:r>
              <a:rPr lang="cs-CZ" dirty="0"/>
              <a:t>školy v sobě zahrnuje </a:t>
            </a:r>
            <a:r>
              <a:rPr lang="cs-CZ" dirty="0" smtClean="0"/>
              <a:t>zkušenostní bázi </a:t>
            </a:r>
            <a:r>
              <a:rPr lang="cs-CZ" dirty="0"/>
              <a:t>a potenciál změny a kvality </a:t>
            </a:r>
            <a:r>
              <a:rPr lang="cs-CZ" dirty="0" smtClean="0"/>
              <a:t>školy</a:t>
            </a:r>
          </a:p>
          <a:p>
            <a:r>
              <a:rPr lang="cs-CZ" dirty="0" smtClean="0"/>
              <a:t>jádrem kvality školy jsou obvykle </a:t>
            </a:r>
            <a:r>
              <a:rPr lang="cs-CZ" b="1" dirty="0" smtClean="0"/>
              <a:t>hodnoty</a:t>
            </a:r>
          </a:p>
          <a:p>
            <a:r>
              <a:rPr lang="cs-CZ" dirty="0" smtClean="0"/>
              <a:t>vzniká jako důsledek určitého </a:t>
            </a:r>
            <a:r>
              <a:rPr lang="cs-CZ" b="1" dirty="0" smtClean="0"/>
              <a:t>manažerského stylu </a:t>
            </a:r>
            <a:r>
              <a:rPr lang="cs-CZ" b="1" i="1" dirty="0" smtClean="0"/>
              <a:t>(jak se zde pracuje a jak se chovají)</a:t>
            </a:r>
          </a:p>
          <a:p>
            <a:r>
              <a:rPr lang="cs-CZ" b="1" i="1" dirty="0" smtClean="0"/>
              <a:t>je dána souborem jejích zvyklostí, tradic, hodnot a norem, projevující se v charakteristických formách chování manažerů a pracovníků </a:t>
            </a:r>
            <a:r>
              <a:rPr lang="cs-CZ" dirty="0" smtClean="0"/>
              <a:t>(</a:t>
            </a:r>
            <a:r>
              <a:rPr lang="cs-CZ" dirty="0" smtClean="0"/>
              <a:t>Bartošová &amp; </a:t>
            </a:r>
            <a:r>
              <a:rPr lang="cs-CZ" dirty="0" smtClean="0"/>
              <a:t>Bartoš, 2007)</a:t>
            </a:r>
          </a:p>
          <a:p>
            <a:r>
              <a:rPr lang="cs-CZ" i="1" dirty="0"/>
              <a:t>Kultura školy má přímý i nepřímý vliv </a:t>
            </a:r>
            <a:r>
              <a:rPr lang="cs-CZ" i="1" dirty="0" smtClean="0"/>
              <a:t>na celkové </a:t>
            </a:r>
            <a:r>
              <a:rPr lang="cs-CZ" i="1" dirty="0"/>
              <a:t>výsledky </a:t>
            </a:r>
            <a:r>
              <a:rPr lang="cs-CZ" i="1" dirty="0" smtClean="0"/>
              <a:t>školy</a:t>
            </a:r>
          </a:p>
          <a:p>
            <a:pPr marL="0" indent="0">
              <a:buNone/>
            </a:pPr>
            <a:endParaRPr lang="cs-CZ" i="1" dirty="0" smtClean="0"/>
          </a:p>
          <a:p>
            <a:pPr marL="0" indent="0">
              <a:buNone/>
            </a:pPr>
            <a:r>
              <a:rPr lang="cs-CZ" dirty="0" smtClean="0"/>
              <a:t>„Kultura škol je vnitřním fenoménem, který je primárně vytvářen a využíván v oblasti řízení a vztahu k vlastním zaměstnancům školy. Jedná se o </a:t>
            </a:r>
            <a:r>
              <a:rPr lang="cs-CZ" b="1" dirty="0" smtClean="0"/>
              <a:t>souhrn představ, přístupů a hodnot </a:t>
            </a:r>
            <a:r>
              <a:rPr lang="cs-CZ" dirty="0" smtClean="0"/>
              <a:t>ve škole všeobecně sdílených a relativně dlouhodobě udržovaných.“ </a:t>
            </a:r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13126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Charakteristika kultury školy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39338" y="1825625"/>
            <a:ext cx="10856422" cy="4848130"/>
          </a:xfrm>
        </p:spPr>
        <p:txBody>
          <a:bodyPr>
            <a:normAutofit fontScale="77500" lnSpcReduction="20000"/>
          </a:bodyPr>
          <a:lstStyle/>
          <a:p>
            <a:r>
              <a:rPr lang="cs-CZ" dirty="0"/>
              <a:t>z</a:t>
            </a:r>
            <a:r>
              <a:rPr lang="cs-CZ" dirty="0" smtClean="0"/>
              <a:t>ahrnuje všechny oblasti činnosti školy</a:t>
            </a:r>
          </a:p>
          <a:p>
            <a:r>
              <a:rPr lang="cs-CZ" dirty="0" smtClean="0"/>
              <a:t>kultura </a:t>
            </a:r>
            <a:r>
              <a:rPr lang="cs-CZ" dirty="0"/>
              <a:t>školy určuje charakter vnitřního prostředí školy </a:t>
            </a:r>
          </a:p>
          <a:p>
            <a:r>
              <a:rPr lang="cs-CZ" dirty="0"/>
              <a:t>kulturu tvoří lidé</a:t>
            </a:r>
          </a:p>
          <a:p>
            <a:r>
              <a:rPr lang="cs-CZ" dirty="0"/>
              <a:t>skupinový fenomén, který vyjadřuje nadindividuální systém hodnot a norem celého sociálního systému</a:t>
            </a:r>
          </a:p>
          <a:p>
            <a:endParaRPr lang="cs-CZ" dirty="0" smtClean="0"/>
          </a:p>
          <a:p>
            <a:pPr>
              <a:buFontTx/>
              <a:buChar char="-"/>
            </a:pPr>
            <a:r>
              <a:rPr lang="cs-CZ" i="1" dirty="0" smtClean="0"/>
              <a:t>přání (jakou školu bychom chtěli mít)</a:t>
            </a:r>
          </a:p>
          <a:p>
            <a:pPr>
              <a:buFontTx/>
              <a:buChar char="-"/>
            </a:pPr>
            <a:r>
              <a:rPr lang="cs-CZ" i="1" dirty="0" smtClean="0"/>
              <a:t>očekávání (jaká by škola měla být)</a:t>
            </a:r>
          </a:p>
          <a:p>
            <a:pPr>
              <a:buFontTx/>
              <a:buChar char="-"/>
            </a:pPr>
            <a:r>
              <a:rPr lang="cs-CZ" i="1" dirty="0" smtClean="0"/>
              <a:t>normativnost procesu vzdělávání (co a jak škola plní) </a:t>
            </a:r>
          </a:p>
          <a:p>
            <a:r>
              <a:rPr lang="cs-CZ" dirty="0"/>
              <a:t>s</a:t>
            </a:r>
            <a:r>
              <a:rPr lang="cs-CZ" dirty="0" smtClean="0"/>
              <a:t>měřuje k podpoře edukačních procesů</a:t>
            </a:r>
          </a:p>
          <a:p>
            <a:pPr marL="0" indent="0">
              <a:buNone/>
            </a:pPr>
            <a:r>
              <a:rPr lang="cs-CZ" dirty="0" smtClean="0"/>
              <a:t>	Hodnoty 	Normy  		Vztahy 		Chování  	</a:t>
            </a:r>
          </a:p>
          <a:p>
            <a:endParaRPr lang="cs-CZ" dirty="0" smtClean="0"/>
          </a:p>
          <a:p>
            <a:r>
              <a:rPr lang="cs-CZ" dirty="0" smtClean="0"/>
              <a:t>vize </a:t>
            </a:r>
            <a:r>
              <a:rPr lang="cs-CZ" dirty="0"/>
              <a:t>školy, společné </a:t>
            </a:r>
            <a:r>
              <a:rPr lang="cs-CZ" dirty="0" smtClean="0"/>
              <a:t>cíle, školní </a:t>
            </a:r>
            <a:r>
              <a:rPr lang="cs-CZ" dirty="0"/>
              <a:t>vzdělávací program, vztah školy s rodiči, vztahy učitelů a žáků, veřejnost, styl vedení </a:t>
            </a:r>
            <a:r>
              <a:rPr lang="cs-CZ" dirty="0" smtClean="0"/>
              <a:t>lidí, </a:t>
            </a:r>
            <a:r>
              <a:rPr lang="cs-CZ" dirty="0"/>
              <a:t>prestiž </a:t>
            </a:r>
            <a:r>
              <a:rPr lang="cs-CZ" dirty="0" smtClean="0"/>
              <a:t>školy, </a:t>
            </a:r>
            <a:r>
              <a:rPr lang="cs-CZ" dirty="0"/>
              <a:t>klima </a:t>
            </a:r>
            <a:r>
              <a:rPr lang="cs-CZ" dirty="0" smtClean="0"/>
              <a:t>školy, …</a:t>
            </a:r>
            <a:endParaRPr lang="cs-CZ" dirty="0"/>
          </a:p>
          <a:p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1258137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Vztah klimatu a kultury školy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cs-CZ" dirty="0"/>
              <a:t>OBJEKTIVNÍ </a:t>
            </a:r>
          </a:p>
          <a:p>
            <a:r>
              <a:rPr lang="cs-CZ" dirty="0"/>
              <a:t>vzdělávací instituce jako povinnost (žáci) </a:t>
            </a:r>
          </a:p>
          <a:p>
            <a:r>
              <a:rPr lang="cs-CZ" dirty="0"/>
              <a:t>vztahy mezi žáky a učiteli</a:t>
            </a:r>
          </a:p>
          <a:p>
            <a:r>
              <a:rPr lang="cs-CZ" dirty="0"/>
              <a:t>normy </a:t>
            </a:r>
          </a:p>
          <a:p>
            <a:endParaRPr lang="cs-CZ" dirty="0"/>
          </a:p>
          <a:p>
            <a:pPr marL="0" indent="0">
              <a:buNone/>
            </a:pPr>
            <a:r>
              <a:rPr lang="cs-CZ" dirty="0"/>
              <a:t>SUBJEKTIVNÍ</a:t>
            </a:r>
          </a:p>
          <a:p>
            <a:r>
              <a:rPr lang="cs-CZ" dirty="0"/>
              <a:t>složení pedagogického sboru</a:t>
            </a:r>
          </a:p>
          <a:p>
            <a:r>
              <a:rPr lang="cs-CZ" dirty="0"/>
              <a:t>věková vyváženost</a:t>
            </a:r>
          </a:p>
          <a:p>
            <a:r>
              <a:rPr lang="cs-CZ" dirty="0"/>
              <a:t>struktura pedagogického sboru </a:t>
            </a:r>
          </a:p>
          <a:p>
            <a:r>
              <a:rPr lang="cs-CZ" dirty="0"/>
              <a:t>kvalita managementu školy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94198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print"/>
          <a:srcRect l="8952" r="10095"/>
          <a:stretch/>
        </p:blipFill>
        <p:spPr bwMode="auto">
          <a:xfrm>
            <a:off x="5727469" y="270370"/>
            <a:ext cx="5292520" cy="6587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706090"/>
          </a:xfrm>
        </p:spPr>
        <p:txBody>
          <a:bodyPr>
            <a:normAutofit/>
          </a:bodyPr>
          <a:lstStyle/>
          <a:p>
            <a:r>
              <a:rPr lang="cs-CZ" sz="3500" dirty="0"/>
              <a:t>Znaky kultury školy	</a:t>
            </a:r>
            <a:endParaRPr lang="cs-CZ" sz="3500" dirty="0"/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endParaRPr lang="cs-CZ" sz="1600" dirty="0" smtClean="0"/>
          </a:p>
          <a:p>
            <a:pPr marL="0" indent="0">
              <a:buNone/>
            </a:pPr>
            <a:endParaRPr lang="cs-CZ" sz="1600" dirty="0"/>
          </a:p>
          <a:p>
            <a:pPr marL="0" indent="0">
              <a:buNone/>
            </a:pPr>
            <a:endParaRPr lang="cs-CZ" sz="1600" dirty="0" smtClean="0"/>
          </a:p>
          <a:p>
            <a:pPr marL="0" indent="0">
              <a:buNone/>
            </a:pPr>
            <a:endParaRPr lang="cs-CZ" sz="1600" dirty="0"/>
          </a:p>
          <a:p>
            <a:pPr marL="0" indent="0">
              <a:buNone/>
            </a:pPr>
            <a:endParaRPr lang="cs-CZ" sz="1600" dirty="0" smtClean="0"/>
          </a:p>
          <a:p>
            <a:pPr marL="0" indent="0">
              <a:buNone/>
            </a:pPr>
            <a:endParaRPr lang="cs-CZ" sz="1600" dirty="0"/>
          </a:p>
          <a:p>
            <a:pPr marL="0" indent="0">
              <a:buNone/>
            </a:pPr>
            <a:endParaRPr lang="cs-CZ" sz="1600" dirty="0" smtClean="0"/>
          </a:p>
          <a:p>
            <a:pPr marL="0" indent="0">
              <a:buNone/>
            </a:pPr>
            <a:endParaRPr lang="cs-CZ" sz="1600" dirty="0"/>
          </a:p>
          <a:p>
            <a:pPr marL="0" indent="0">
              <a:buNone/>
            </a:pPr>
            <a:endParaRPr lang="cs-CZ" sz="1600" dirty="0" smtClean="0"/>
          </a:p>
          <a:p>
            <a:pPr marL="0" indent="0">
              <a:buNone/>
            </a:pPr>
            <a:endParaRPr lang="cs-CZ" sz="1600" dirty="0"/>
          </a:p>
          <a:p>
            <a:pPr marL="0" indent="0">
              <a:buNone/>
            </a:pPr>
            <a:endParaRPr lang="cs-CZ" sz="1600" dirty="0" smtClean="0"/>
          </a:p>
          <a:p>
            <a:pPr marL="0" indent="0">
              <a:buNone/>
            </a:pPr>
            <a:endParaRPr lang="cs-CZ" sz="1600" dirty="0"/>
          </a:p>
          <a:p>
            <a:pPr marL="0" indent="0">
              <a:buNone/>
            </a:pPr>
            <a:r>
              <a:rPr lang="cs-CZ" sz="1600" dirty="0" smtClean="0"/>
              <a:t>(</a:t>
            </a:r>
            <a:r>
              <a:rPr lang="cs-CZ" sz="1600" dirty="0"/>
              <a:t>Světlík, 2006, s. 69)</a:t>
            </a:r>
          </a:p>
          <a:p>
            <a:pPr marL="0" indent="0">
              <a:buNone/>
            </a:pPr>
            <a:endParaRPr lang="cs-CZ" sz="1600" dirty="0"/>
          </a:p>
        </p:txBody>
      </p:sp>
    </p:spTree>
    <p:extLst>
      <p:ext uri="{BB962C8B-B14F-4D97-AF65-F5344CB8AC3E}">
        <p14:creationId xmlns:p14="http://schemas.microsoft.com/office/powerpoint/2010/main" val="206129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obsah 2"/>
          <p:cNvSpPr>
            <a:spLocks noGrp="1"/>
          </p:cNvSpPr>
          <p:nvPr>
            <p:ph idx="1"/>
          </p:nvPr>
        </p:nvSpPr>
        <p:spPr>
          <a:xfrm>
            <a:off x="906087" y="232013"/>
            <a:ext cx="10856421" cy="6467891"/>
          </a:xfrm>
        </p:spPr>
        <p:txBody>
          <a:bodyPr>
            <a:normAutofit lnSpcReduction="10000"/>
          </a:bodyPr>
          <a:lstStyle/>
          <a:p>
            <a:endParaRPr lang="cs-CZ" i="1" dirty="0" smtClean="0"/>
          </a:p>
          <a:p>
            <a:r>
              <a:rPr lang="cs-CZ" i="1" dirty="0" smtClean="0"/>
              <a:t>Symboly </a:t>
            </a:r>
            <a:r>
              <a:rPr lang="cs-CZ" dirty="0"/>
              <a:t>- jsou vnější charakteristikou </a:t>
            </a:r>
            <a:r>
              <a:rPr lang="cs-CZ" dirty="0" smtClean="0"/>
              <a:t>školy</a:t>
            </a:r>
          </a:p>
          <a:p>
            <a:pPr>
              <a:buFontTx/>
              <a:buChar char="-"/>
            </a:pPr>
            <a:r>
              <a:rPr lang="cs-CZ" dirty="0" smtClean="0"/>
              <a:t>logo, informační </a:t>
            </a:r>
            <a:r>
              <a:rPr lang="cs-CZ" dirty="0"/>
              <a:t>materiály o škole, výzdoba školy, oblečení žáků (školní uniforma</a:t>
            </a:r>
            <a:r>
              <a:rPr lang="cs-CZ" dirty="0" smtClean="0"/>
              <a:t>)</a:t>
            </a:r>
          </a:p>
          <a:p>
            <a:r>
              <a:rPr lang="cs-CZ" i="1" dirty="0" smtClean="0"/>
              <a:t>Image </a:t>
            </a:r>
            <a:r>
              <a:rPr lang="cs-CZ" i="1" dirty="0"/>
              <a:t>školy – </a:t>
            </a:r>
            <a:r>
              <a:rPr lang="cs-CZ" dirty="0"/>
              <a:t>jak lidé vnímají organizaci, oceňují její kvalitu </a:t>
            </a:r>
            <a:endParaRPr lang="cs-CZ" i="1" dirty="0"/>
          </a:p>
          <a:p>
            <a:r>
              <a:rPr lang="cs-CZ" i="1" dirty="0" smtClean="0"/>
              <a:t>Osobnosti </a:t>
            </a:r>
            <a:r>
              <a:rPr lang="cs-CZ" dirty="0"/>
              <a:t>- lidé reflektující hodnoty školy, jsou modelem chování pro ostatní </a:t>
            </a:r>
            <a:endParaRPr lang="cs-CZ" dirty="0" smtClean="0"/>
          </a:p>
          <a:p>
            <a:pPr>
              <a:buFontTx/>
              <a:buChar char="-"/>
            </a:pPr>
            <a:r>
              <a:rPr lang="cs-CZ" dirty="0" smtClean="0"/>
              <a:t>úspěšní žáci</a:t>
            </a:r>
            <a:r>
              <a:rPr lang="cs-CZ" dirty="0"/>
              <a:t>, učitelé jak v současnosti tak i historii </a:t>
            </a:r>
            <a:r>
              <a:rPr lang="cs-CZ" dirty="0" smtClean="0"/>
              <a:t>školy</a:t>
            </a:r>
            <a:endParaRPr lang="cs-CZ" dirty="0"/>
          </a:p>
          <a:p>
            <a:r>
              <a:rPr lang="cs-CZ" i="1" dirty="0" smtClean="0"/>
              <a:t>Pověst </a:t>
            </a:r>
            <a:r>
              <a:rPr lang="cs-CZ" i="1" dirty="0"/>
              <a:t>školy </a:t>
            </a:r>
            <a:r>
              <a:rPr lang="cs-CZ" dirty="0"/>
              <a:t>- obraz o škole na veřejnosti, jakou má pověst u rodičovské i </a:t>
            </a:r>
            <a:r>
              <a:rPr lang="cs-CZ" dirty="0" smtClean="0"/>
              <a:t>odborné veřejnosti </a:t>
            </a:r>
          </a:p>
          <a:p>
            <a:r>
              <a:rPr lang="cs-CZ" i="1" dirty="0" smtClean="0"/>
              <a:t>Pravidla </a:t>
            </a:r>
            <a:r>
              <a:rPr lang="cs-CZ" i="1" dirty="0"/>
              <a:t>jednání </a:t>
            </a:r>
            <a:r>
              <a:rPr lang="cs-CZ" dirty="0"/>
              <a:t>- náleží sem zákony chování a jednání jednotlivých pracovníků </a:t>
            </a:r>
            <a:r>
              <a:rPr lang="cs-CZ" dirty="0" smtClean="0"/>
              <a:t>školy, </a:t>
            </a:r>
            <a:r>
              <a:rPr lang="pl-PL" dirty="0" smtClean="0"/>
              <a:t>žáků</a:t>
            </a:r>
            <a:r>
              <a:rPr lang="pl-PL" dirty="0"/>
              <a:t>, způsoby komunikace a </a:t>
            </a:r>
            <a:r>
              <a:rPr lang="pl-PL" dirty="0" smtClean="0"/>
              <a:t>rozhodování</a:t>
            </a:r>
            <a:endParaRPr lang="pl-PL" dirty="0"/>
          </a:p>
          <a:p>
            <a:r>
              <a:rPr lang="cs-CZ" i="1" dirty="0" smtClean="0"/>
              <a:t>Hodnoty a vztahy  </a:t>
            </a:r>
            <a:r>
              <a:rPr lang="cs-CZ" dirty="0"/>
              <a:t>- jsou srdcem kultury školy a jsou v podstatě hlavními </a:t>
            </a:r>
            <a:r>
              <a:rPr lang="cs-CZ" dirty="0" smtClean="0"/>
              <a:t>cíli </a:t>
            </a:r>
            <a:r>
              <a:rPr lang="cs-CZ" dirty="0"/>
              <a:t>školy, které </a:t>
            </a:r>
            <a:r>
              <a:rPr lang="cs-CZ" dirty="0" smtClean="0"/>
              <a:t>považuje za </a:t>
            </a:r>
            <a:r>
              <a:rPr lang="cs-CZ" dirty="0"/>
              <a:t>velmi důležité a věnuje jim značnou </a:t>
            </a:r>
            <a:r>
              <a:rPr lang="cs-CZ" dirty="0" smtClean="0"/>
              <a:t>pozornost</a:t>
            </a: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1073438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15922" y="160411"/>
            <a:ext cx="7886700" cy="904116"/>
          </a:xfrm>
        </p:spPr>
        <p:txBody>
          <a:bodyPr/>
          <a:lstStyle/>
          <a:p>
            <a:r>
              <a:rPr lang="cs-CZ" dirty="0" smtClean="0"/>
              <a:t>Prvky organizační kultury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23455" y="1064527"/>
            <a:ext cx="10740043" cy="5636524"/>
          </a:xfrm>
        </p:spPr>
        <p:txBody>
          <a:bodyPr>
            <a:normAutofit fontScale="47500" lnSpcReduction="20000"/>
          </a:bodyPr>
          <a:lstStyle/>
          <a:p>
            <a:r>
              <a:rPr lang="cs-CZ" b="1" dirty="0" smtClean="0"/>
              <a:t>1. Vnímatelné atributy </a:t>
            </a:r>
          </a:p>
          <a:p>
            <a:pPr>
              <a:buFontTx/>
              <a:buChar char="-"/>
            </a:pPr>
            <a:r>
              <a:rPr lang="cs-CZ" dirty="0" smtClean="0"/>
              <a:t>vše, co působí na pracovníky uvnitř (i na externí pracovníky)</a:t>
            </a:r>
          </a:p>
          <a:p>
            <a:pPr>
              <a:buFontTx/>
              <a:buChar char="-"/>
            </a:pPr>
            <a:r>
              <a:rPr lang="cs-CZ" dirty="0" smtClean="0"/>
              <a:t>co lze vnímat smysly (pracovní prostředí, styl komunikace, oslovování, vybavení komunikačními technologiemi a jejich využívání, styl oblékání, rituály)</a:t>
            </a:r>
          </a:p>
          <a:p>
            <a:pPr>
              <a:buFontTx/>
              <a:buChar char="-"/>
            </a:pPr>
            <a:endParaRPr lang="cs-CZ" dirty="0"/>
          </a:p>
          <a:p>
            <a:r>
              <a:rPr lang="cs-CZ" b="1" dirty="0" smtClean="0"/>
              <a:t>2. Pravidla jednání </a:t>
            </a:r>
          </a:p>
          <a:p>
            <a:pPr>
              <a:buFontTx/>
              <a:buChar char="-"/>
            </a:pPr>
            <a:r>
              <a:rPr lang="cs-CZ" dirty="0" smtClean="0"/>
              <a:t>neformální sociální normy i přesně vymezené a uplatňované jako vnitřní směrnice, oficiální cíle a poslání</a:t>
            </a:r>
          </a:p>
          <a:p>
            <a:pPr>
              <a:buFontTx/>
              <a:buChar char="-"/>
            </a:pPr>
            <a:r>
              <a:rPr lang="cs-CZ" dirty="0" smtClean="0"/>
              <a:t>formální pravidla - dodržování pracovního chování, sledují respektování a dodržování sdílených hodnot směrem k </a:t>
            </a:r>
          </a:p>
          <a:p>
            <a:pPr marL="0" indent="0">
              <a:buNone/>
            </a:pPr>
            <a:r>
              <a:rPr lang="cs-CZ" dirty="0" smtClean="0"/>
              <a:t>zákazníkům</a:t>
            </a:r>
          </a:p>
          <a:p>
            <a:pPr marL="0" indent="0">
              <a:buNone/>
            </a:pPr>
            <a:r>
              <a:rPr lang="cs-CZ" dirty="0" smtClean="0"/>
              <a:t>zaměstnancům, spolupracovníkům</a:t>
            </a:r>
          </a:p>
          <a:p>
            <a:pPr marL="0" indent="0">
              <a:buNone/>
            </a:pPr>
            <a:r>
              <a:rPr lang="cs-CZ" dirty="0" smtClean="0"/>
              <a:t>ke konkurenci</a:t>
            </a:r>
          </a:p>
          <a:p>
            <a:pPr marL="0" indent="0">
              <a:buNone/>
            </a:pPr>
            <a:r>
              <a:rPr lang="cs-CZ" dirty="0" smtClean="0"/>
              <a:t>k autoritám</a:t>
            </a:r>
          </a:p>
          <a:p>
            <a:pPr marL="0" indent="0">
              <a:buNone/>
            </a:pPr>
            <a:r>
              <a:rPr lang="cs-CZ" dirty="0" smtClean="0"/>
              <a:t>ke kvalitě </a:t>
            </a:r>
          </a:p>
          <a:p>
            <a:pPr marL="0" indent="0">
              <a:buNone/>
            </a:pPr>
            <a:endParaRPr lang="cs-CZ" dirty="0" smtClean="0"/>
          </a:p>
          <a:p>
            <a:r>
              <a:rPr lang="cs-CZ" b="1" dirty="0" smtClean="0"/>
              <a:t>3. Základní životní představy </a:t>
            </a:r>
          </a:p>
          <a:p>
            <a:r>
              <a:rPr lang="cs-CZ" dirty="0" smtClean="0"/>
              <a:t>samozřejmé, nevědomé, automatické</a:t>
            </a:r>
          </a:p>
          <a:p>
            <a:r>
              <a:rPr lang="cs-CZ" dirty="0" smtClean="0"/>
              <a:t>věk, životní zkušenosti, vzdělání, rodinná výchova a zázemí, vlastnosti osobnosti jedince)</a:t>
            </a:r>
          </a:p>
          <a:p>
            <a:r>
              <a:rPr lang="cs-CZ" dirty="0" smtClean="0"/>
              <a:t>Týkají se zejména:</a:t>
            </a:r>
          </a:p>
          <a:p>
            <a:pPr>
              <a:buFontTx/>
              <a:buChar char="-"/>
            </a:pPr>
            <a:r>
              <a:rPr lang="cs-CZ" dirty="0" smtClean="0"/>
              <a:t>vztahu k okolnímu světu a nejbližšímu okolí</a:t>
            </a:r>
          </a:p>
          <a:p>
            <a:pPr>
              <a:buFontTx/>
              <a:buChar char="-"/>
            </a:pPr>
            <a:r>
              <a:rPr lang="cs-CZ" dirty="0" smtClean="0"/>
              <a:t>představy o povaze člověka a příčinách jeho jednání, představy o spolupracovnících</a:t>
            </a:r>
          </a:p>
          <a:p>
            <a:pPr>
              <a:buFontTx/>
              <a:buChar char="-"/>
            </a:pPr>
            <a:r>
              <a:rPr lang="cs-CZ" dirty="0" smtClean="0"/>
              <a:t>představy o povaze mezilidských vztahů, „správnost“ uspořádání mezilidských vztahů    (</a:t>
            </a:r>
            <a:r>
              <a:rPr lang="cs-CZ" dirty="0" err="1" smtClean="0"/>
              <a:t>Schein</a:t>
            </a:r>
            <a:r>
              <a:rPr lang="cs-CZ" dirty="0" smtClean="0"/>
              <a:t>, </a:t>
            </a:r>
            <a:r>
              <a:rPr lang="cs-CZ" dirty="0" smtClean="0"/>
              <a:t>2004</a:t>
            </a:r>
            <a:r>
              <a:rPr lang="cs-CZ" dirty="0" smtClean="0"/>
              <a:t>) </a:t>
            </a:r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85052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1078</Words>
  <Application>Microsoft Office PowerPoint</Application>
  <PresentationFormat>Širokoúhlá obrazovka</PresentationFormat>
  <Paragraphs>177</Paragraphs>
  <Slides>16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Motiv Office</vt:lpstr>
      <vt:lpstr>KULTURA ŠKOLY  ŘÍZENÍ A SPRÁVA MATEŘSKÝCH ŠKOL</vt:lpstr>
      <vt:lpstr>Co je to KULTURA?  </vt:lpstr>
      <vt:lpstr>Proč zkoumat kulturu školy? </vt:lpstr>
      <vt:lpstr>Pojem kultura školy </vt:lpstr>
      <vt:lpstr>Charakteristika kultury školy </vt:lpstr>
      <vt:lpstr>Vztah klimatu a kultury školy </vt:lpstr>
      <vt:lpstr>Znaky kultury školy </vt:lpstr>
      <vt:lpstr>Prezentace aplikace PowerPoint</vt:lpstr>
      <vt:lpstr>Prvky organizační kultury </vt:lpstr>
      <vt:lpstr>Silná vs. slabá kultura školy  </vt:lpstr>
      <vt:lpstr>Kultura školy </vt:lpstr>
      <vt:lpstr>ZMĚNA KULTURY ŠKOLY A JEJÍ ROZVOJ  </vt:lpstr>
      <vt:lpstr>Dotazník pro hodnocení kultury školy pro ředitele školy</vt:lpstr>
      <vt:lpstr>Seznam použité literatury</vt:lpstr>
      <vt:lpstr>Kontrolní otázky/úkoly/náměty a odkazy </vt:lpstr>
      <vt:lpstr>KULTURA ŠKOLY  ŘÍZENÍ A SPRÁVA MATEŘSKÝCH ŠKOL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KULTURA ŠKOLY  ŘÍZENÍ A SPRÁVA MATEŘSKÝCH ŠKOL</dc:title>
  <dc:creator>Barbora Petrů Puhrová</dc:creator>
  <cp:lastModifiedBy>Barbora Petrů Puhrová</cp:lastModifiedBy>
  <cp:revision>9</cp:revision>
  <dcterms:created xsi:type="dcterms:W3CDTF">2023-03-23T12:15:52Z</dcterms:created>
  <dcterms:modified xsi:type="dcterms:W3CDTF">2023-03-24T10:39:27Z</dcterms:modified>
</cp:coreProperties>
</file>